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86" r:id="rId4"/>
    <p:sldId id="288" r:id="rId5"/>
    <p:sldId id="289" r:id="rId6"/>
    <p:sldId id="271" r:id="rId7"/>
    <p:sldId id="278" r:id="rId8"/>
    <p:sldId id="295" r:id="rId9"/>
    <p:sldId id="291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DC5"/>
    <a:srgbClr val="C4F7FF"/>
    <a:srgbClr val="28578B"/>
    <a:srgbClr val="22496C"/>
    <a:srgbClr val="123B67"/>
    <a:srgbClr val="152A49"/>
    <a:srgbClr val="0F141A"/>
    <a:srgbClr val="E8E8E6"/>
    <a:srgbClr val="9E9C9F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1502" y="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ира Иванова" userId="0f5098b66fafebdf" providerId="LiveId" clId="{EC6C0183-8BCD-41F7-9971-513A97FCE47B}"/>
    <pc:docChg chg="undo custSel modSld">
      <pc:chgData name="Кира Иванова" userId="0f5098b66fafebdf" providerId="LiveId" clId="{EC6C0183-8BCD-41F7-9971-513A97FCE47B}" dt="2021-11-30T06:04:38.619" v="4" actId="20577"/>
      <pc:docMkLst>
        <pc:docMk/>
      </pc:docMkLst>
      <pc:sldChg chg="modSp mod">
        <pc:chgData name="Кира Иванова" userId="0f5098b66fafebdf" providerId="LiveId" clId="{EC6C0183-8BCD-41F7-9971-513A97FCE47B}" dt="2021-11-30T06:04:38.619" v="4" actId="20577"/>
        <pc:sldMkLst>
          <pc:docMk/>
          <pc:sldMk cId="1693832873" sldId="256"/>
        </pc:sldMkLst>
        <pc:spChg chg="mod">
          <ac:chgData name="Кира Иванова" userId="0f5098b66fafebdf" providerId="LiveId" clId="{EC6C0183-8BCD-41F7-9971-513A97FCE47B}" dt="2021-11-30T06:04:38.619" v="4" actId="20577"/>
          <ac:spMkLst>
            <pc:docMk/>
            <pc:sldMk cId="1693832873" sldId="256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33057220465566E-2"/>
          <c:y val="2.8441182112452175E-2"/>
          <c:w val="0.9411837069607798"/>
          <c:h val="0.76021714260338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25</c:v>
                </c:pt>
                <c:pt idx="3">
                  <c:v>16</c:v>
                </c:pt>
                <c:pt idx="4">
                  <c:v>12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0-42BE-9469-47F9F06D14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20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0-42BE-9469-47F9F06D14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3317915869330878E-3"/>
                  <c:y val="-3.62353392879089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0-42BE-9469-47F9F06D14E7}"/>
                </c:ext>
              </c:extLst>
            </c:dLbl>
            <c:dLbl>
              <c:idx val="3"/>
              <c:layout>
                <c:manualLayout>
                  <c:x val="0"/>
                  <c:y val="-1.6179409817352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0-42BE-9469-47F9F06D1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19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0-42BE-9469-47F9F06D14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3317915869330878E-3"/>
                  <c:y val="1.97649588445311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00-42BE-9469-47F9F06D1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00-42BE-9469-47F9F06D14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00-42BE-9469-47F9F06D14E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00-42BE-9469-47F9F06D1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00-42BE-9469-47F9F06D1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5"/>
        <c:axId val="577505368"/>
        <c:axId val="577504192"/>
      </c:barChart>
      <c:catAx>
        <c:axId val="57750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504192"/>
        <c:crosses val="autoZero"/>
        <c:auto val="1"/>
        <c:lblAlgn val="ctr"/>
        <c:lblOffset val="100"/>
        <c:noMultiLvlLbl val="0"/>
      </c:catAx>
      <c:valAx>
        <c:axId val="5775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50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5">
            <a:satMod val="103000"/>
            <a:lumMod val="102000"/>
            <a:tint val="94000"/>
          </a:schemeClr>
        </a:gs>
        <a:gs pos="50000">
          <a:schemeClr val="accent5">
            <a:satMod val="110000"/>
            <a:lumMod val="100000"/>
            <a:shade val="100000"/>
          </a:schemeClr>
        </a:gs>
        <a:gs pos="100000">
          <a:schemeClr val="accent5">
            <a:lumMod val="99000"/>
            <a:satMod val="120000"/>
            <a:shade val="78000"/>
          </a:schemeClr>
        </a:gs>
      </a:gsLst>
      <a:lin ang="5400000" scaled="0"/>
    </a:gradFill>
    <a:ln w="635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0.80181</cdr:y>
    </cdr:from>
    <cdr:to>
      <cdr:x>0.15706</cdr:x>
      <cdr:y>0.97901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0" y="4405648"/>
          <a:ext cx="1381384" cy="97366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Какие у вас гаджеты?</a:t>
          </a:r>
        </a:p>
      </cdr:txBody>
    </cdr:sp>
  </cdr:relSizeAnchor>
  <cdr:relSizeAnchor xmlns:cdr="http://schemas.openxmlformats.org/drawingml/2006/chartDrawing">
    <cdr:from>
      <cdr:x>0.17394</cdr:x>
      <cdr:y>0.79959</cdr:y>
    </cdr:from>
    <cdr:to>
      <cdr:x>0.39402</cdr:x>
      <cdr:y>0.997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529898" y="4393446"/>
          <a:ext cx="1935659" cy="10847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Какие возможности для вас являются главными?</a:t>
          </a:r>
        </a:p>
      </cdr:txBody>
    </cdr:sp>
  </cdr:relSizeAnchor>
  <cdr:relSizeAnchor xmlns:cdr="http://schemas.openxmlformats.org/drawingml/2006/chartDrawing">
    <cdr:from>
      <cdr:x>0.41444</cdr:x>
      <cdr:y>0.79026</cdr:y>
    </cdr:from>
    <cdr:to>
      <cdr:x>0.60764</cdr:x>
      <cdr:y>1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645187" y="4342183"/>
          <a:ext cx="1699303" cy="115245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Сколько времени вы проводите на телефоне?</a:t>
          </a:r>
        </a:p>
      </cdr:txBody>
    </cdr:sp>
  </cdr:relSizeAnchor>
  <cdr:relSizeAnchor xmlns:cdr="http://schemas.openxmlformats.org/drawingml/2006/chartDrawing">
    <cdr:from>
      <cdr:x>0.61779</cdr:x>
      <cdr:y>0.79026</cdr:y>
    </cdr:from>
    <cdr:to>
      <cdr:x>0.8474</cdr:x>
      <cdr:y>0.997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5433747" y="4342182"/>
          <a:ext cx="2019511" cy="113597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Слышали о негативном влиянии умных часов и сотовых телефонов?</a:t>
          </a:r>
        </a:p>
      </cdr:txBody>
    </cdr:sp>
  </cdr:relSizeAnchor>
  <cdr:relSizeAnchor xmlns:cdr="http://schemas.openxmlformats.org/drawingml/2006/chartDrawing">
    <cdr:from>
      <cdr:x>0.85311</cdr:x>
      <cdr:y>0.79837</cdr:y>
    </cdr:from>
    <cdr:to>
      <cdr:x>1</cdr:x>
      <cdr:y>0.97751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7503516" y="4386763"/>
          <a:ext cx="1291921" cy="98430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Что бы вы выбрали?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24084" y="1"/>
            <a:ext cx="7519914" cy="6857999"/>
          </a:xfrm>
          <a:prstGeom prst="rect">
            <a:avLst/>
          </a:prstGeom>
          <a:gradFill flip="none" rotWithShape="1">
            <a:gsLst>
              <a:gs pos="0">
                <a:srgbClr val="28578B"/>
              </a:gs>
              <a:gs pos="46000">
                <a:srgbClr val="152A49"/>
              </a:gs>
              <a:gs pos="100000">
                <a:srgbClr val="0F141A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6" r="30447"/>
          <a:stretch/>
        </p:blipFill>
        <p:spPr>
          <a:xfrm>
            <a:off x="0" y="0"/>
            <a:ext cx="207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80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-2" y="4733365"/>
            <a:ext cx="9144000" cy="2124635"/>
          </a:xfrm>
          <a:prstGeom prst="rect">
            <a:avLst/>
          </a:prstGeom>
          <a:gradFill flip="none" rotWithShape="1">
            <a:gsLst>
              <a:gs pos="0">
                <a:srgbClr val="28578B"/>
              </a:gs>
              <a:gs pos="46000">
                <a:srgbClr val="152A49"/>
              </a:gs>
              <a:gs pos="100000">
                <a:srgbClr val="0F141A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4733365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4733365"/>
            <a:ext cx="9144000" cy="211044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класса, Кухарева Аня</a:t>
            </a:r>
          </a:p>
          <a:p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" y="2567354"/>
            <a:ext cx="9144000" cy="2336165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ВРЕДА И ПОЛЬЗЫ СОТОВЫХ ТЕЛЕФОНОВ И УМНЫХ ЧАСОВ</a:t>
            </a:r>
            <a:b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68876" y="-14192"/>
            <a:ext cx="9144000" cy="1761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САХА ПОЛИТЕХНИЧЕСКИЙ ЛИЦЕЙ</a:t>
            </a:r>
            <a:b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470" y="365126"/>
            <a:ext cx="8325879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БУКЛЕТ ПО ИСПОЛЬЗОВАНИЮ МОБИЛЬНОГО ТЕЛЕФОНА И УМНЫХ ЧАСОВ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56" t="11129" r="22730" b="14396"/>
          <a:stretch/>
        </p:blipFill>
        <p:spPr>
          <a:xfrm>
            <a:off x="0" y="3579164"/>
            <a:ext cx="4258962" cy="327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390" t="20769" r="22474" b="4916"/>
          <a:stretch/>
        </p:blipFill>
        <p:spPr>
          <a:xfrm>
            <a:off x="4343613" y="1781270"/>
            <a:ext cx="4742721" cy="3595788"/>
          </a:xfrm>
          <a:prstGeom prst="rect">
            <a:avLst/>
          </a:prstGeom>
        </p:spPr>
      </p:pic>
      <p:pic>
        <p:nvPicPr>
          <p:cNvPr id="6" name="Picture 4" descr="http://qrcoder.ru/code/?https%3A%2F%2Fwww.instagram.com%2Fp%2FB5FRva_Hoal%2F%3Futm_source%3Dig_web_copy_link&amp;10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" y="1781270"/>
            <a:ext cx="1612556" cy="16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E866F3-2A70-4451-A415-BEA49A5C9190}"/>
              </a:ext>
            </a:extLst>
          </p:cNvPr>
          <p:cNvSpPr/>
          <p:nvPr/>
        </p:nvSpPr>
        <p:spPr>
          <a:xfrm>
            <a:off x="2881901" y="6154218"/>
            <a:ext cx="1268858" cy="16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>
                <a:solidFill>
                  <a:schemeClr val="tx1"/>
                </a:solidFill>
              </a:rPr>
              <a:t>Ученица 5Е класса, Кухарева Аня</a:t>
            </a:r>
          </a:p>
        </p:txBody>
      </p:sp>
    </p:spTree>
    <p:extLst>
      <p:ext uri="{BB962C8B-B14F-4D97-AF65-F5344CB8AC3E}">
        <p14:creationId xmlns:p14="http://schemas.microsoft.com/office/powerpoint/2010/main" val="300801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405" y="341194"/>
            <a:ext cx="6540843" cy="20744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u="sng" dirty="0">
              <a:solidFill>
                <a:schemeClr val="tx1"/>
              </a:solidFill>
            </a:endParaRPr>
          </a:p>
          <a:p>
            <a:pPr algn="ctr"/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пользу сотовых телефонов и умных часов, а также узнать возможное их отрицательное воздействие 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5404" y="2702010"/>
            <a:ext cx="6540843" cy="393129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и возможный вред сотовых телефонов и умных часов</a:t>
            </a: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pPr algn="ctr">
              <a:defRPr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Сотовый телефон и умные часы</a:t>
            </a:r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7168" y="559557"/>
            <a:ext cx="6565556" cy="9553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7168" y="1647568"/>
            <a:ext cx="6565556" cy="48850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теме исследования и выявить пользу и возможный вред сотовых телефонов и умных часов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отрицательные и положительные стороны умных часов. Посетить Отделение сотовой связи и побеседовать со специалистом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пользу и возможный вред сотовых телефонов и умных часов побеседовав с фельдшером ГАПОУ РС(Я)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ЯКСиЭ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им.П.И.Дудкина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учащихся 5Е класса с целью выявления зависимости от сотового телефона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буклет для учащихся 5Е класса по безопасному пользованию сотовым телефоном и умными часами</a:t>
            </a:r>
          </a:p>
        </p:txBody>
      </p:sp>
    </p:spTree>
    <p:extLst>
      <p:ext uri="{BB962C8B-B14F-4D97-AF65-F5344CB8AC3E}">
        <p14:creationId xmlns:p14="http://schemas.microsoft.com/office/powerpoint/2010/main" val="360704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043" y="382137"/>
            <a:ext cx="8845948" cy="11327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УМНЫХ ЧАСОВ И МОБИЛЬНЫХ ТЕЛЕФОНОВ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Пользователь\Рабочий стол\влияние сотового\C2mPDkAXAAAZf6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43" y="1776198"/>
            <a:ext cx="4291914" cy="4912926"/>
          </a:xfrm>
          <a:prstGeom prst="rect">
            <a:avLst/>
          </a:prstGeom>
          <a:noFill/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88476" y="1828800"/>
            <a:ext cx="4397515" cy="48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920" y="284022"/>
            <a:ext cx="4071329" cy="12146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СТОРОНЫ УМНЫХ ЧАСОВ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6670" y="259308"/>
            <a:ext cx="4468965" cy="12393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ИСПОЛЬЗОВАНИЯ МОБИЛЬНЫХ ТЕЛЕФОНОВ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62921" y="1614616"/>
            <a:ext cx="4071328" cy="42507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just"/>
            <a:endParaRPr lang="ru-RU" sz="23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300" b="1" dirty="0">
                <a:solidFill>
                  <a:schemeClr val="tx1"/>
                </a:solidFill>
              </a:rPr>
              <a:t>1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Иллюзия безопасности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не определяет точное местонахождение ребенка. Есть погрешность</a:t>
            </a:r>
          </a:p>
          <a:p>
            <a:pPr marL="0" indent="0" algn="just">
              <a:buClr>
                <a:schemeClr val="accent1"/>
              </a:buClr>
              <a:buSzPct val="7000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Прослушка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1"/>
              </a:buClr>
              <a:buSzPct val="70000"/>
              <a:buNone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Неэтичная сторона: возможность подслушивать ребенка. 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1"/>
              </a:buClr>
              <a:buSzPct val="7000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Психологическая сторона</a:t>
            </a:r>
          </a:p>
          <a:p>
            <a:pPr marL="0" indent="0" algn="just">
              <a:buNone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умным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дается мнимая самостоятельность, ведь родитель не дает в полной мере нужного количества свободы школьнику. </a:t>
            </a:r>
          </a:p>
          <a:p>
            <a:pPr marL="0" indent="0" algn="just">
              <a:buClr>
                <a:schemeClr val="accent1"/>
              </a:buClr>
              <a:buSzPct val="7000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Умные шпионы</a:t>
            </a:r>
          </a:p>
          <a:p>
            <a:pPr marL="0" indent="0" algn="just">
              <a:buClr>
                <a:schemeClr val="accent1"/>
              </a:buClr>
              <a:buSzPct val="70000"/>
              <a:buNone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которые подает GPS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отметками о местах посещения, могут воровать хакеры.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56669" y="1614616"/>
            <a:ext cx="4468965" cy="42507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342900" indent="-342900">
              <a:buAutoNum type="arabicPeriod"/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головного мозга, на которую воздействует излучение</a:t>
            </a:r>
          </a:p>
          <a:p>
            <a:pPr marL="342900" indent="-342900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мобильной телефонией, играми, соц. сетями -ухудшение успеваемости, психологическая зависимость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Неблагоприятное воздействие сотового телефона на общее состояние здоровья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Мобильная зависимость </a:t>
            </a:r>
          </a:p>
          <a:p>
            <a:pPr marL="342900" indent="-342900">
              <a:buAutoNum type="arabicPeriod"/>
            </a:pPr>
            <a:endParaRPr lang="ru-RU" sz="29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3" descr="_sxemevlianianamozg.gif"/>
          <p:cNvPicPr>
            <a:picLocks noChangeAspect="1"/>
          </p:cNvPicPr>
          <p:nvPr/>
        </p:nvPicPr>
        <p:blipFill>
          <a:blip r:embed="rId2" cstate="print"/>
          <a:srcRect r="47935" b="63615"/>
          <a:stretch>
            <a:fillRect/>
          </a:stretch>
        </p:blipFill>
        <p:spPr bwMode="auto">
          <a:xfrm>
            <a:off x="4542001" y="2266208"/>
            <a:ext cx="1275020" cy="10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_sxemevlianianamozg.gif"/>
          <p:cNvPicPr>
            <a:picLocks noChangeAspect="1"/>
          </p:cNvPicPr>
          <p:nvPr/>
        </p:nvPicPr>
        <p:blipFill>
          <a:blip r:embed="rId2" cstate="print"/>
          <a:srcRect l="12152" t="27440" r="39890" b="37357"/>
          <a:stretch>
            <a:fillRect/>
          </a:stretch>
        </p:blipFill>
        <p:spPr bwMode="auto">
          <a:xfrm>
            <a:off x="5921843" y="2266208"/>
            <a:ext cx="1166817" cy="105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" descr="_sxemevlianianamozg.gif"/>
          <p:cNvPicPr>
            <a:picLocks noChangeAspect="1"/>
          </p:cNvPicPr>
          <p:nvPr/>
        </p:nvPicPr>
        <p:blipFill>
          <a:blip r:embed="rId2" cstate="print"/>
          <a:srcRect l="38326" t="56667"/>
          <a:stretch>
            <a:fillRect/>
          </a:stretch>
        </p:blipFill>
        <p:spPr bwMode="auto">
          <a:xfrm>
            <a:off x="7441540" y="2226133"/>
            <a:ext cx="1328686" cy="104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6745531" y="2242922"/>
            <a:ext cx="815546" cy="4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100" b="1" dirty="0">
                <a:solidFill>
                  <a:srgbClr val="080808"/>
                </a:solidFill>
              </a:rPr>
              <a:t>С 8 до 16 лет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2920" y="5981284"/>
            <a:ext cx="8762714" cy="6254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каждого гаджета есть свои отрицательные стороны, но сотовый телефон влияет на здоровье ребенка очень негативно</a:t>
            </a:r>
          </a:p>
        </p:txBody>
      </p:sp>
    </p:spTree>
    <p:extLst>
      <p:ext uri="{BB962C8B-B14F-4D97-AF65-F5344CB8AC3E}">
        <p14:creationId xmlns:p14="http://schemas.microsoft.com/office/powerpoint/2010/main" val="14341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68" y="354843"/>
            <a:ext cx="824324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ВРАЧОМ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(фельдшер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Стручкова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А.Ф., ГАПОУ РС(Я)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ЯКСиЭ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5457" y="1364776"/>
            <a:ext cx="3439236" cy="5493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рассказала, что частые разговоры по сотовому телефону приводят к усталости, раздражительности, головокружению, бессоннице, тошноте, раздражению кожи, а так же к раку.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выявлено, что мобильные телефоны</a:t>
            </a:r>
          </a:p>
          <a:p>
            <a:pPr lvl="0" algn="just">
              <a:spcBef>
                <a:spcPct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отрицательно влияют как на работоспособность, </a:t>
            </a:r>
          </a:p>
          <a:p>
            <a:pPr lvl="0" algn="just">
              <a:spcBef>
                <a:spcPct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общее самочувствие учащихся, Умные часы опасности не представляют для детей.</a:t>
            </a: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Documents and Settings\Пользователь\Рабочий стол\нпк аня\20191113_130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68" y="1405719"/>
            <a:ext cx="5090615" cy="2688610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Мои документы\Downloads\20191113_13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20" y="4176215"/>
            <a:ext cx="5090615" cy="2681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5441" y="165373"/>
            <a:ext cx="6168788" cy="6336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СОТРУДНИКОМ «ДНС»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774" y="884370"/>
            <a:ext cx="5390866" cy="368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УМНЫЕ ЧАСЫ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SOS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набор номера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снятия с руки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входящих вызовов с неизвестных номеров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СОТОВЫЕ ТЕЛЕФОНЫ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Фото/видео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развивающие, развлекательные приложения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Пользователь\Рабочий стол\влияние сотового\4cac5464-2080-4d6d-864d-fa564dcc7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479" y="4616355"/>
            <a:ext cx="4271748" cy="2118308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влияние сотового\2261f0c8-a2e1-4cd4-9202-7b5adf547c89.jpg"/>
          <p:cNvPicPr>
            <a:picLocks noChangeAspect="1" noChangeArrowheads="1"/>
          </p:cNvPicPr>
          <p:nvPr/>
        </p:nvPicPr>
        <p:blipFill>
          <a:blip r:embed="rId3" cstate="print"/>
          <a:srcRect t="20669" b="8858"/>
          <a:stretch>
            <a:fillRect/>
          </a:stretch>
        </p:blipFill>
        <p:spPr bwMode="auto">
          <a:xfrm>
            <a:off x="5836762" y="884371"/>
            <a:ext cx="2778386" cy="3646686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влияние сотового\d78eb9bb-b113-4519-8e69-ac922190bc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3" y="4636827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151246"/>
              </p:ext>
            </p:extLst>
          </p:nvPr>
        </p:nvGraphicFramePr>
        <p:xfrm>
          <a:off x="142616" y="1153297"/>
          <a:ext cx="8795437" cy="549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7422" y="232012"/>
            <a:ext cx="6355183" cy="7812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РЕЗУЛЬТАТЫ ОПРОСА</a:t>
            </a:r>
            <a:endParaRPr lang="ru-RU" dirty="0"/>
          </a:p>
        </p:txBody>
      </p:sp>
      <p:pic>
        <p:nvPicPr>
          <p:cNvPr id="5" name="Picture 2" descr="http://qrcoder.ru/code/?https%3A%2F%2Fwww.instagram.com%2Fp%2FB5FRorhHG3y%2F%3Futm_source%3Dig_web_copy_link&amp;10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7" y="232012"/>
            <a:ext cx="1425145" cy="14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-1431441" y="3259968"/>
            <a:ext cx="4043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Мобильные телефоны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331102" y="4186789"/>
            <a:ext cx="1107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Умные часы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544439" y="4881594"/>
            <a:ext cx="889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YouTube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442882" y="4637520"/>
            <a:ext cx="1556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СВЯЗЬ С РОДИТЕЛЯМИ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162849" y="4978500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ИГРЫ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1998805" y="4533895"/>
            <a:ext cx="1459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ЧАТ (</a:t>
            </a:r>
            <a:r>
              <a:rPr lang="en-US" sz="1200"/>
              <a:t>WhatsApp)</a:t>
            </a:r>
            <a:endParaRPr lang="ru-RU" sz="120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2551382" y="5009898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МУЗЫКА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2558917" y="4771213"/>
            <a:ext cx="1268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СОЦИАЛЬНЫЕ СЕТИ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4289643" y="4893780"/>
            <a:ext cx="92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4-6 ЧАСОВ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604811" y="4993888"/>
            <a:ext cx="765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1-3 ЧАСА</a:t>
            </a: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807293" y="5005428"/>
            <a:ext cx="853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7-10 ЧАСОВ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5935630" y="5211735"/>
            <a:ext cx="38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Да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6054770" y="5089322"/>
            <a:ext cx="593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нет</a:t>
            </a: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078845" y="4879138"/>
            <a:ext cx="1021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Не знаю</a:t>
            </a: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6554198" y="4467012"/>
            <a:ext cx="1876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мобильные телефоны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7199548" y="4824367"/>
            <a:ext cx="110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умные часы</a:t>
            </a:r>
          </a:p>
        </p:txBody>
      </p:sp>
    </p:spTree>
    <p:extLst>
      <p:ext uri="{BB962C8B-B14F-4D97-AF65-F5344CB8AC3E}">
        <p14:creationId xmlns:p14="http://schemas.microsoft.com/office/powerpoint/2010/main" val="202209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27546"/>
            <a:ext cx="8407020" cy="7275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ВЫВОД: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900" y="4237894"/>
            <a:ext cx="8407020" cy="249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sz="24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веке без цифровых гаджетов не обойтись, 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доставляют удобство, как детям, так и родителям,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всегда нужно помнить, что он таит в себе опасности, и станет ли он другом или врагом, полностью зависит только от нас самих. 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6294" b="9923"/>
          <a:stretch/>
        </p:blipFill>
        <p:spPr bwMode="auto">
          <a:xfrm>
            <a:off x="313899" y="1055077"/>
            <a:ext cx="4374602" cy="31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12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502</TotalTime>
  <Words>553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СРАВНЕНИЕ ВРЕДА И ПОЛЬЗЫ СОТОВЫХ ТЕЛЕФОНОВ И УМНЫХ ЧАСОВ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БУКЛЕТ ПО ИСПОЛЬЗОВАНИЮ МОБИЛЬНОГО ТЕЛЕФОНА И УМНЫХ ЧАСОВ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Anna</cp:lastModifiedBy>
  <cp:revision>127</cp:revision>
  <dcterms:created xsi:type="dcterms:W3CDTF">2014-11-21T11:00:06Z</dcterms:created>
  <dcterms:modified xsi:type="dcterms:W3CDTF">2022-12-13T10:37:39Z</dcterms:modified>
</cp:coreProperties>
</file>