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642673372" val="982" revOS="4"/>
      <pr:smFileRevision xmlns:pr="smNativeData" xmlns:p14="http://schemas.microsoft.com/office/powerpoint/2010/main" xmlns="" dt="1642673372" val="101"/>
      <pr:guideOptions xmlns:pr="smNativeData" xmlns:p14="http://schemas.microsoft.com/office/powerpoint/2010/main" xmlns="" dt="1642673372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53" d="100"/>
          <a:sy n="53" d="100"/>
        </p:scale>
        <p:origin x="2475" y="48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L/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AAAAACYAAAAIAAAAAQAAAAAAAAA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BcAANAvAACwIgAAAAAAACYAAAAIAAAAAQ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t>Щелкните для редактирования основного стиля подзаголовка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C603-4DC4-0D30-8AE0-BB6588AE7CEE}" type="datetime1">
              <a:t>23.01.2022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7/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8A14-5AC4-0D7C-8AE0-AC29C4AE7C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EAAAACYAAAAIAAAAAo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E3D9-97C4-0D15-8AE0-6140ADAE7C34}" type="datetime1">
              <a:t>23.01.2022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AX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h3kQ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9F57-19C4-0D69-8AE0-EF3CD1AE7CB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0AMw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AA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NgnAACwJQAAE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ECAF-E1C4-0D1A-8AE0-174FA2AE7C42}" type="datetime1">
              <a:t>23.01.2022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AA4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D243-0DC4-0D24-8AE0-FB719CAE7CA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wWB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UAbk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z9B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B4D8-96C4-0D42-8AE0-6017FAAE7C35}" type="datetime1">
              <a:t>23.01.2022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JHOY0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vdB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992C-62C4-0D6F-8AE0-943AD7AE7CC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UAf0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yBAAAHBsAAEI0AAB9IwAAE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hU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hLPh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CA4C-02C4-0D3C-8AE0-F46984AE7CA1}" type="datetime1">
              <a:t>23.01.2022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VG5i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MZSm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BE81-CFC4-0D48-8AE0-391DF0AE7C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YAxW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k0B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KgbAACwJQAAE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hj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GYB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9C76-38C4-0D6A-8AE0-CE3FD2AE7C9B}" type="datetime1">
              <a:t>23.01.2022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9AeK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BCM/c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E47E-30C4-0D12-8AE0-C647AAAE7C9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UAjgw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CPAA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6" name="ТекстСлайда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F176-38C4-0D07-8AE0-CE52BFAE7C9B}" type="datetime1">
              <a:t>23.01.2022</a:t>
            </a:fld>
            <a:endParaRPr/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9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DF76-38C4-0D29-8AE0-CE7C91AE7C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BF86-C8C4-0D49-8AE0-3E1CF1AE7C6B}" type="datetime1">
              <a:t>23.01.2022</a:t>
            </a:fld>
            <a:endParaRPr/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AC4D-03C4-0D5A-8AE0-F50FE2AE7C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FE58-16C4-0D08-8AE0-E05DB0AE7CB5}" type="datetime1">
              <a:t>23.01.2022</a:t>
            </a:fld>
            <a:endParaRPr/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DDRF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dm19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CA3B-75C4-0D3C-8AE0-836984AE7CD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wgHS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DFC5-8BC4-0D29-8AE0-7D7C91AE7C28}" type="datetime1">
              <a:t>23.01.2022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BE27-69C4-0D48-8AE0-9F1DF0AE7CC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0ATg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958AB28-66C4-0D5D-8AE0-9008E5AE7CC5}" type="datetime1">
              <a:t>23.01.2022</a:t>
            </a:fld>
            <a:endParaRPr/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Ad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AAbw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958CF92-DCC4-0D39-8AE0-2A6C81AE7C7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Yellow dots">
    <p:bg>
      <p:bgPr>
        <a:blipFill>
          <a:blip r:embed="rId1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Bereich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dm19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//////////8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TextPlatzhalterBereich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EAAAACYAAAAIAAAA//////////8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ZeitstempelBereich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//////////8="/>
              </a:ext>
            </a:extLst>
          </p:cNvSpPr>
          <p:nvPr>
            <p:ph type="dt" idx="2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958B722-6CC4-0D41-8AE0-9A14F9AE7CCF}" type="datetime1">
              <a:t>23.01.2022</a:t>
            </a:fld>
            <a:endParaRPr/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//////////8="/>
              </a:ext>
            </a:extLst>
          </p:cNvSpPr>
          <p:nvPr>
            <p:ph type="ftr" idx="3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//////////8="/>
              </a:ext>
            </a:extLst>
          </p:cNvSpPr>
          <p:nvPr>
            <p:ph type="sldNum" idx="4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58899A-D4C4-0D7F-8AE0-222AC7AE7C77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AAAAACYAAAAIAAAAAAAAAAAAAAA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sz="3600">
                <a:solidFill>
                  <a:srgbClr val="0000FF"/>
                </a:solidFill>
              </a:defRPr>
            </a:pPr>
            <a:r>
              <a:t>Проект «Совместная деятельность детей, родителей, педагогов в работе танцевального кружка «Дайаана»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DFgAA6BcAANAvAACwIgAAAAAAACYAAAAIAAAAAQAAAAAAAAA="/>
              </a:ext>
            </a:extLst>
          </p:cNvSpPr>
          <p:nvPr>
            <p:ph type="subTitle" idx="1"/>
          </p:nvPr>
        </p:nvSpPr>
        <p:spPr>
          <a:xfrm>
            <a:off x="3659505" y="3886200"/>
            <a:ext cx="4112895" cy="1752600"/>
          </a:xfrm>
        </p:spPr>
        <p:txBody>
          <a:bodyPr/>
          <a:lstStyle/>
          <a:p>
            <a:pPr algn="just">
              <a:defRPr sz="2000">
                <a:solidFill>
                  <a:srgbClr val="B34C4C"/>
                </a:solidFill>
              </a:defRPr>
            </a:pPr>
            <a:r>
              <a:t>Иванова Елена Титовна Музыкальный руководитель МБДОУ Томторский детский сад «Кэскил» №24</a:t>
            </a:r>
          </a:p>
          <a:p>
            <a:pPr algn="just">
              <a:defRPr sz="2400">
                <a:solidFill>
                  <a:srgbClr val="B34C4C"/>
                </a:solidFill>
              </a:defRPr>
            </a:pPr>
            <a:endParaRPr/>
          </a:p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3DTp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iQEAAMcXAAChFQAA2CY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3865245"/>
            <a:ext cx="3266440" cy="24491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C9BQ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645160"/>
          </a:xfrm>
        </p:spPr>
        <p:txBody>
          <a:bodyPr/>
          <a:lstStyle/>
          <a:p>
            <a:pPr>
              <a:defRPr>
                <a:solidFill>
                  <a:srgbClr val="0000FF"/>
                </a:solidFill>
              </a:defRPr>
            </a:pPr>
            <a:r>
              <a:rPr sz="3200"/>
              <a:t>Этапы реализации проекта и план работы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0EPgQ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vQU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932815"/>
            <a:ext cx="8251825" cy="5166360"/>
          </a:xfrm>
        </p:spPr>
        <p:txBody>
          <a:bodyPr/>
          <a:lstStyle/>
          <a:p>
            <a:pPr algn="just"/>
            <a:r>
              <a:rPr sz="2000">
                <a:solidFill>
                  <a:srgbClr val="FF0000"/>
                </a:solidFill>
              </a:rPr>
              <a:t>1 этап</a:t>
            </a:r>
            <a:r>
              <a:rPr sz="2000"/>
              <a:t> – подготовка методического материала для проведения  мероприятий в рамках проекта, проведение семинаров и консультаций, публикация информации на сайте МБДОУ «Кэскил» №24. </a:t>
            </a:r>
          </a:p>
          <a:p>
            <a:pPr algn="just">
              <a:defRPr sz="2000"/>
            </a:pPr>
            <a:r>
              <a:rPr>
                <a:solidFill>
                  <a:srgbClr val="FF0000"/>
                </a:solidFill>
              </a:rPr>
              <a:t>2 этап</a:t>
            </a:r>
            <a:r>
              <a:t> -  приобретение   оборудования </a:t>
            </a:r>
          </a:p>
          <a:p>
            <a:pPr algn="just">
              <a:defRPr sz="2000"/>
            </a:pPr>
            <a:r>
              <a:rPr>
                <a:solidFill>
                  <a:srgbClr val="FF0000"/>
                </a:solidFill>
              </a:rPr>
              <a:t>3 этап</a:t>
            </a:r>
            <a:r>
              <a:t> – проведение мастер-классов с участием педагогов, родителей. Выступление в различных мероприятиях и конкурсах. </a:t>
            </a:r>
          </a:p>
          <a:p>
            <a:pPr algn="just"/>
            <a:r>
              <a:rPr sz="2000">
                <a:solidFill>
                  <a:srgbClr val="FF0000"/>
                </a:solidFill>
              </a:rPr>
              <a:t>4 этап </a:t>
            </a:r>
            <a:r>
              <a:rPr sz="2000"/>
              <a:t>Подготовка к республиканскому ысыаху Олонхо, изучение новых материалов (танцев) пошив костюмов, оформление местности, территории ысыаха  для проведения праздника.</a:t>
            </a:r>
          </a:p>
          <a:p>
            <a:pPr algn="just">
              <a:defRPr sz="2000"/>
            </a:pPr>
            <a:r>
              <a:rPr>
                <a:solidFill>
                  <a:srgbClr val="FF0000"/>
                </a:solidFill>
              </a:rPr>
              <a:t>5 этап </a:t>
            </a:r>
            <a:r>
              <a:t>Подготовка и оформление  аналитического материала по итогам проведенной работы (видео, фотоматериалов).</a:t>
            </a:r>
          </a:p>
          <a:p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3DTp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xyIAAOYeAABpNQAAYi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653405" y="5022850"/>
            <a:ext cx="3028950" cy="17043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4QAAAGk1AAAXAwAAAAAAACYAAAAIAAAAAQAAAAAAAAA="/>
              </a:ext>
            </a:extLst>
          </p:cNvSpPr>
          <p:nvPr>
            <p:ph type="title"/>
          </p:nvPr>
        </p:nvSpPr>
        <p:spPr>
          <a:xfrm>
            <a:off x="430530" y="142875"/>
            <a:ext cx="8251825" cy="359410"/>
          </a:xfrm>
        </p:spPr>
        <p:txBody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r>
              <a:t>План работы</a:t>
            </a:r>
          </a:p>
        </p:txBody>
      </p:sp>
      <p:graphicFrame>
        <p:nvGraphicFramePr>
          <p:cNvPr id="3" name="ТекстСлайда1"/>
          <p:cNvGraphicFramePr>
            <a:graphicFrameLocks noGrp="1"/>
          </p:cNvGraphicFramePr>
          <p:nvPr/>
        </p:nvGraphicFramePr>
        <p:xfrm>
          <a:off x="358775" y="645795"/>
          <a:ext cx="8108315" cy="5516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2295"/>
                <a:gridCol w="2423795"/>
                <a:gridCol w="1590675"/>
                <a:gridCol w="2100580"/>
                <a:gridCol w="1410970"/>
              </a:tblGrid>
              <a:tr h="454025"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Дата 		</a:t>
                      </a:r>
                    </a:p>
                    <a:p>
                      <a:pPr algn="ctr">
                        <a:defRPr sz="1200">
                          <a:solidFill>
                            <a:srgbClr val="0000FF"/>
                          </a:solidFill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	Содержание работы с педагогами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	Содержание работы </a:t>
                      </a:r>
                    </a:p>
                    <a:p>
                      <a:pPr marL="0" marR="0" indent="0" algn="ctr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  детьми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Содержание работы с  родителями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Содержание работы с общественностью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42673372" type="min" val="454025"/>
                  </a:ext>
                </a:extLst>
              </a:tr>
              <a:tr h="1784350"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Сентябрь- октябрь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2021-2023 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</a:rPr>
                        <a:t>	</a:t>
                      </a:r>
                      <a:r>
                        <a:t>	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   		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  <a:p>
                      <a:pPr>
                        <a:defRPr sz="1200"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Организация         творческой  группы. 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Изучение     теоретической, методической литературы,  ознакомление с интернет-ресурсами  по данному направлению. 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Составление перспективного плана совместно с родителями.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Организация встреч, семинаров с родителями для совместной работы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Беседы, просмотр видеофильмов, 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Изучение культур народов России.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Организация  выставки достижений ТК «Дайаана»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Анкетирование, интервьюирование с целью выявления педагогической ориентации по педагогике танца. Групповые родительские собрания по данной теме. Мотивирование родителей для организации совместной деятельности с ребенком по педагогике танца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Заключение договоров  о сотрудничестве:  ДМШ с. Томтор Оймяконского улуса,  Дом культуры с Томтор Оймяконского улуса, МО с Томтор Оймяконского улуса.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42673372" type="min" val="1784350"/>
                  </a:ext>
                </a:extLst>
              </a:tr>
              <a:tr h="1784350"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Ноябрь-май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 2022-2023г.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(продуктивный)</a:t>
                      </a:r>
                    </a:p>
                    <a:p>
                      <a:pPr>
                        <a:defRPr sz="1200">
                          <a:solidFill>
                            <a:srgbClr val="0000FF"/>
                          </a:solidFill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Создание творческих мастерских по совместной деятельности родителей, детей, педагогов. Проведение семинаров, тренинг «Коммуникативные способности педагога – залог творческой деятельности».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Изучение культур народов мира через призму танца. Изучение теории и практические занятия движений танца. </a:t>
                      </a:r>
                    </a:p>
                    <a:p>
                      <a:pPr>
                        <a:defRPr sz="1200"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Организация концертов выступлений в рамках плана ТК «Дайаана»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Создание студийной базы данных творческой деятельности  детей и родителей..</a:t>
                      </a:r>
                    </a:p>
                    <a:p>
                      <a:pPr>
                        <a:defRPr sz="1200"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Организация праздников.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Организация конкурсов.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Подготовка в республиканскому ысыаху Олонхо.</a:t>
                      </a:r>
                    </a:p>
                    <a:p>
                      <a:pPr>
                        <a:defRPr sz="1200"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2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Организация экскурсий, краеведческой викторины «Край родной» для детей и родителей.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42673372" type="min" val="178435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екстСлайда1"/>
          <p:cNvGraphicFramePr>
            <a:graphicFrameLocks noGrp="1"/>
          </p:cNvGraphicFramePr>
          <p:nvPr/>
        </p:nvGraphicFramePr>
        <p:xfrm>
          <a:off x="430530" y="430530"/>
          <a:ext cx="8251825" cy="53917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08050"/>
                <a:gridCol w="1851660"/>
                <a:gridCol w="2191385"/>
                <a:gridCol w="1229995"/>
                <a:gridCol w="2070735"/>
              </a:tblGrid>
              <a:tr h="2546985"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Сентябрь 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2022</a:t>
                      </a:r>
                    </a:p>
                    <a:p>
                      <a:pPr>
                        <a:defRPr sz="1400"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Обновление программы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Систематизация студийных методический разработок. 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Семинар по этнокультуре «педагогика и психология танца»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Презентация детьми и родителями итогов проекта за год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Выставка совместной творческой деятельности педагогов-детей-родителей.</a:t>
                      </a:r>
                    </a:p>
                    <a:p>
                      <a:pPr>
                        <a:defRPr sz="1400"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Организация детско-родительского клуба  «Дайаана» 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Участие в различных мероприятиях разного уровня.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42673372" type="min" val="2546985"/>
                  </a:ext>
                </a:extLst>
              </a:tr>
              <a:tr h="2547620"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FF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2023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Создание методической базы по педагогике танца.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 Круглый стол  по подведению итогов проекта. 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Подготовка и участие на  республиканском ысыахе Олонхо</a:t>
                      </a:r>
                    </a:p>
                    <a:p>
                      <a:pPr>
                        <a:defRPr sz="1400"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Проведение итогового выступления выпускников ТК «Дайааны»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Отчет о результатах проекта на родительских собраниях (с использованием фото и видеоматериалов).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  <a:p>
                      <a:pPr>
                        <a:defRPr sz="1400"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endParaRPr/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Выставка изделий творческих мастерских совместной деятельности родителей-детей-педагогов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Участие   на Республиканском ысыахе Олонхо.</a:t>
                      </a:r>
                    </a:p>
                    <a:p>
                      <a:pPr marL="0" marR="0" indent="0" algn="l" defTabSz="4495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4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itchFamily="2" charset="-52"/>
                          <a:ea typeface="Arial" pitchFamily="2" charset="-52"/>
                          <a:cs typeface="Arial" pitchFamily="2" charset="-52"/>
                        </a:defRPr>
                      </a:pPr>
                      <a:r>
                        <a:t>Фото- и видеоотчет о результатах проекта на сайте МБДОУ и в другие СМИ. 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642673372" type="min" val="2547620"/>
                  </a:ext>
                </a:extLst>
              </a:tr>
            </a:tbl>
          </a:graphicData>
        </a:graphic>
      </p:graphicFrame>
      <p:pic>
        <p:nvPicPr>
          <p:cNvPr id="3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3DTp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ybg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xAEAADkgAAAZEgAAaS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" y="5238115"/>
            <a:ext cx="2654935" cy="14935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3DTp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QNgPQDAAAABAAAABOp7K3K5gOwMWwo7LqPPk/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YgMAAFkeAACoEQAADS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570242" y="3880277"/>
            <a:ext cx="2564350" cy="14916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AuBg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716915"/>
          </a:xfrm>
        </p:spPr>
        <p:txBody>
          <a:bodyPr/>
          <a:lstStyle/>
          <a:p>
            <a:pPr>
              <a:defRPr sz="2000">
                <a:solidFill>
                  <a:srgbClr val="7F0000"/>
                </a:solidFill>
              </a:defRPr>
            </a:pPr>
            <a:r>
              <a:rPr dirty="0" err="1">
                <a:solidFill>
                  <a:srgbClr val="FF0000"/>
                </a:solidFill>
              </a:rPr>
              <a:t>Ожидаемые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результаты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проекта</a:t>
            </a:r>
            <a:r>
              <a:rPr dirty="0">
                <a:solidFill>
                  <a:srgbClr val="FF0000"/>
                </a:solidFill>
              </a:rPr>
              <a:t>(</a:t>
            </a:r>
            <a:r>
              <a:rPr dirty="0" err="1">
                <a:solidFill>
                  <a:srgbClr val="FF0000"/>
                </a:solidFill>
              </a:rPr>
              <a:t>качественные</a:t>
            </a:r>
            <a:r>
              <a:rPr dirty="0">
                <a:solidFill>
                  <a:srgbClr val="FF0000"/>
                </a:solidFill>
              </a:rPr>
              <a:t> и </a:t>
            </a:r>
            <a:r>
              <a:rPr dirty="0" err="1">
                <a:solidFill>
                  <a:srgbClr val="FF0000"/>
                </a:solidFill>
              </a:rPr>
              <a:t>количественные</a:t>
            </a:r>
            <a:r>
              <a:rPr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nwYAAGk1AACFJQAAAAAAACYAAAAIAAAAAQAAAAAAAAA="/>
              </a:ext>
            </a:extLst>
          </p:cNvSpPr>
          <p:nvPr>
            <p:ph type="body" idx="1"/>
          </p:nvPr>
        </p:nvSpPr>
        <p:spPr>
          <a:xfrm>
            <a:off x="0" y="845820"/>
            <a:ext cx="9144000" cy="6012179"/>
          </a:xfrm>
        </p:spPr>
        <p:txBody>
          <a:bodyPr/>
          <a:lstStyle/>
          <a:p>
            <a:r>
              <a:rPr sz="1800" i="1" dirty="0" err="1" smtClean="0">
                <a:solidFill>
                  <a:srgbClr val="FF0000"/>
                </a:solidFill>
              </a:rPr>
              <a:t>Для</a:t>
            </a:r>
            <a:r>
              <a:rPr sz="1800" i="1" dirty="0" smtClean="0">
                <a:solidFill>
                  <a:srgbClr val="FF0000"/>
                </a:solidFill>
              </a:rPr>
              <a:t> </a:t>
            </a:r>
            <a:r>
              <a:rPr sz="1800" i="1" dirty="0" err="1">
                <a:solidFill>
                  <a:srgbClr val="FF0000"/>
                </a:solidFill>
              </a:rPr>
              <a:t>педагогов</a:t>
            </a:r>
            <a:r>
              <a:rPr sz="1800" dirty="0"/>
              <a:t>: </a:t>
            </a:r>
            <a:r>
              <a:rPr sz="1800" dirty="0" err="1"/>
              <a:t>повышение</a:t>
            </a:r>
            <a:r>
              <a:rPr sz="1800" dirty="0"/>
              <a:t> </a:t>
            </a:r>
            <a:r>
              <a:rPr sz="1800" dirty="0" err="1"/>
              <a:t>уровня</a:t>
            </a:r>
            <a:r>
              <a:rPr sz="1800" dirty="0"/>
              <a:t> </a:t>
            </a:r>
            <a:r>
              <a:rPr sz="1800" dirty="0" err="1"/>
              <a:t>компетенции</a:t>
            </a:r>
            <a:r>
              <a:rPr sz="1800" dirty="0"/>
              <a:t> в </a:t>
            </a:r>
            <a:r>
              <a:rPr sz="1800" dirty="0" err="1"/>
              <a:t>педагогике</a:t>
            </a:r>
            <a:r>
              <a:rPr sz="1800" dirty="0"/>
              <a:t> </a:t>
            </a:r>
            <a:r>
              <a:rPr sz="1800" dirty="0" err="1"/>
              <a:t>танца</a:t>
            </a:r>
            <a:r>
              <a:rPr sz="1800" dirty="0"/>
              <a:t>, </a:t>
            </a:r>
            <a:r>
              <a:rPr sz="1800" dirty="0" err="1"/>
              <a:t>инновационные</a:t>
            </a:r>
            <a:r>
              <a:rPr sz="1800" dirty="0"/>
              <a:t> </a:t>
            </a:r>
            <a:r>
              <a:rPr sz="1800" dirty="0" err="1"/>
              <a:t>изменения</a:t>
            </a:r>
            <a:r>
              <a:rPr sz="1800" dirty="0"/>
              <a:t> в </a:t>
            </a:r>
            <a:r>
              <a:rPr sz="1800" dirty="0" err="1"/>
              <a:t>организации</a:t>
            </a:r>
            <a:r>
              <a:rPr sz="1800" dirty="0"/>
              <a:t> </a:t>
            </a:r>
            <a:r>
              <a:rPr sz="1800" dirty="0" err="1"/>
              <a:t>воспитательно-образовательного</a:t>
            </a:r>
            <a:r>
              <a:rPr sz="1800" dirty="0"/>
              <a:t> </a:t>
            </a:r>
            <a:r>
              <a:rPr sz="1800" dirty="0" err="1"/>
              <a:t>процесса</a:t>
            </a:r>
            <a:r>
              <a:rPr sz="1800" dirty="0"/>
              <a:t>, </a:t>
            </a:r>
            <a:r>
              <a:rPr sz="1800" dirty="0" err="1"/>
              <a:t>интеграция</a:t>
            </a:r>
            <a:r>
              <a:rPr sz="1800" dirty="0"/>
              <a:t> </a:t>
            </a:r>
            <a:r>
              <a:rPr sz="1800" dirty="0" err="1"/>
              <a:t>педагогики</a:t>
            </a:r>
            <a:r>
              <a:rPr sz="1800" dirty="0"/>
              <a:t> </a:t>
            </a:r>
            <a:r>
              <a:rPr sz="1800" dirty="0" err="1"/>
              <a:t>танца</a:t>
            </a:r>
            <a:r>
              <a:rPr sz="1800" dirty="0"/>
              <a:t> с </a:t>
            </a:r>
            <a:r>
              <a:rPr sz="1800" dirty="0" err="1"/>
              <a:t>разными</a:t>
            </a:r>
            <a:r>
              <a:rPr sz="1800" dirty="0"/>
              <a:t> </a:t>
            </a:r>
            <a:r>
              <a:rPr sz="1800" dirty="0" err="1"/>
              <a:t>видами</a:t>
            </a:r>
            <a:r>
              <a:rPr sz="1800" dirty="0"/>
              <a:t> </a:t>
            </a:r>
            <a:r>
              <a:rPr sz="1800" dirty="0" err="1"/>
              <a:t>дошкольной</a:t>
            </a:r>
            <a:r>
              <a:rPr sz="1800" dirty="0"/>
              <a:t> </a:t>
            </a:r>
            <a:r>
              <a:rPr sz="1800" dirty="0" err="1"/>
              <a:t>деятельности</a:t>
            </a:r>
            <a:r>
              <a:rPr sz="1800" dirty="0"/>
              <a:t> </a:t>
            </a:r>
            <a:r>
              <a:rPr sz="1800" dirty="0" err="1"/>
              <a:t>детей</a:t>
            </a:r>
            <a:r>
              <a:rPr sz="1800" dirty="0"/>
              <a:t>.</a:t>
            </a:r>
          </a:p>
          <a:p>
            <a:r>
              <a:rPr sz="1800" i="1" dirty="0" err="1">
                <a:solidFill>
                  <a:srgbClr val="FF0000"/>
                </a:solidFill>
              </a:rPr>
              <a:t>Для</a:t>
            </a:r>
            <a:r>
              <a:rPr sz="1800" i="1" dirty="0">
                <a:solidFill>
                  <a:srgbClr val="FF0000"/>
                </a:solidFill>
              </a:rPr>
              <a:t> </a:t>
            </a:r>
            <a:r>
              <a:rPr sz="1800" i="1" dirty="0" err="1">
                <a:solidFill>
                  <a:srgbClr val="FF0000"/>
                </a:solidFill>
              </a:rPr>
              <a:t>детей</a:t>
            </a:r>
            <a:r>
              <a:rPr sz="1800" dirty="0"/>
              <a:t>: </a:t>
            </a:r>
            <a:r>
              <a:rPr sz="1800" dirty="0" err="1"/>
              <a:t>появление</a:t>
            </a:r>
            <a:r>
              <a:rPr sz="1800" dirty="0"/>
              <a:t> </a:t>
            </a:r>
            <a:r>
              <a:rPr sz="1800" dirty="0" err="1"/>
              <a:t>интереса</a:t>
            </a:r>
            <a:r>
              <a:rPr sz="1800" dirty="0"/>
              <a:t> к </a:t>
            </a:r>
            <a:r>
              <a:rPr sz="1800" dirty="0" err="1"/>
              <a:t>совместной</a:t>
            </a:r>
            <a:r>
              <a:rPr sz="1800" dirty="0"/>
              <a:t> </a:t>
            </a:r>
            <a:r>
              <a:rPr sz="1800" dirty="0" err="1"/>
              <a:t>деятельности</a:t>
            </a:r>
            <a:r>
              <a:rPr sz="1800" dirty="0"/>
              <a:t> </a:t>
            </a:r>
            <a:r>
              <a:rPr sz="1800" dirty="0" err="1"/>
              <a:t>педагог-ребенок-родитель</a:t>
            </a:r>
            <a:r>
              <a:rPr sz="1800" dirty="0"/>
              <a:t>.  </a:t>
            </a:r>
            <a:r>
              <a:rPr sz="1800" dirty="0" err="1"/>
              <a:t>Качественные</a:t>
            </a:r>
            <a:r>
              <a:rPr sz="1800" dirty="0"/>
              <a:t> </a:t>
            </a:r>
            <a:r>
              <a:rPr sz="1800" dirty="0" err="1"/>
              <a:t>изменения</a:t>
            </a:r>
            <a:r>
              <a:rPr sz="1800" dirty="0"/>
              <a:t> в </a:t>
            </a:r>
            <a:r>
              <a:rPr sz="1800" dirty="0" err="1"/>
              <a:t>мировосприятии</a:t>
            </a:r>
            <a:r>
              <a:rPr sz="1800" dirty="0"/>
              <a:t> </a:t>
            </a:r>
            <a:r>
              <a:rPr sz="1800" dirty="0" err="1"/>
              <a:t>детей</a:t>
            </a:r>
            <a:r>
              <a:rPr sz="1800" dirty="0"/>
              <a:t>, </a:t>
            </a:r>
            <a:r>
              <a:rPr sz="1800" dirty="0" err="1"/>
              <a:t>развитии</a:t>
            </a:r>
            <a:r>
              <a:rPr sz="1800" dirty="0"/>
              <a:t> </a:t>
            </a:r>
            <a:r>
              <a:rPr sz="1800" dirty="0" err="1"/>
              <a:t>толерантности</a:t>
            </a:r>
            <a:r>
              <a:rPr sz="1800" dirty="0"/>
              <a:t>, </a:t>
            </a:r>
            <a:r>
              <a:rPr sz="1800" dirty="0" err="1"/>
              <a:t>уважение</a:t>
            </a:r>
            <a:r>
              <a:rPr sz="1800" dirty="0"/>
              <a:t> </a:t>
            </a:r>
            <a:r>
              <a:rPr sz="1800" dirty="0" err="1"/>
              <a:t>традиционных</a:t>
            </a:r>
            <a:r>
              <a:rPr sz="1800" dirty="0"/>
              <a:t> </a:t>
            </a:r>
            <a:r>
              <a:rPr sz="1800" dirty="0" err="1"/>
              <a:t>общечеловеческих</a:t>
            </a:r>
            <a:r>
              <a:rPr sz="1800" dirty="0"/>
              <a:t> </a:t>
            </a:r>
            <a:r>
              <a:rPr sz="1800" dirty="0" err="1"/>
              <a:t>ценностей</a:t>
            </a:r>
            <a:r>
              <a:rPr sz="1800" dirty="0"/>
              <a:t>.</a:t>
            </a:r>
          </a:p>
          <a:p>
            <a:r>
              <a:rPr sz="1800" dirty="0" err="1">
                <a:solidFill>
                  <a:srgbClr val="FF0000"/>
                </a:solidFill>
              </a:rPr>
              <a:t>Для</a:t>
            </a:r>
            <a:r>
              <a:rPr sz="1800" dirty="0">
                <a:solidFill>
                  <a:srgbClr val="FF0000"/>
                </a:solidFill>
              </a:rPr>
              <a:t> </a:t>
            </a:r>
            <a:r>
              <a:rPr sz="1800" dirty="0" err="1">
                <a:solidFill>
                  <a:srgbClr val="FF0000"/>
                </a:solidFill>
              </a:rPr>
              <a:t>родителей</a:t>
            </a:r>
            <a:r>
              <a:rPr sz="1800" dirty="0"/>
              <a:t>: </a:t>
            </a:r>
            <a:r>
              <a:rPr sz="1800" dirty="0" err="1"/>
              <a:t>Привлечение</a:t>
            </a:r>
            <a:r>
              <a:rPr sz="1800" dirty="0"/>
              <a:t> </a:t>
            </a:r>
            <a:r>
              <a:rPr sz="1800" dirty="0" err="1"/>
              <a:t>внимания</a:t>
            </a:r>
            <a:r>
              <a:rPr sz="1800" dirty="0"/>
              <a:t> к </a:t>
            </a:r>
            <a:r>
              <a:rPr sz="1800" dirty="0" err="1"/>
              <a:t>культуре</a:t>
            </a:r>
            <a:r>
              <a:rPr sz="1800" dirty="0"/>
              <a:t> </a:t>
            </a:r>
            <a:r>
              <a:rPr sz="1800" dirty="0" err="1"/>
              <a:t>народов</a:t>
            </a:r>
            <a:r>
              <a:rPr sz="1800" dirty="0"/>
              <a:t> </a:t>
            </a:r>
            <a:r>
              <a:rPr sz="1800" dirty="0" err="1"/>
              <a:t>России</a:t>
            </a:r>
            <a:r>
              <a:rPr sz="1800" dirty="0"/>
              <a:t>. </a:t>
            </a:r>
            <a:r>
              <a:rPr sz="1800" dirty="0" err="1"/>
              <a:t>Готовность</a:t>
            </a:r>
            <a:r>
              <a:rPr sz="1800" dirty="0"/>
              <a:t> </a:t>
            </a:r>
            <a:r>
              <a:rPr sz="1800" dirty="0" err="1"/>
              <a:t>родителей</a:t>
            </a:r>
            <a:r>
              <a:rPr sz="1800" dirty="0"/>
              <a:t> к </a:t>
            </a:r>
            <a:r>
              <a:rPr sz="1800" dirty="0" err="1"/>
              <a:t>активному</a:t>
            </a:r>
            <a:r>
              <a:rPr sz="1800" dirty="0"/>
              <a:t> </a:t>
            </a:r>
            <a:r>
              <a:rPr sz="1800" dirty="0" err="1"/>
              <a:t>сотрудничеству</a:t>
            </a:r>
            <a:r>
              <a:rPr sz="1800" dirty="0"/>
              <a:t> с МБДОУ. </a:t>
            </a:r>
            <a:r>
              <a:rPr sz="1800" dirty="0" err="1"/>
              <a:t>Заинтересованность</a:t>
            </a:r>
            <a:r>
              <a:rPr sz="1800" dirty="0"/>
              <a:t> в </a:t>
            </a:r>
            <a:r>
              <a:rPr sz="1800" dirty="0" err="1"/>
              <a:t>расширении</a:t>
            </a:r>
            <a:r>
              <a:rPr sz="1800" dirty="0"/>
              <a:t> </a:t>
            </a:r>
            <a:r>
              <a:rPr sz="1800" dirty="0" err="1"/>
              <a:t>сферы</a:t>
            </a:r>
            <a:r>
              <a:rPr sz="1800" dirty="0"/>
              <a:t> </a:t>
            </a:r>
            <a:r>
              <a:rPr sz="1800" dirty="0" err="1"/>
              <a:t>работы</a:t>
            </a:r>
            <a:r>
              <a:rPr sz="1800" dirty="0"/>
              <a:t> ТК «</a:t>
            </a:r>
            <a:r>
              <a:rPr sz="1800" dirty="0" err="1"/>
              <a:t>Дайаана</a:t>
            </a:r>
            <a:r>
              <a:rPr sz="1800" dirty="0"/>
              <a:t>». </a:t>
            </a:r>
            <a:r>
              <a:rPr sz="1800" dirty="0" err="1"/>
              <a:t>Информационное</a:t>
            </a:r>
            <a:r>
              <a:rPr sz="1800" dirty="0"/>
              <a:t> </a:t>
            </a:r>
            <a:r>
              <a:rPr sz="1800" dirty="0" err="1"/>
              <a:t>творческое</a:t>
            </a:r>
            <a:r>
              <a:rPr sz="1800" dirty="0"/>
              <a:t> </a:t>
            </a:r>
            <a:r>
              <a:rPr sz="1800" dirty="0" err="1"/>
              <a:t>сотрудничество</a:t>
            </a:r>
            <a:r>
              <a:rPr sz="1800" dirty="0"/>
              <a:t>. </a:t>
            </a:r>
            <a:r>
              <a:rPr sz="1800" dirty="0" err="1"/>
              <a:t>Укрепление</a:t>
            </a:r>
            <a:r>
              <a:rPr sz="1800" dirty="0"/>
              <a:t> </a:t>
            </a:r>
            <a:r>
              <a:rPr sz="1800" dirty="0" err="1"/>
              <a:t>института</a:t>
            </a:r>
            <a:r>
              <a:rPr sz="1800" dirty="0"/>
              <a:t> </a:t>
            </a:r>
            <a:r>
              <a:rPr sz="1800" dirty="0" err="1"/>
              <a:t>семьи</a:t>
            </a:r>
            <a:r>
              <a:rPr sz="1800" dirty="0"/>
              <a:t> </a:t>
            </a:r>
            <a:r>
              <a:rPr sz="1800" dirty="0" err="1"/>
              <a:t>на</a:t>
            </a:r>
            <a:r>
              <a:rPr sz="1800" dirty="0"/>
              <a:t> </a:t>
            </a:r>
            <a:r>
              <a:rPr sz="1800" dirty="0" err="1"/>
              <a:t>традиционных</a:t>
            </a:r>
            <a:r>
              <a:rPr sz="1800" dirty="0"/>
              <a:t> </a:t>
            </a:r>
            <a:r>
              <a:rPr sz="1800" dirty="0" err="1"/>
              <a:t>устоях</a:t>
            </a:r>
            <a:r>
              <a:rPr sz="1800" dirty="0"/>
              <a:t>.</a:t>
            </a:r>
          </a:p>
          <a:p>
            <a:pPr marL="0" indent="0">
              <a:buNone/>
              <a:defRPr sz="1400">
                <a:solidFill>
                  <a:srgbClr val="7F0000"/>
                </a:solidFill>
              </a:defRPr>
            </a:pPr>
            <a:r>
              <a:rPr lang="ru-RU" sz="1800" b="1" dirty="0"/>
              <a:t>Кроме того, </a:t>
            </a:r>
            <a:r>
              <a:rPr lang="ru-RU" sz="1800" dirty="0"/>
              <a:t>предполагается создание</a:t>
            </a:r>
            <a:r>
              <a:rPr lang="ru-RU" sz="1800" b="1" dirty="0"/>
              <a:t> </a:t>
            </a:r>
            <a:r>
              <a:rPr lang="ru-RU" sz="1800" dirty="0"/>
              <a:t>банка методических идей, студийных фильмов, учебно-методического комплекса по ознакомлению с культурой народов России через танцы и совместную деятельность родителей, педагогов-детей пошив одежды, инвентаря, изготовление изделий народных музыкальных изделий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  <a:defRPr sz="1400">
                <a:solidFill>
                  <a:srgbClr val="7F0000"/>
                </a:solidFill>
              </a:defRPr>
            </a:pPr>
            <a:r>
              <a:rPr sz="1800" dirty="0" err="1" smtClean="0">
                <a:solidFill>
                  <a:srgbClr val="FF0000"/>
                </a:solidFill>
              </a:rPr>
              <a:t>Аннотация</a:t>
            </a:r>
            <a:endParaRPr sz="1800" dirty="0">
              <a:solidFill>
                <a:srgbClr val="FF0000"/>
              </a:solidFill>
            </a:endParaRPr>
          </a:p>
          <a:p>
            <a:pPr>
              <a:defRPr sz="1400"/>
            </a:pPr>
            <a:r>
              <a:rPr sz="1800" dirty="0" err="1"/>
              <a:t>Любой</a:t>
            </a:r>
            <a:r>
              <a:rPr sz="1800" dirty="0"/>
              <a:t> </a:t>
            </a:r>
            <a:r>
              <a:rPr sz="1800" dirty="0" err="1"/>
              <a:t>выход</a:t>
            </a:r>
            <a:r>
              <a:rPr sz="1800" dirty="0"/>
              <a:t> </a:t>
            </a:r>
            <a:r>
              <a:rPr sz="1800" dirty="0" err="1"/>
              <a:t>ребенка</a:t>
            </a:r>
            <a:r>
              <a:rPr sz="1800" dirty="0"/>
              <a:t> </a:t>
            </a:r>
            <a:r>
              <a:rPr sz="1800" dirty="0" err="1"/>
              <a:t>на</a:t>
            </a:r>
            <a:r>
              <a:rPr sz="1800" dirty="0"/>
              <a:t> </a:t>
            </a:r>
            <a:r>
              <a:rPr sz="1800" dirty="0" err="1"/>
              <a:t>сцену</a:t>
            </a:r>
            <a:r>
              <a:rPr sz="1800" dirty="0"/>
              <a:t> </a:t>
            </a:r>
            <a:r>
              <a:rPr sz="1800" dirty="0" err="1"/>
              <a:t>позволяет</a:t>
            </a:r>
            <a:r>
              <a:rPr sz="1800" dirty="0"/>
              <a:t> </a:t>
            </a:r>
            <a:r>
              <a:rPr sz="1800" dirty="0" err="1"/>
              <a:t>преодолеть</a:t>
            </a:r>
            <a:r>
              <a:rPr sz="1800" dirty="0"/>
              <a:t> </a:t>
            </a:r>
            <a:r>
              <a:rPr sz="1800" dirty="0" err="1"/>
              <a:t>излишнюю</a:t>
            </a:r>
            <a:r>
              <a:rPr sz="1800" dirty="0"/>
              <a:t> </a:t>
            </a:r>
            <a:r>
              <a:rPr sz="1800" dirty="0" err="1"/>
              <a:t>стеснительность</a:t>
            </a:r>
            <a:r>
              <a:rPr sz="1800" dirty="0"/>
              <a:t>, </a:t>
            </a:r>
            <a:r>
              <a:rPr sz="1800" dirty="0" err="1"/>
              <a:t>скованность</a:t>
            </a:r>
            <a:r>
              <a:rPr sz="1800" dirty="0"/>
              <a:t>, </a:t>
            </a:r>
            <a:r>
              <a:rPr sz="1800" dirty="0" err="1"/>
              <a:t>дети</a:t>
            </a:r>
            <a:r>
              <a:rPr sz="1800" dirty="0"/>
              <a:t> </a:t>
            </a:r>
            <a:r>
              <a:rPr sz="1800" dirty="0" err="1"/>
              <a:t>получают</a:t>
            </a:r>
            <a:r>
              <a:rPr sz="1800" dirty="0"/>
              <a:t> </a:t>
            </a:r>
            <a:r>
              <a:rPr sz="1800" dirty="0" err="1"/>
              <a:t>эмоциональный</a:t>
            </a:r>
            <a:r>
              <a:rPr sz="1800" dirty="0"/>
              <a:t> </a:t>
            </a:r>
            <a:r>
              <a:rPr sz="1800" dirty="0" err="1"/>
              <a:t>всплеск</a:t>
            </a:r>
            <a:r>
              <a:rPr sz="1800" dirty="0"/>
              <a:t>. </a:t>
            </a:r>
          </a:p>
          <a:p>
            <a:r>
              <a:rPr sz="1800" dirty="0" err="1"/>
              <a:t>Родители</a:t>
            </a:r>
            <a:r>
              <a:rPr sz="1800" dirty="0"/>
              <a:t>, </a:t>
            </a:r>
            <a:r>
              <a:rPr sz="1800" dirty="0" err="1"/>
              <a:t>видя</a:t>
            </a:r>
            <a:r>
              <a:rPr sz="1800" dirty="0"/>
              <a:t> </a:t>
            </a:r>
            <a:r>
              <a:rPr sz="1800" dirty="0" err="1"/>
              <a:t>своего</a:t>
            </a:r>
            <a:r>
              <a:rPr sz="1800" dirty="0"/>
              <a:t> </a:t>
            </a:r>
            <a:r>
              <a:rPr sz="1800" dirty="0" err="1"/>
              <a:t>ребенка</a:t>
            </a:r>
            <a:r>
              <a:rPr sz="1800" dirty="0"/>
              <a:t> </a:t>
            </a:r>
            <a:r>
              <a:rPr sz="1800" dirty="0" err="1"/>
              <a:t>на</a:t>
            </a:r>
            <a:r>
              <a:rPr sz="1800" dirty="0"/>
              <a:t> </a:t>
            </a:r>
            <a:r>
              <a:rPr sz="1800" dirty="0" err="1"/>
              <a:t>сцене</a:t>
            </a:r>
            <a:r>
              <a:rPr sz="1800" dirty="0"/>
              <a:t>, </a:t>
            </a:r>
            <a:r>
              <a:rPr sz="1800" dirty="0" err="1"/>
              <a:t>начинают</a:t>
            </a:r>
            <a:r>
              <a:rPr sz="1800" dirty="0"/>
              <a:t> </a:t>
            </a:r>
            <a:r>
              <a:rPr sz="1800" dirty="0" err="1"/>
              <a:t>оценивать</a:t>
            </a:r>
            <a:r>
              <a:rPr sz="1800" dirty="0"/>
              <a:t> </a:t>
            </a:r>
            <a:r>
              <a:rPr sz="1800" dirty="0" err="1"/>
              <a:t>своего</a:t>
            </a:r>
            <a:r>
              <a:rPr sz="1800" dirty="0"/>
              <a:t> </a:t>
            </a:r>
            <a:r>
              <a:rPr sz="1800" dirty="0" err="1"/>
              <a:t>ребенка</a:t>
            </a:r>
            <a:r>
              <a:rPr sz="1800" dirty="0"/>
              <a:t> </a:t>
            </a:r>
            <a:r>
              <a:rPr sz="1800" dirty="0" err="1"/>
              <a:t>более</a:t>
            </a:r>
            <a:r>
              <a:rPr sz="1800" dirty="0"/>
              <a:t> </a:t>
            </a:r>
            <a:r>
              <a:rPr sz="1800" dirty="0" err="1"/>
              <a:t>глубже</a:t>
            </a:r>
            <a:r>
              <a:rPr sz="1800" dirty="0"/>
              <a:t> и </a:t>
            </a:r>
            <a:r>
              <a:rPr sz="1800" dirty="0" err="1"/>
              <a:t>подходить</a:t>
            </a:r>
            <a:r>
              <a:rPr sz="1800" dirty="0"/>
              <a:t> </a:t>
            </a:r>
            <a:r>
              <a:rPr sz="1800" dirty="0" err="1"/>
              <a:t>более</a:t>
            </a:r>
            <a:r>
              <a:rPr sz="1800" dirty="0"/>
              <a:t> </a:t>
            </a:r>
            <a:r>
              <a:rPr sz="1800" dirty="0" err="1"/>
              <a:t>ответственно</a:t>
            </a:r>
            <a:r>
              <a:rPr sz="1800" dirty="0"/>
              <a:t> к </a:t>
            </a:r>
            <a:r>
              <a:rPr sz="1800" dirty="0" err="1"/>
              <a:t>их</a:t>
            </a:r>
            <a:r>
              <a:rPr sz="1800" dirty="0"/>
              <a:t> </a:t>
            </a:r>
            <a:r>
              <a:rPr sz="1800" dirty="0" err="1"/>
              <a:t>творческому</a:t>
            </a:r>
            <a:r>
              <a:rPr sz="1800" dirty="0"/>
              <a:t> </a:t>
            </a:r>
            <a:r>
              <a:rPr sz="1800" dirty="0" err="1"/>
              <a:t>началу</a:t>
            </a:r>
            <a:r>
              <a:rPr sz="1800" dirty="0"/>
              <a:t> и </a:t>
            </a:r>
            <a:r>
              <a:rPr sz="1800" dirty="0" err="1"/>
              <a:t>совместной</a:t>
            </a:r>
            <a:r>
              <a:rPr sz="1800" dirty="0"/>
              <a:t> </a:t>
            </a:r>
            <a:r>
              <a:rPr sz="1800" dirty="0" err="1"/>
              <a:t>деятельности</a:t>
            </a:r>
            <a:r>
              <a:rPr sz="1800" dirty="0"/>
              <a:t>. В </a:t>
            </a:r>
            <a:r>
              <a:rPr sz="1800" dirty="0" err="1"/>
              <a:t>этом</a:t>
            </a:r>
            <a:r>
              <a:rPr sz="1800" dirty="0"/>
              <a:t> </a:t>
            </a:r>
            <a:r>
              <a:rPr sz="1800" dirty="0" err="1"/>
              <a:t>суть</a:t>
            </a:r>
            <a:r>
              <a:rPr sz="1800" dirty="0"/>
              <a:t> </a:t>
            </a:r>
            <a:r>
              <a:rPr sz="1800" dirty="0" err="1" smtClean="0"/>
              <a:t>проекта</a:t>
            </a:r>
            <a:endParaRPr lang="ru-RU" sz="1800" dirty="0" smtClean="0"/>
          </a:p>
          <a:p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Перспектива</a:t>
            </a:r>
            <a:endParaRPr lang="ru-RU" sz="4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Введение </a:t>
            </a:r>
            <a:r>
              <a:rPr lang="ru-RU" sz="2400" dirty="0"/>
              <a:t>в штатное расписание должности художественного руководителя танцевального кружка «</a:t>
            </a:r>
            <a:r>
              <a:rPr lang="ru-RU" sz="2400" dirty="0" err="1"/>
              <a:t>Дайаана</a:t>
            </a:r>
            <a:r>
              <a:rPr lang="ru-RU" sz="2400" dirty="0" smtClean="0"/>
              <a:t>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установление сотрудничества с республиканскими ансамблями народного танца, с учебными заведениями республики для продвижения педагогики танца и совместной деятельности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педагог-ребенок-родитель. </a:t>
            </a:r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Разработка </a:t>
            </a:r>
            <a:r>
              <a:rPr lang="ru-RU" sz="2400" dirty="0" err="1" smtClean="0"/>
              <a:t>подпроекта</a:t>
            </a:r>
            <a:r>
              <a:rPr lang="ru-RU" sz="2400" dirty="0" smtClean="0"/>
              <a:t> ОЛОНХО ( приуроченный к республиканскому </a:t>
            </a:r>
            <a:r>
              <a:rPr lang="ru-RU" sz="2400" dirty="0" err="1" smtClean="0"/>
              <a:t>ысыаху</a:t>
            </a:r>
            <a:r>
              <a:rPr lang="ru-RU" sz="2400" dirty="0" smtClean="0"/>
              <a:t> </a:t>
            </a:r>
            <a:r>
              <a:rPr lang="ru-RU" sz="2400" dirty="0" err="1" smtClean="0"/>
              <a:t>Олонхо</a:t>
            </a:r>
            <a:r>
              <a:rPr lang="ru-RU" sz="2400" dirty="0" smtClean="0"/>
              <a:t>  2023г.). Совместно с </a:t>
            </a:r>
            <a:r>
              <a:rPr lang="ru-RU" sz="2400" dirty="0" err="1" smtClean="0"/>
              <a:t>Томторской</a:t>
            </a:r>
            <a:r>
              <a:rPr lang="ru-RU" sz="2400" dirty="0" smtClean="0"/>
              <a:t> СОШ им. Заболоцкого, СВФУ с выходом  в учреждение ООН ЮНЕСКО.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61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>
              <a:defRPr sz="1800">
                <a:solidFill>
                  <a:srgbClr val="0000FF"/>
                </a:solidFill>
              </a:defRPr>
            </a:pPr>
            <a:r>
              <a:t>Литература: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>
              <a:defRPr sz="1400"/>
            </a:pPr>
            <a:r>
              <a:t>1.	Лукина А.Г. «Танцы Саха» Якутск., МКИ «Бичик»;</a:t>
            </a:r>
          </a:p>
          <a:p>
            <a:pPr algn="just">
              <a:defRPr sz="1400"/>
            </a:pPr>
            <a:r>
              <a:t>2.	Лукина А.Г. «Танцы Якутии», Якутск., 1989.</a:t>
            </a:r>
          </a:p>
          <a:p>
            <a:pPr algn="just">
              <a:defRPr sz="1400"/>
            </a:pPr>
            <a:r>
              <a:t>3.	Жорницкая М.Я. «Народные танцы Якутии»  Москва., изд-во «Наука» 1966.</a:t>
            </a:r>
          </a:p>
          <a:p>
            <a:pPr algn="just">
              <a:defRPr sz="1400"/>
            </a:pPr>
            <a:r>
              <a:t>4.	Федеральный закон «Об образовании в Российской Федера¬ции».</a:t>
            </a:r>
          </a:p>
          <a:p>
            <a:pPr algn="just">
              <a:defRPr sz="1400"/>
            </a:pPr>
            <a:r>
              <a:t>5.	Федеральный государственный образовательный стандарт дошкольного образования (приказ Минобрнауки России от 17.10.2013 г. №1155).</a:t>
            </a:r>
          </a:p>
          <a:p>
            <a:pPr algn="just">
              <a:defRPr sz="1400"/>
            </a:pPr>
            <a:r>
              <a:t>6.	Рекомендации Министерства образования РФ (Инструктивно-ме¬тодическое письмо «О гигиенических требованиях к максималь¬ной нагрузке на детей дошкольного возраста в организованных формах обучения» от 14.03.2000 г. № 65/23-16).</a:t>
            </a:r>
          </a:p>
          <a:p>
            <a:pPr algn="just">
              <a:defRPr sz="1400"/>
            </a:pPr>
            <a:r>
              <a:t>7.	Анисимова М.В. Музыка здоровья: Программа музыкального здоровьесберега-ющего развития дошкольников. — М.: ТЦ Сфера, 2014. — (Библиотека Воспитателя). </a:t>
            </a:r>
          </a:p>
          <a:p>
            <a:pPr algn="just">
              <a:defRPr sz="1400"/>
            </a:pPr>
            <a:r>
              <a:t>8.	Роот, З.Я. Танцевальный калейдоскоп для детей 5-7 лет  [Текст] / З.Я.Роот. – М. - 2002.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ovL3c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>
              <a:defRPr>
                <a:solidFill>
                  <a:srgbClr val="0000FF"/>
                </a:solidFill>
              </a:defRPr>
            </a:pPr>
            <a:r>
              <a:rPr lang="ru-RU" sz="1400" dirty="0" smtClean="0">
                <a:latin typeface="+mj-lt"/>
              </a:rPr>
              <a:t>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Настоящее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образование включает </a:t>
            </a:r>
            <a:br>
              <a:rPr lang="ru-RU" sz="1400" dirty="0">
                <a:solidFill>
                  <a:schemeClr val="tx1"/>
                </a:solidFill>
                <a:latin typeface="+mj-lt"/>
              </a:rPr>
            </a:b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                                                                                                   умение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хорошо петь и танцевать.</a:t>
            </a:r>
            <a:br>
              <a:rPr lang="ru-RU" sz="1400" dirty="0">
                <a:solidFill>
                  <a:schemeClr val="tx1"/>
                </a:solidFill>
                <a:latin typeface="+mj-lt"/>
              </a:rPr>
            </a:b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                                                                                                                                                  Платон</a:t>
            </a:r>
            <a:r>
              <a:rPr lang="ru-RU" sz="1400" dirty="0" smtClean="0">
                <a:latin typeface="+mj-lt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sz="2000" dirty="0" err="1" smtClean="0"/>
              <a:t>Основание</a:t>
            </a:r>
            <a:r>
              <a:rPr sz="2000" dirty="0" smtClean="0"/>
              <a:t> </a:t>
            </a:r>
            <a:r>
              <a:rPr sz="2000" dirty="0" err="1" smtClean="0"/>
              <a:t>для</a:t>
            </a:r>
            <a:r>
              <a:rPr sz="2000" dirty="0" smtClean="0"/>
              <a:t> </a:t>
            </a:r>
            <a:r>
              <a:rPr sz="2000" dirty="0" err="1" smtClean="0"/>
              <a:t>разработки</a:t>
            </a:r>
            <a:r>
              <a:rPr sz="2000" dirty="0" smtClean="0"/>
              <a:t> </a:t>
            </a:r>
            <a:r>
              <a:rPr sz="2000" dirty="0" err="1" smtClean="0"/>
              <a:t>проекта</a:t>
            </a:r>
            <a:endParaRPr sz="2000" dirty="0"/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ovL3c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>
              <a:defRPr sz="2000"/>
            </a:pPr>
            <a:r>
              <a:rPr dirty="0"/>
              <a:t>—	</a:t>
            </a:r>
            <a:r>
              <a:rPr dirty="0" err="1"/>
              <a:t>Федеральный</a:t>
            </a:r>
            <a:r>
              <a:rPr dirty="0"/>
              <a:t> </a:t>
            </a:r>
            <a:r>
              <a:rPr dirty="0" err="1"/>
              <a:t>закон</a:t>
            </a:r>
            <a:r>
              <a:rPr dirty="0"/>
              <a:t> «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образовании</a:t>
            </a:r>
            <a:r>
              <a:rPr dirty="0"/>
              <a:t> в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Федера¬ции</a:t>
            </a:r>
            <a:r>
              <a:rPr dirty="0"/>
              <a:t>»;</a:t>
            </a:r>
          </a:p>
          <a:p>
            <a:pPr algn="just">
              <a:defRPr sz="2000"/>
            </a:pPr>
            <a:r>
              <a:rPr dirty="0"/>
              <a:t>—	</a:t>
            </a:r>
            <a:r>
              <a:rPr dirty="0" err="1"/>
              <a:t>Федеральный</a:t>
            </a:r>
            <a:r>
              <a:rPr dirty="0"/>
              <a:t> </a:t>
            </a:r>
            <a:r>
              <a:rPr dirty="0" err="1"/>
              <a:t>государственный</a:t>
            </a:r>
            <a:r>
              <a:rPr dirty="0"/>
              <a:t> </a:t>
            </a:r>
            <a:r>
              <a:rPr dirty="0" err="1"/>
              <a:t>образовательный</a:t>
            </a:r>
            <a:r>
              <a:rPr dirty="0"/>
              <a:t> </a:t>
            </a:r>
            <a:r>
              <a:rPr dirty="0" err="1"/>
              <a:t>стандарт</a:t>
            </a:r>
            <a:r>
              <a:rPr dirty="0"/>
              <a:t> </a:t>
            </a:r>
            <a:r>
              <a:rPr dirty="0" err="1"/>
              <a:t>дошкольного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(</a:t>
            </a:r>
            <a:r>
              <a:rPr dirty="0" err="1"/>
              <a:t>приказ</a:t>
            </a:r>
            <a:r>
              <a:rPr dirty="0"/>
              <a:t> </a:t>
            </a:r>
            <a:r>
              <a:rPr dirty="0" err="1"/>
              <a:t>Минобрнауки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17.10.2013 г. №1155);</a:t>
            </a:r>
          </a:p>
          <a:p>
            <a:pPr algn="just"/>
            <a:r>
              <a:rPr sz="2000" dirty="0" err="1"/>
              <a:t>рекомендации</a:t>
            </a:r>
            <a:r>
              <a:rPr sz="2000" dirty="0"/>
              <a:t> </a:t>
            </a:r>
            <a:r>
              <a:rPr sz="2000" dirty="0" err="1"/>
              <a:t>Министерства</a:t>
            </a:r>
            <a:r>
              <a:rPr sz="2000" dirty="0"/>
              <a:t> </a:t>
            </a:r>
            <a:r>
              <a:rPr sz="2000" dirty="0" err="1"/>
              <a:t>образования</a:t>
            </a:r>
            <a:r>
              <a:rPr sz="2000" dirty="0"/>
              <a:t> РФ (</a:t>
            </a:r>
            <a:r>
              <a:rPr sz="2000" dirty="0" err="1"/>
              <a:t>Инструктивно-методическое</a:t>
            </a:r>
            <a:r>
              <a:rPr sz="2000" dirty="0"/>
              <a:t> </a:t>
            </a:r>
            <a:r>
              <a:rPr sz="2000" dirty="0" err="1"/>
              <a:t>письмо</a:t>
            </a:r>
            <a:r>
              <a:rPr sz="2000" dirty="0"/>
              <a:t> «О </a:t>
            </a:r>
            <a:r>
              <a:rPr sz="2000" dirty="0" err="1"/>
              <a:t>гигиенических</a:t>
            </a:r>
            <a:r>
              <a:rPr sz="2000" dirty="0"/>
              <a:t> </a:t>
            </a:r>
            <a:r>
              <a:rPr sz="2000" dirty="0" err="1"/>
              <a:t>требованиях</a:t>
            </a:r>
            <a:r>
              <a:rPr sz="2000" dirty="0"/>
              <a:t> к </a:t>
            </a:r>
            <a:r>
              <a:rPr sz="2000" dirty="0" err="1"/>
              <a:t>максимальной</a:t>
            </a:r>
            <a:r>
              <a:rPr sz="2000" dirty="0"/>
              <a:t> </a:t>
            </a:r>
            <a:r>
              <a:rPr sz="2000" dirty="0" err="1"/>
              <a:t>нагрузке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детей</a:t>
            </a:r>
            <a:r>
              <a:rPr sz="2000" dirty="0"/>
              <a:t> </a:t>
            </a:r>
            <a:r>
              <a:rPr sz="2000" dirty="0" err="1"/>
              <a:t>дошкольного</a:t>
            </a:r>
            <a:r>
              <a:rPr sz="2000" dirty="0"/>
              <a:t> </a:t>
            </a:r>
            <a:r>
              <a:rPr sz="2000" dirty="0" err="1"/>
              <a:t>возраста</a:t>
            </a:r>
            <a:r>
              <a:rPr sz="2000" dirty="0"/>
              <a:t> в </a:t>
            </a:r>
            <a:r>
              <a:rPr sz="2000" dirty="0" err="1"/>
              <a:t>организованных</a:t>
            </a:r>
            <a:r>
              <a:rPr sz="2000" dirty="0"/>
              <a:t> </a:t>
            </a:r>
            <a:r>
              <a:rPr sz="2000" dirty="0" err="1"/>
              <a:t>формах</a:t>
            </a:r>
            <a:r>
              <a:rPr sz="2000" dirty="0"/>
              <a:t> </a:t>
            </a:r>
            <a:r>
              <a:rPr sz="2000" dirty="0" err="1"/>
              <a:t>обучения</a:t>
            </a:r>
            <a:r>
              <a:rPr sz="2000" dirty="0"/>
              <a:t>» </a:t>
            </a:r>
            <a:r>
              <a:rPr sz="2000" dirty="0" err="1"/>
              <a:t>от</a:t>
            </a:r>
            <a:r>
              <a:rPr sz="2000" dirty="0"/>
              <a:t> 14.03.2000 г. № 65/23-16), </a:t>
            </a:r>
            <a:r>
              <a:rPr sz="2000" dirty="0" err="1"/>
              <a:t>где</a:t>
            </a:r>
            <a:r>
              <a:rPr sz="2000" dirty="0"/>
              <a:t> </a:t>
            </a:r>
            <a:r>
              <a:rPr sz="2000" dirty="0" err="1"/>
              <a:t>предпочтение</a:t>
            </a:r>
            <a:r>
              <a:rPr sz="2000" dirty="0"/>
              <a:t> </a:t>
            </a:r>
            <a:r>
              <a:rPr sz="2000" dirty="0" err="1"/>
              <a:t>отдается</a:t>
            </a:r>
            <a:r>
              <a:rPr sz="2000" dirty="0"/>
              <a:t> </a:t>
            </a:r>
            <a:r>
              <a:rPr sz="2000" dirty="0" err="1"/>
              <a:t>интегрированным</a:t>
            </a:r>
            <a:r>
              <a:rPr sz="2000" dirty="0"/>
              <a:t> </a:t>
            </a:r>
            <a:r>
              <a:rPr sz="2000" dirty="0" err="1"/>
              <a:t>занятиям</a:t>
            </a:r>
            <a:r>
              <a:rPr sz="2000" dirty="0"/>
              <a:t>,</a:t>
            </a:r>
            <a:r>
              <a:rPr dirty="0"/>
              <a:t> </a:t>
            </a:r>
            <a:r>
              <a:rPr sz="2000" dirty="0" err="1"/>
              <a:t>включающим</a:t>
            </a:r>
            <a:r>
              <a:rPr sz="2000" dirty="0"/>
              <a:t> </a:t>
            </a:r>
            <a:r>
              <a:rPr sz="2000" dirty="0" err="1"/>
              <a:t>развитие</a:t>
            </a:r>
            <a:r>
              <a:rPr sz="2000" dirty="0"/>
              <a:t> </a:t>
            </a:r>
            <a:r>
              <a:rPr sz="2000" dirty="0" err="1"/>
              <a:t>музыкальных</a:t>
            </a:r>
            <a:r>
              <a:rPr sz="2000" dirty="0"/>
              <a:t> </a:t>
            </a:r>
            <a:r>
              <a:rPr sz="2000" dirty="0" err="1"/>
              <a:t>способностей</a:t>
            </a:r>
            <a:r>
              <a:rPr sz="2000" dirty="0"/>
              <a:t>, </a:t>
            </a:r>
            <a:r>
              <a:rPr sz="2000" dirty="0" err="1"/>
              <a:t>речи</a:t>
            </a:r>
            <a:r>
              <a:rPr sz="2000" dirty="0"/>
              <a:t>, </a:t>
            </a:r>
            <a:r>
              <a:rPr sz="2000" dirty="0" err="1"/>
              <a:t>движения</a:t>
            </a:r>
            <a:r>
              <a:rPr sz="2000" dirty="0"/>
              <a:t>, </a:t>
            </a:r>
            <a:r>
              <a:rPr sz="2000" dirty="0" err="1"/>
              <a:t>познавательную</a:t>
            </a:r>
            <a:r>
              <a:rPr sz="2000" dirty="0"/>
              <a:t> </a:t>
            </a:r>
            <a:r>
              <a:rPr sz="2000" dirty="0" err="1"/>
              <a:t>деятельность</a:t>
            </a:r>
            <a:r>
              <a:rPr sz="2000" dirty="0"/>
              <a:t> с </a:t>
            </a:r>
            <a:r>
              <a:rPr sz="2000" dirty="0" err="1"/>
              <a:t>оздоровительной</a:t>
            </a:r>
            <a:r>
              <a:rPr sz="2000" dirty="0"/>
              <a:t> </a:t>
            </a:r>
            <a:r>
              <a:rPr sz="2000" dirty="0" err="1"/>
              <a:t>направленностью</a:t>
            </a:r>
            <a:endParaRPr sz="2000" dirty="0"/>
          </a:p>
          <a:p>
            <a:pPr algn="just">
              <a:defRPr sz="2000"/>
            </a:pPr>
            <a:r>
              <a:rPr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Автор-составитель</a:t>
            </a:r>
            <a:r>
              <a:rPr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  <a:r>
              <a:rPr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Иванова</a:t>
            </a:r>
            <a:r>
              <a:rPr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Е.Т., </a:t>
            </a:r>
            <a:r>
              <a:rPr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</a:t>
            </a:r>
            <a:r>
              <a:rPr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  <a:r>
              <a:rPr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MQ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BQAAxQEAAGk1AACIAwAAAAAAACYAAAAIAAAAAQAAAAAAAAA="/>
              </a:ext>
            </a:extLst>
          </p:cNvSpPr>
          <p:nvPr>
            <p:ph type="title"/>
          </p:nvPr>
        </p:nvSpPr>
        <p:spPr>
          <a:xfrm>
            <a:off x="861060" y="287655"/>
            <a:ext cx="7821295" cy="286385"/>
          </a:xfrm>
        </p:spPr>
        <p:txBody>
          <a:bodyPr/>
          <a:lstStyle/>
          <a:p>
            <a:pPr>
              <a:defRPr>
                <a:solidFill>
                  <a:srgbClr val="0000FF"/>
                </a:solidFill>
              </a:defRPr>
            </a:pPr>
            <a:r>
              <a:rPr sz="2000"/>
              <a:t>Пояснительная записка: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ovL3c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2wQ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789305"/>
            <a:ext cx="8251825" cy="5309870"/>
          </a:xfrm>
        </p:spPr>
        <p:txBody>
          <a:bodyPr/>
          <a:lstStyle/>
          <a:p>
            <a:pPr algn="just">
              <a:defRPr sz="2000"/>
            </a:pPr>
            <a:r>
              <a:t>В современном этапе развития информационного общества, особую значимость приобретает проблема приобщения детей к духовно нравственным традиционным ценностям человечества, через культуру, искусство в виде танца.</a:t>
            </a:r>
          </a:p>
          <a:p>
            <a:pPr algn="just">
              <a:defRPr sz="2000"/>
            </a:pPr>
            <a:r>
              <a:t>Искусство танца учит детей красоте, выразительности движения, формирует фигуру, развивает физическую силу. Воспитывает культуру здоровья, культуру движения.</a:t>
            </a:r>
          </a:p>
          <a:p>
            <a:pPr algn="just">
              <a:defRPr sz="2000"/>
            </a:pPr>
            <a:r>
              <a:t>В современном обществе одним из критериев сильного государство, является здоровое общество, культура движения в виде изучения искусства танца несомненно способствует этому.</a:t>
            </a:r>
          </a:p>
          <a:p>
            <a:pPr algn="just"/>
            <a:r>
              <a:rPr sz="2000"/>
              <a:t>А совместная деятельность в изучении искусства танца детей, родителей и педагогов способствует более углубленному изучению и приобщению их к традициям обычаям культуры народов, проживающих в РС (Я) и в многонациональной любимой России.</a:t>
            </a:r>
          </a:p>
          <a:p>
            <a:endParaRPr sz="2000"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3DTp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3yIAAMgfAAD6NAAA9S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668645" y="5166360"/>
            <a:ext cx="2943225" cy="16541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ovL3c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XAwAAxgEAAPg0AAACDwAAAAAAACYAAAAIAAAAAQAAAAAAAAA="/>
              </a:ext>
            </a:extLst>
          </p:cNvSpPr>
          <p:nvPr>
            <p:ph type="title"/>
          </p:nvPr>
        </p:nvSpPr>
        <p:spPr>
          <a:xfrm>
            <a:off x="502285" y="288290"/>
            <a:ext cx="8108315" cy="2151380"/>
          </a:xfrm>
        </p:spPr>
        <p:txBody>
          <a:bodyPr/>
          <a:lstStyle/>
          <a:p>
            <a:pPr algn="l">
              <a:defRPr sz="1600"/>
            </a:pPr>
            <a:endParaRPr/>
          </a:p>
          <a:p>
            <a:pPr algn="l">
              <a:defRPr sz="1600"/>
            </a:pPr>
            <a:endParaRPr/>
          </a:p>
          <a:p>
            <a:pPr algn="l">
              <a:defRPr sz="1600"/>
            </a:pPr>
            <a:endParaRPr/>
          </a:p>
          <a:p>
            <a:pPr algn="l">
              <a:defRPr sz="1600"/>
            </a:pPr>
            <a:endParaRPr/>
          </a:p>
          <a:p>
            <a:pPr algn="just">
              <a:defRPr sz="1600"/>
            </a:pPr>
            <a:r>
              <a:t>Проект работает на базе МБДОУ «Кэскил» с. Томтор Оймяконского улуса и направлен на совместную творческую деятельность  детей, родителей и педагогов.</a:t>
            </a:r>
          </a:p>
          <a:p>
            <a:pPr algn="just">
              <a:defRPr sz="1600"/>
            </a:pPr>
            <a:r>
              <a:t>Длительность работы проекта долгосрочный 2 учебных года.</a:t>
            </a:r>
          </a:p>
          <a:p>
            <a:pPr algn="just">
              <a:defRPr sz="1600"/>
            </a:pPr>
            <a:endParaRPr/>
          </a:p>
          <a:p>
            <a:pPr algn="just">
              <a:defRPr sz="1600">
                <a:solidFill>
                  <a:srgbClr val="0000FF"/>
                </a:solidFill>
              </a:defRPr>
            </a:pPr>
            <a:r>
              <a:t>Цель:</a:t>
            </a:r>
          </a:p>
          <a:p>
            <a:pPr algn="just">
              <a:defRPr sz="1600"/>
            </a:pPr>
            <a:r>
              <a:t>Развитие художественно-эстетического и нравственного чувств, гармоничного физического развития, раскрытия потенциала детей 5-7 лет посредством включения их в творческую деятельность посредством танца в тесном сотрудничестве с родителями и педагогами.</a:t>
            </a:r>
          </a:p>
          <a:p>
            <a:endParaRPr/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VRA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2654935"/>
            <a:ext cx="8251825" cy="3444240"/>
          </a:xfrm>
        </p:spPr>
        <p:txBody>
          <a:bodyPr/>
          <a:lstStyle/>
          <a:p>
            <a:pPr algn="just">
              <a:defRPr sz="1600">
                <a:solidFill>
                  <a:srgbClr val="0000FF"/>
                </a:solidFill>
              </a:defRPr>
            </a:pPr>
            <a:r>
              <a:rPr dirty="0" err="1"/>
              <a:t>Направленность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(</a:t>
            </a:r>
            <a:r>
              <a:rPr dirty="0" err="1"/>
              <a:t>задачи</a:t>
            </a:r>
            <a:r>
              <a:rPr dirty="0"/>
              <a:t>):</a:t>
            </a:r>
          </a:p>
          <a:p>
            <a:pPr algn="just">
              <a:defRPr sz="1600"/>
            </a:pPr>
            <a:r>
              <a:rPr dirty="0"/>
              <a:t>-</a:t>
            </a:r>
            <a:r>
              <a:rPr dirty="0" err="1"/>
              <a:t>Совместная</a:t>
            </a:r>
            <a:r>
              <a:rPr dirty="0"/>
              <a:t> </a:t>
            </a:r>
            <a:r>
              <a:rPr dirty="0" err="1"/>
              <a:t>деятельность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, </a:t>
            </a:r>
            <a:r>
              <a:rPr dirty="0" err="1"/>
              <a:t>родителей</a:t>
            </a:r>
            <a:r>
              <a:rPr dirty="0"/>
              <a:t> и </a:t>
            </a:r>
            <a:r>
              <a:rPr dirty="0" err="1"/>
              <a:t>педагогов</a:t>
            </a:r>
            <a:r>
              <a:rPr dirty="0"/>
              <a:t> в </a:t>
            </a:r>
            <a:r>
              <a:rPr dirty="0" err="1"/>
              <a:t>кружке</a:t>
            </a:r>
            <a:r>
              <a:rPr dirty="0"/>
              <a:t>.</a:t>
            </a:r>
          </a:p>
          <a:p>
            <a:pPr algn="just">
              <a:defRPr sz="1600"/>
            </a:pPr>
            <a:r>
              <a:rPr dirty="0"/>
              <a:t>-</a:t>
            </a:r>
            <a:r>
              <a:rPr dirty="0" err="1"/>
              <a:t>Деятельность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созданию</a:t>
            </a:r>
            <a:r>
              <a:rPr dirty="0"/>
              <a:t> </a:t>
            </a:r>
            <a:r>
              <a:rPr dirty="0" err="1"/>
              <a:t>индивидуальных</a:t>
            </a:r>
            <a:r>
              <a:rPr dirty="0"/>
              <a:t> и </a:t>
            </a:r>
            <a:r>
              <a:rPr dirty="0" err="1"/>
              <a:t>коллективных</a:t>
            </a:r>
            <a:r>
              <a:rPr dirty="0"/>
              <a:t> </a:t>
            </a:r>
            <a:r>
              <a:rPr dirty="0" err="1"/>
              <a:t>творческих</a:t>
            </a:r>
            <a:r>
              <a:rPr dirty="0"/>
              <a:t> </a:t>
            </a:r>
            <a:r>
              <a:rPr dirty="0" err="1"/>
              <a:t>танцевальных</a:t>
            </a:r>
            <a:r>
              <a:rPr dirty="0"/>
              <a:t> </a:t>
            </a:r>
            <a:r>
              <a:rPr dirty="0" err="1"/>
              <a:t>номеров</a:t>
            </a:r>
            <a:r>
              <a:rPr dirty="0"/>
              <a:t>, </a:t>
            </a:r>
            <a:r>
              <a:rPr dirty="0" err="1"/>
              <a:t>концертных</a:t>
            </a:r>
            <a:r>
              <a:rPr dirty="0"/>
              <a:t> </a:t>
            </a:r>
            <a:r>
              <a:rPr dirty="0" err="1"/>
              <a:t>программ</a:t>
            </a:r>
            <a:r>
              <a:rPr dirty="0"/>
              <a:t>.</a:t>
            </a:r>
          </a:p>
          <a:p>
            <a:pPr algn="just">
              <a:defRPr sz="1600"/>
            </a:pPr>
            <a:r>
              <a:rPr dirty="0"/>
              <a:t>-</a:t>
            </a:r>
            <a:r>
              <a:rPr dirty="0" err="1"/>
              <a:t>Приобщение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танцевальную</a:t>
            </a:r>
            <a:r>
              <a:rPr dirty="0"/>
              <a:t> </a:t>
            </a:r>
            <a:r>
              <a:rPr dirty="0" err="1"/>
              <a:t>деятельность</a:t>
            </a:r>
            <a:r>
              <a:rPr dirty="0"/>
              <a:t> к </a:t>
            </a:r>
            <a:r>
              <a:rPr dirty="0" err="1"/>
              <a:t>традиционной</a:t>
            </a:r>
            <a:r>
              <a:rPr dirty="0"/>
              <a:t> </a:t>
            </a:r>
            <a:r>
              <a:rPr dirty="0" err="1"/>
              <a:t>культуре</a:t>
            </a:r>
            <a:r>
              <a:rPr dirty="0"/>
              <a:t> </a:t>
            </a:r>
            <a:r>
              <a:rPr dirty="0" err="1"/>
              <a:t>других</a:t>
            </a:r>
            <a:r>
              <a:rPr dirty="0"/>
              <a:t> </a:t>
            </a:r>
            <a:r>
              <a:rPr dirty="0" err="1"/>
              <a:t>народов</a:t>
            </a:r>
            <a:r>
              <a:rPr dirty="0"/>
              <a:t> </a:t>
            </a:r>
            <a:r>
              <a:rPr dirty="0" err="1"/>
              <a:t>мира</a:t>
            </a:r>
            <a:r>
              <a:rPr dirty="0"/>
              <a:t>, </a:t>
            </a:r>
            <a:r>
              <a:rPr dirty="0" err="1"/>
              <a:t>воспитание</a:t>
            </a:r>
            <a:r>
              <a:rPr dirty="0"/>
              <a:t> </a:t>
            </a:r>
            <a:r>
              <a:rPr dirty="0" err="1"/>
              <a:t>толерантности</a:t>
            </a:r>
            <a:r>
              <a:rPr dirty="0"/>
              <a:t> и </a:t>
            </a:r>
            <a:r>
              <a:rPr dirty="0" err="1"/>
              <a:t>принципов</a:t>
            </a:r>
            <a:r>
              <a:rPr dirty="0"/>
              <a:t> </a:t>
            </a:r>
            <a:r>
              <a:rPr dirty="0" err="1"/>
              <a:t>гуманизма</a:t>
            </a:r>
            <a:r>
              <a:rPr dirty="0"/>
              <a:t>.</a:t>
            </a:r>
          </a:p>
          <a:p>
            <a:pPr algn="just">
              <a:defRPr sz="1600"/>
            </a:pPr>
            <a:r>
              <a:rPr dirty="0"/>
              <a:t>-</a:t>
            </a:r>
            <a:r>
              <a:rPr dirty="0" err="1"/>
              <a:t>Деятельность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социальному</a:t>
            </a:r>
            <a:r>
              <a:rPr dirty="0"/>
              <a:t> </a:t>
            </a:r>
            <a:r>
              <a:rPr dirty="0" err="1"/>
              <a:t>воспитанию</a:t>
            </a:r>
            <a:r>
              <a:rPr dirty="0"/>
              <a:t> </a:t>
            </a:r>
            <a:r>
              <a:rPr dirty="0" err="1"/>
              <a:t>средствами</a:t>
            </a:r>
            <a:r>
              <a:rPr dirty="0"/>
              <a:t> </a:t>
            </a:r>
            <a:r>
              <a:rPr dirty="0" err="1"/>
              <a:t>танца</a:t>
            </a:r>
            <a:r>
              <a:rPr dirty="0"/>
              <a:t>, </a:t>
            </a:r>
            <a:r>
              <a:rPr dirty="0" err="1"/>
              <a:t>коллективным</a:t>
            </a:r>
            <a:r>
              <a:rPr dirty="0"/>
              <a:t> </a:t>
            </a:r>
            <a:r>
              <a:rPr dirty="0" err="1"/>
              <a:t>творчеством</a:t>
            </a:r>
            <a:r>
              <a:rPr dirty="0"/>
              <a:t>.</a:t>
            </a:r>
          </a:p>
          <a:p>
            <a:pPr algn="just">
              <a:defRPr sz="1600"/>
            </a:pPr>
            <a:r>
              <a:rPr dirty="0" err="1">
                <a:solidFill>
                  <a:srgbClr val="0000FF"/>
                </a:solidFill>
              </a:rPr>
              <a:t>Целевая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аудитория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проекта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/>
              <a:t>(</a:t>
            </a:r>
            <a:r>
              <a:rPr dirty="0" err="1"/>
              <a:t>количественные</a:t>
            </a:r>
            <a:r>
              <a:rPr dirty="0"/>
              <a:t> и </a:t>
            </a:r>
            <a:r>
              <a:rPr dirty="0" err="1"/>
              <a:t>качественные</a:t>
            </a:r>
            <a:r>
              <a:rPr dirty="0"/>
              <a:t> </a:t>
            </a:r>
            <a:r>
              <a:rPr dirty="0" err="1"/>
              <a:t>характеристики</a:t>
            </a:r>
            <a:r>
              <a:rPr dirty="0"/>
              <a:t>):</a:t>
            </a:r>
          </a:p>
          <a:p>
            <a:pPr algn="just">
              <a:defRPr sz="1600"/>
            </a:pPr>
            <a:r>
              <a:rPr dirty="0" err="1"/>
              <a:t>Воспитанники</a:t>
            </a:r>
            <a:r>
              <a:rPr dirty="0"/>
              <a:t> МБДОУ «</a:t>
            </a:r>
            <a:r>
              <a:rPr dirty="0" err="1"/>
              <a:t>Томторский</a:t>
            </a:r>
            <a:r>
              <a:rPr dirty="0"/>
              <a:t> </a:t>
            </a:r>
            <a:r>
              <a:rPr dirty="0" err="1"/>
              <a:t>Детский</a:t>
            </a:r>
            <a:r>
              <a:rPr dirty="0"/>
              <a:t> </a:t>
            </a:r>
            <a:r>
              <a:rPr dirty="0" err="1"/>
              <a:t>сад</a:t>
            </a:r>
            <a:r>
              <a:rPr dirty="0"/>
              <a:t> № 24 «</a:t>
            </a:r>
            <a:r>
              <a:rPr dirty="0" err="1"/>
              <a:t>Кэскил</a:t>
            </a:r>
            <a:r>
              <a:rPr dirty="0"/>
              <a:t>»» - 10 </a:t>
            </a:r>
            <a:r>
              <a:rPr dirty="0" err="1"/>
              <a:t>детей</a:t>
            </a:r>
            <a:r>
              <a:rPr dirty="0"/>
              <a:t>  5-7 </a:t>
            </a:r>
            <a:r>
              <a:rPr dirty="0" err="1"/>
              <a:t>лет</a:t>
            </a:r>
            <a:r>
              <a:rPr dirty="0"/>
              <a:t>.              </a:t>
            </a:r>
          </a:p>
          <a:p>
            <a:pPr algn="just">
              <a:defRPr sz="1600"/>
            </a:pPr>
            <a:r>
              <a:rPr dirty="0" err="1"/>
              <a:t>Родители</a:t>
            </a:r>
            <a:r>
              <a:rPr dirty="0"/>
              <a:t> (</a:t>
            </a:r>
            <a:r>
              <a:rPr dirty="0" err="1"/>
              <a:t>законные</a:t>
            </a:r>
            <a:r>
              <a:rPr dirty="0"/>
              <a:t> </a:t>
            </a:r>
            <a:r>
              <a:rPr dirty="0" err="1"/>
              <a:t>представители</a:t>
            </a:r>
            <a:r>
              <a:rPr dirty="0"/>
              <a:t>) – 20 </a:t>
            </a:r>
            <a:r>
              <a:rPr dirty="0" err="1"/>
              <a:t>чел</a:t>
            </a:r>
            <a:r>
              <a:rPr dirty="0"/>
              <a:t>.</a:t>
            </a:r>
          </a:p>
          <a:p>
            <a:pPr algn="just">
              <a:defRPr sz="1600"/>
            </a:pPr>
            <a:r>
              <a:rPr dirty="0" err="1"/>
              <a:t>Педагоги</a:t>
            </a:r>
            <a:r>
              <a:rPr dirty="0"/>
              <a:t>  МБДОУ ТДС №24 «</a:t>
            </a:r>
            <a:r>
              <a:rPr dirty="0" err="1"/>
              <a:t>Кэскил</a:t>
            </a:r>
            <a:r>
              <a:rPr dirty="0"/>
              <a:t>»</a:t>
            </a:r>
          </a:p>
          <a:p>
            <a:pPr>
              <a:defRPr sz="1600"/>
            </a:pPr>
            <a:endParaRPr dirty="0"/>
          </a:p>
          <a:p>
            <a:pPr>
              <a:defRPr sz="1400"/>
            </a:pPr>
            <a:endParaRPr dirty="0"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3DTp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CDKfJZN5jyPw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FCUAADkgAABpNQAAaS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27420" y="5238115"/>
            <a:ext cx="2654935" cy="14935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8EEAk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TAQAAAAAAAGk1AACFJQAAAAAAACYAAAAIAAAAAQAAAAAAAAA="/>
              </a:ext>
            </a:extLst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 sz="2000">
                <a:solidFill>
                  <a:srgbClr val="0000FF"/>
                </a:solidFill>
              </a:defRPr>
            </a:pPr>
            <a:r>
              <a:rPr sz="1800" dirty="0" err="1"/>
              <a:t>Актуальность</a:t>
            </a:r>
            <a:r>
              <a:rPr sz="1800" dirty="0"/>
              <a:t>.</a:t>
            </a:r>
          </a:p>
          <a:p>
            <a:pPr algn="just"/>
            <a:r>
              <a:rPr sz="1800" dirty="0" err="1"/>
              <a:t>Дети</a:t>
            </a:r>
            <a:r>
              <a:rPr sz="1800" dirty="0"/>
              <a:t>, </a:t>
            </a:r>
            <a:r>
              <a:rPr sz="1800" dirty="0" err="1"/>
              <a:t>которые</a:t>
            </a:r>
            <a:r>
              <a:rPr sz="1800" dirty="0"/>
              <a:t> </a:t>
            </a:r>
            <a:r>
              <a:rPr sz="1800" dirty="0" err="1"/>
              <a:t>занимаются</a:t>
            </a:r>
            <a:r>
              <a:rPr sz="1800" dirty="0"/>
              <a:t> </a:t>
            </a:r>
            <a:r>
              <a:rPr sz="1800" dirty="0" err="1"/>
              <a:t>музыкальной</a:t>
            </a:r>
            <a:r>
              <a:rPr sz="1800" dirty="0"/>
              <a:t>, </a:t>
            </a:r>
            <a:r>
              <a:rPr sz="1800" dirty="0" err="1"/>
              <a:t>танцевальной</a:t>
            </a:r>
            <a:r>
              <a:rPr sz="1800" dirty="0"/>
              <a:t> </a:t>
            </a:r>
            <a:r>
              <a:rPr sz="1800" dirty="0" err="1"/>
              <a:t>деятельностью</a:t>
            </a:r>
            <a:r>
              <a:rPr sz="1800" dirty="0"/>
              <a:t> – </a:t>
            </a:r>
            <a:r>
              <a:rPr sz="1800" dirty="0" err="1"/>
              <a:t>эмоциональные</a:t>
            </a:r>
            <a:r>
              <a:rPr sz="1800" dirty="0"/>
              <a:t>, </a:t>
            </a:r>
            <a:r>
              <a:rPr sz="1800" dirty="0" err="1"/>
              <a:t>живые</a:t>
            </a:r>
            <a:r>
              <a:rPr sz="1800" dirty="0"/>
              <a:t> и х </a:t>
            </a:r>
            <a:r>
              <a:rPr sz="1800" dirty="0" err="1"/>
              <a:t>глаза</a:t>
            </a:r>
            <a:r>
              <a:rPr sz="1800" dirty="0"/>
              <a:t> </a:t>
            </a:r>
            <a:r>
              <a:rPr sz="1800" dirty="0" err="1"/>
              <a:t>блестят</a:t>
            </a:r>
            <a:r>
              <a:rPr sz="1800" dirty="0"/>
              <a:t> </a:t>
            </a:r>
            <a:r>
              <a:rPr sz="1800" dirty="0" err="1"/>
              <a:t>ярче</a:t>
            </a:r>
            <a:r>
              <a:rPr sz="1800" dirty="0"/>
              <a:t>. </a:t>
            </a:r>
            <a:r>
              <a:rPr sz="1800" dirty="0" err="1"/>
              <a:t>Получая</a:t>
            </a:r>
            <a:r>
              <a:rPr sz="1800" dirty="0"/>
              <a:t> </a:t>
            </a:r>
            <a:r>
              <a:rPr sz="1800" dirty="0" err="1"/>
              <a:t>положительный</a:t>
            </a:r>
            <a:r>
              <a:rPr sz="1800" dirty="0"/>
              <a:t> </a:t>
            </a:r>
            <a:r>
              <a:rPr sz="1800" dirty="0" err="1"/>
              <a:t>или</a:t>
            </a:r>
            <a:r>
              <a:rPr sz="1800" dirty="0"/>
              <a:t> </a:t>
            </a:r>
            <a:r>
              <a:rPr sz="1800" dirty="0" err="1"/>
              <a:t>отрицательный</a:t>
            </a:r>
            <a:r>
              <a:rPr sz="1800" dirty="0"/>
              <a:t> </a:t>
            </a:r>
            <a:r>
              <a:rPr sz="1800" dirty="0" err="1"/>
              <a:t>результат</a:t>
            </a:r>
            <a:r>
              <a:rPr sz="1800" dirty="0"/>
              <a:t>, </a:t>
            </a:r>
            <a:r>
              <a:rPr sz="1800" dirty="0" err="1"/>
              <a:t>дети</a:t>
            </a:r>
            <a:r>
              <a:rPr sz="1800" dirty="0"/>
              <a:t> </a:t>
            </a:r>
            <a:r>
              <a:rPr sz="1800" dirty="0" err="1"/>
              <a:t>приобретают</a:t>
            </a:r>
            <a:r>
              <a:rPr sz="1800" dirty="0"/>
              <a:t> </a:t>
            </a:r>
            <a:r>
              <a:rPr sz="1800" dirty="0" err="1"/>
              <a:t>большой</a:t>
            </a:r>
            <a:r>
              <a:rPr sz="1800" dirty="0"/>
              <a:t> </a:t>
            </a:r>
            <a:r>
              <a:rPr sz="1800" dirty="0" err="1"/>
              <a:t>жизненный</a:t>
            </a:r>
            <a:r>
              <a:rPr sz="1800" dirty="0"/>
              <a:t> </a:t>
            </a:r>
            <a:r>
              <a:rPr sz="1800" dirty="0" err="1"/>
              <a:t>опыт</a:t>
            </a:r>
            <a:r>
              <a:rPr sz="1800" dirty="0"/>
              <a:t>, </a:t>
            </a:r>
            <a:r>
              <a:rPr sz="1800" dirty="0" err="1"/>
              <a:t>творческие</a:t>
            </a:r>
            <a:r>
              <a:rPr sz="1800" dirty="0"/>
              <a:t> </a:t>
            </a:r>
            <a:r>
              <a:rPr sz="1800" dirty="0" err="1"/>
              <a:t>дети</a:t>
            </a:r>
            <a:r>
              <a:rPr sz="1800" dirty="0"/>
              <a:t> </a:t>
            </a:r>
            <a:r>
              <a:rPr sz="1800" dirty="0" err="1"/>
              <a:t>всегда</a:t>
            </a:r>
            <a:r>
              <a:rPr sz="1800" dirty="0"/>
              <a:t> </a:t>
            </a:r>
            <a:r>
              <a:rPr sz="1800" dirty="0" err="1"/>
              <a:t>стремятся</a:t>
            </a:r>
            <a:r>
              <a:rPr sz="1800" dirty="0"/>
              <a:t> </a:t>
            </a:r>
            <a:r>
              <a:rPr sz="1800" dirty="0" err="1"/>
              <a:t>выделиться</a:t>
            </a:r>
            <a:r>
              <a:rPr sz="1800" dirty="0"/>
              <a:t> </a:t>
            </a:r>
            <a:r>
              <a:rPr sz="1800" dirty="0" err="1"/>
              <a:t>из</a:t>
            </a:r>
            <a:r>
              <a:rPr sz="1800" dirty="0"/>
              <a:t> </a:t>
            </a:r>
            <a:r>
              <a:rPr sz="1800" dirty="0" err="1"/>
              <a:t>общей</a:t>
            </a:r>
            <a:r>
              <a:rPr sz="1800" dirty="0"/>
              <a:t> </a:t>
            </a:r>
            <a:r>
              <a:rPr sz="1800" dirty="0" err="1"/>
              <a:t>массы</a:t>
            </a:r>
            <a:r>
              <a:rPr sz="1800" dirty="0"/>
              <a:t> </a:t>
            </a:r>
            <a:r>
              <a:rPr sz="1800" dirty="0" err="1"/>
              <a:t>детей</a:t>
            </a:r>
            <a:r>
              <a:rPr sz="1800" dirty="0"/>
              <a:t>, </a:t>
            </a:r>
            <a:r>
              <a:rPr sz="1800" dirty="0" err="1"/>
              <a:t>это</a:t>
            </a:r>
            <a:r>
              <a:rPr sz="1800" dirty="0"/>
              <a:t> </a:t>
            </a:r>
            <a:r>
              <a:rPr sz="1800" dirty="0" err="1"/>
              <a:t>несомненно</a:t>
            </a:r>
            <a:r>
              <a:rPr sz="1800" dirty="0"/>
              <a:t> </a:t>
            </a:r>
            <a:r>
              <a:rPr sz="1800" dirty="0" err="1"/>
              <a:t>способствует</a:t>
            </a:r>
            <a:r>
              <a:rPr sz="1800" dirty="0"/>
              <a:t> к </a:t>
            </a:r>
            <a:r>
              <a:rPr sz="1800" dirty="0" err="1"/>
              <a:t>становлению</a:t>
            </a:r>
            <a:r>
              <a:rPr sz="1800" dirty="0"/>
              <a:t> </a:t>
            </a:r>
            <a:r>
              <a:rPr sz="1800" dirty="0" err="1"/>
              <a:t>личности</a:t>
            </a:r>
            <a:r>
              <a:rPr sz="1800" dirty="0"/>
              <a:t>. </a:t>
            </a:r>
          </a:p>
          <a:p>
            <a:pPr algn="just"/>
            <a:r>
              <a:rPr sz="1800" dirty="0" err="1">
                <a:solidFill>
                  <a:srgbClr val="0000FF"/>
                </a:solidFill>
              </a:rPr>
              <a:t>Новизна</a:t>
            </a:r>
            <a:r>
              <a:rPr sz="1800" dirty="0">
                <a:solidFill>
                  <a:srgbClr val="0000FF"/>
                </a:solidFill>
              </a:rPr>
              <a:t> </a:t>
            </a:r>
            <a:r>
              <a:rPr sz="1800" dirty="0" err="1">
                <a:solidFill>
                  <a:srgbClr val="0000FF"/>
                </a:solidFill>
              </a:rPr>
              <a:t>проекта</a:t>
            </a:r>
            <a:r>
              <a:rPr sz="1800" dirty="0">
                <a:solidFill>
                  <a:srgbClr val="0000FF"/>
                </a:solidFill>
              </a:rPr>
              <a:t> </a:t>
            </a:r>
            <a:r>
              <a:rPr sz="1800" dirty="0" err="1">
                <a:solidFill>
                  <a:srgbClr val="0000FF"/>
                </a:solidFill>
              </a:rPr>
              <a:t>заключается</a:t>
            </a:r>
            <a:r>
              <a:rPr sz="1800" dirty="0">
                <a:solidFill>
                  <a:srgbClr val="FF00FF"/>
                </a:solidFill>
              </a:rPr>
              <a:t> </a:t>
            </a:r>
            <a:r>
              <a:rPr sz="1800" dirty="0"/>
              <a:t>в </a:t>
            </a:r>
            <a:r>
              <a:rPr sz="1800" dirty="0" err="1"/>
              <a:t>организации</a:t>
            </a:r>
            <a:r>
              <a:rPr sz="1800" dirty="0"/>
              <a:t> </a:t>
            </a:r>
            <a:r>
              <a:rPr sz="1800" dirty="0" err="1"/>
              <a:t>совместной</a:t>
            </a:r>
            <a:r>
              <a:rPr sz="1800" dirty="0"/>
              <a:t> </a:t>
            </a:r>
            <a:r>
              <a:rPr sz="1800" dirty="0" err="1"/>
              <a:t>досуговой</a:t>
            </a:r>
            <a:r>
              <a:rPr sz="1800" dirty="0"/>
              <a:t> </a:t>
            </a:r>
            <a:r>
              <a:rPr sz="1800" dirty="0" err="1"/>
              <a:t>деятельности</a:t>
            </a:r>
            <a:r>
              <a:rPr sz="1800" dirty="0"/>
              <a:t> </a:t>
            </a:r>
            <a:r>
              <a:rPr sz="1800" dirty="0" err="1"/>
              <a:t>детей</a:t>
            </a:r>
            <a:r>
              <a:rPr sz="1800" dirty="0"/>
              <a:t>, </a:t>
            </a:r>
            <a:r>
              <a:rPr sz="1800" dirty="0" err="1"/>
              <a:t>родителей</a:t>
            </a:r>
            <a:r>
              <a:rPr sz="1800" dirty="0"/>
              <a:t> и </a:t>
            </a:r>
            <a:r>
              <a:rPr sz="1800" dirty="0" err="1" smtClean="0"/>
              <a:t>педагогов</a:t>
            </a:r>
            <a:r>
              <a:rPr lang="ru-RU" sz="1800" dirty="0" smtClean="0"/>
              <a:t> (семинары, шитье </a:t>
            </a:r>
            <a:r>
              <a:rPr lang="ru-RU" sz="1800" dirty="0" err="1" smtClean="0"/>
              <a:t>костюмов,организация</a:t>
            </a:r>
            <a:r>
              <a:rPr lang="ru-RU" sz="1800" dirty="0" smtClean="0"/>
              <a:t> выставок, семинаров, выступлений и т.д.)</a:t>
            </a:r>
            <a:r>
              <a:rPr sz="1800" dirty="0" smtClean="0"/>
              <a:t> </a:t>
            </a:r>
            <a:r>
              <a:rPr sz="1800" dirty="0"/>
              <a:t>в </a:t>
            </a:r>
            <a:r>
              <a:rPr sz="1800" dirty="0" err="1"/>
              <a:t>рамках</a:t>
            </a:r>
            <a:r>
              <a:rPr sz="1800" dirty="0"/>
              <a:t> </a:t>
            </a:r>
            <a:r>
              <a:rPr sz="1800" dirty="0" err="1"/>
              <a:t>работы</a:t>
            </a:r>
            <a:r>
              <a:rPr sz="1800" dirty="0"/>
              <a:t> </a:t>
            </a:r>
            <a:r>
              <a:rPr sz="1800" dirty="0" err="1"/>
              <a:t>танцевального</a:t>
            </a:r>
            <a:r>
              <a:rPr sz="1800" dirty="0"/>
              <a:t> </a:t>
            </a:r>
            <a:r>
              <a:rPr sz="1800" dirty="0" err="1"/>
              <a:t>кружка</a:t>
            </a:r>
            <a:r>
              <a:rPr sz="1800" dirty="0"/>
              <a:t> «</a:t>
            </a:r>
            <a:r>
              <a:rPr sz="1800" dirty="0" err="1"/>
              <a:t>Дайаана</a:t>
            </a:r>
            <a:r>
              <a:rPr sz="1800" dirty="0"/>
              <a:t>», а</a:t>
            </a:r>
            <a:r>
              <a:rPr sz="1800" dirty="0"/>
              <a:t> </a:t>
            </a:r>
            <a:r>
              <a:rPr sz="1800" dirty="0" err="1"/>
              <a:t>также</a:t>
            </a:r>
            <a:r>
              <a:rPr sz="1800" dirty="0"/>
              <a:t> в  </a:t>
            </a:r>
            <a:r>
              <a:rPr sz="1800" dirty="0" err="1"/>
              <a:t>воспитании</a:t>
            </a:r>
            <a:r>
              <a:rPr sz="1800" dirty="0"/>
              <a:t> и </a:t>
            </a:r>
            <a:r>
              <a:rPr sz="1800" dirty="0" err="1"/>
              <a:t>развитии</a:t>
            </a:r>
            <a:r>
              <a:rPr sz="1800" dirty="0"/>
              <a:t> </a:t>
            </a:r>
            <a:r>
              <a:rPr sz="1800" dirty="0" err="1"/>
              <a:t>здорового</a:t>
            </a:r>
            <a:r>
              <a:rPr sz="1800" dirty="0"/>
              <a:t> </a:t>
            </a:r>
            <a:r>
              <a:rPr sz="1800" dirty="0" err="1"/>
              <a:t>человека</a:t>
            </a:r>
            <a:r>
              <a:rPr sz="1800" dirty="0"/>
              <a:t>, </a:t>
            </a:r>
            <a:r>
              <a:rPr sz="1800" dirty="0" err="1"/>
              <a:t>являющаяся</a:t>
            </a:r>
            <a:r>
              <a:rPr sz="1800" dirty="0"/>
              <a:t> </a:t>
            </a:r>
            <a:r>
              <a:rPr sz="1800" dirty="0" err="1"/>
              <a:t>важнейшей</a:t>
            </a:r>
            <a:r>
              <a:rPr sz="1800" dirty="0"/>
              <a:t> </a:t>
            </a:r>
            <a:r>
              <a:rPr sz="1800" dirty="0" err="1"/>
              <a:t>составной</a:t>
            </a:r>
            <a:r>
              <a:rPr sz="1800" dirty="0"/>
              <a:t> </a:t>
            </a:r>
            <a:r>
              <a:rPr sz="1800" dirty="0" err="1"/>
              <a:t>частью</a:t>
            </a:r>
            <a:r>
              <a:rPr sz="1800" dirty="0"/>
              <a:t> </a:t>
            </a:r>
            <a:r>
              <a:rPr sz="1800" dirty="0" err="1"/>
              <a:t>целостного</a:t>
            </a:r>
            <a:r>
              <a:rPr sz="1800" dirty="0"/>
              <a:t> </a:t>
            </a:r>
            <a:r>
              <a:rPr sz="1800" dirty="0" err="1"/>
              <a:t>процесса</a:t>
            </a:r>
            <a:r>
              <a:rPr sz="1800" dirty="0"/>
              <a:t> </a:t>
            </a:r>
            <a:r>
              <a:rPr sz="1800" dirty="0" err="1"/>
              <a:t>всестороннего</a:t>
            </a:r>
            <a:r>
              <a:rPr sz="1800" dirty="0"/>
              <a:t> </a:t>
            </a:r>
            <a:r>
              <a:rPr sz="1800" dirty="0" err="1"/>
              <a:t>формирования</a:t>
            </a:r>
            <a:r>
              <a:rPr sz="1800" dirty="0"/>
              <a:t> </a:t>
            </a:r>
            <a:r>
              <a:rPr sz="1800" dirty="0" err="1"/>
              <a:t>личности</a:t>
            </a:r>
            <a:r>
              <a:rPr sz="1800" dirty="0"/>
              <a:t>, </a:t>
            </a:r>
            <a:r>
              <a:rPr sz="1800" dirty="0" err="1"/>
              <a:t>приобщение</a:t>
            </a:r>
            <a:r>
              <a:rPr sz="1800" dirty="0"/>
              <a:t>, </a:t>
            </a:r>
            <a:r>
              <a:rPr sz="1800" dirty="0" err="1"/>
              <a:t>воспитание</a:t>
            </a:r>
            <a:r>
              <a:rPr sz="1800" dirty="0"/>
              <a:t> </a:t>
            </a:r>
            <a:r>
              <a:rPr sz="1800" dirty="0" err="1"/>
              <a:t>любви</a:t>
            </a:r>
            <a:r>
              <a:rPr sz="1800" dirty="0"/>
              <a:t> к </a:t>
            </a:r>
            <a:r>
              <a:rPr sz="1800" dirty="0" err="1"/>
              <a:t>традиционным</a:t>
            </a:r>
            <a:r>
              <a:rPr sz="1800" dirty="0"/>
              <a:t> </a:t>
            </a:r>
            <a:r>
              <a:rPr sz="1800" dirty="0" err="1"/>
              <a:t>культурным</a:t>
            </a:r>
            <a:r>
              <a:rPr sz="1800" dirty="0"/>
              <a:t> </a:t>
            </a:r>
            <a:r>
              <a:rPr sz="1800" dirty="0" err="1"/>
              <a:t>ценностям</a:t>
            </a:r>
            <a:r>
              <a:rPr sz="1800" dirty="0"/>
              <a:t> </a:t>
            </a:r>
            <a:r>
              <a:rPr sz="1800" dirty="0" err="1"/>
              <a:t>человечества</a:t>
            </a:r>
            <a:r>
              <a:rPr sz="1800" dirty="0"/>
              <a:t>  </a:t>
            </a:r>
            <a:r>
              <a:rPr sz="1800" dirty="0" err="1"/>
              <a:t>через</a:t>
            </a:r>
            <a:r>
              <a:rPr sz="1800" dirty="0"/>
              <a:t> </a:t>
            </a:r>
            <a:r>
              <a:rPr sz="1800" dirty="0" err="1"/>
              <a:t>искусство</a:t>
            </a:r>
            <a:r>
              <a:rPr sz="1800" dirty="0"/>
              <a:t> </a:t>
            </a:r>
            <a:r>
              <a:rPr sz="1800" dirty="0" err="1"/>
              <a:t>танца</a:t>
            </a:r>
            <a:r>
              <a:rPr sz="1800" dirty="0"/>
              <a:t>.</a:t>
            </a:r>
          </a:p>
          <a:p>
            <a:pPr algn="just">
              <a:defRPr sz="2000"/>
            </a:pPr>
            <a:r>
              <a:rPr lang="ru-RU" sz="1800" dirty="0" smtClean="0"/>
              <a:t>Р</a:t>
            </a:r>
            <a:r>
              <a:rPr sz="1800" dirty="0" err="1" smtClean="0"/>
              <a:t>азвивать</a:t>
            </a:r>
            <a:r>
              <a:rPr sz="1800" dirty="0" smtClean="0"/>
              <a:t> </a:t>
            </a:r>
            <a:r>
              <a:rPr sz="1800" dirty="0"/>
              <a:t>у </a:t>
            </a:r>
            <a:r>
              <a:rPr sz="1800" dirty="0" err="1"/>
              <a:t>дошкольников</a:t>
            </a:r>
            <a:r>
              <a:rPr sz="1800" dirty="0"/>
              <a:t> </a:t>
            </a:r>
            <a:r>
              <a:rPr sz="1800" dirty="0" err="1"/>
              <a:t>музыкально-ритмические</a:t>
            </a:r>
            <a:r>
              <a:rPr sz="1800" dirty="0"/>
              <a:t> и </a:t>
            </a:r>
            <a:r>
              <a:rPr sz="1800" dirty="0" err="1"/>
              <a:t>танцевальные</a:t>
            </a:r>
            <a:r>
              <a:rPr sz="1800" dirty="0"/>
              <a:t> </a:t>
            </a:r>
            <a:r>
              <a:rPr sz="1800" dirty="0" err="1"/>
              <a:t>навыки</a:t>
            </a:r>
            <a:r>
              <a:rPr sz="1800" dirty="0"/>
              <a:t>, </a:t>
            </a:r>
            <a:r>
              <a:rPr sz="1800" dirty="0" err="1"/>
              <a:t>заложенные</a:t>
            </a:r>
            <a:r>
              <a:rPr sz="1800" dirty="0"/>
              <a:t> </a:t>
            </a:r>
            <a:r>
              <a:rPr sz="1800" dirty="0" err="1"/>
              <a:t>природой</a:t>
            </a:r>
            <a:r>
              <a:rPr sz="1800" dirty="0"/>
              <a:t>, </a:t>
            </a:r>
            <a:r>
              <a:rPr sz="1800" dirty="0" err="1"/>
              <a:t>приобщить</a:t>
            </a:r>
            <a:r>
              <a:rPr sz="1800" dirty="0"/>
              <a:t> </a:t>
            </a:r>
            <a:r>
              <a:rPr sz="1800" dirty="0" err="1"/>
              <a:t>их</a:t>
            </a:r>
            <a:r>
              <a:rPr sz="1800" dirty="0"/>
              <a:t> к </a:t>
            </a:r>
            <a:r>
              <a:rPr sz="1800" dirty="0" err="1"/>
              <a:t>традиционным</a:t>
            </a:r>
            <a:r>
              <a:rPr sz="1800" dirty="0"/>
              <a:t> </a:t>
            </a:r>
            <a:r>
              <a:rPr sz="1800" dirty="0" err="1"/>
              <a:t>ценностям</a:t>
            </a:r>
            <a:r>
              <a:rPr sz="1800" dirty="0"/>
              <a:t>, </a:t>
            </a:r>
            <a:r>
              <a:rPr sz="1800" dirty="0" err="1"/>
              <a:t>организовать</a:t>
            </a:r>
            <a:r>
              <a:rPr sz="1800" dirty="0"/>
              <a:t> </a:t>
            </a:r>
            <a:r>
              <a:rPr sz="1800" dirty="0" err="1"/>
              <a:t>совместную</a:t>
            </a:r>
            <a:r>
              <a:rPr sz="1800" dirty="0"/>
              <a:t> </a:t>
            </a:r>
            <a:r>
              <a:rPr sz="1800" dirty="0" err="1"/>
              <a:t>деятельность</a:t>
            </a:r>
            <a:r>
              <a:rPr sz="1800" dirty="0"/>
              <a:t> </a:t>
            </a:r>
            <a:r>
              <a:rPr sz="1800" dirty="0" err="1"/>
              <a:t>педагог-ребенок-родитель</a:t>
            </a:r>
            <a:r>
              <a:rPr sz="1800" dirty="0"/>
              <a:t>. </a:t>
            </a:r>
          </a:p>
          <a:p>
            <a:pPr algn="just"/>
            <a:r>
              <a:rPr lang="ru-RU" sz="1800" b="1" dirty="0">
                <a:solidFill>
                  <a:srgbClr val="0000FF"/>
                </a:solidFill>
              </a:rPr>
              <a:t>Аннотация</a:t>
            </a:r>
            <a:endParaRPr lang="ru-RU" sz="1800" dirty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ru-RU" sz="1800" dirty="0" smtClean="0"/>
              <a:t>     Любой </a:t>
            </a:r>
            <a:r>
              <a:rPr lang="ru-RU" sz="1800" dirty="0"/>
              <a:t>выход ребенка на сцену позволяет преодолеть излишнюю </a:t>
            </a:r>
            <a:r>
              <a:rPr lang="ru-RU" sz="1800" dirty="0" smtClean="0"/>
              <a:t>                                               стеснительность</a:t>
            </a:r>
            <a:r>
              <a:rPr lang="ru-RU" sz="1800" dirty="0"/>
              <a:t>, скованность, дети получают </a:t>
            </a:r>
            <a:r>
              <a:rPr lang="ru-RU" sz="1800" dirty="0" smtClean="0"/>
              <a:t>эмоциональный всплеск</a:t>
            </a:r>
            <a:r>
              <a:rPr lang="ru-RU" sz="1800" dirty="0"/>
              <a:t>. </a:t>
            </a:r>
          </a:p>
          <a:p>
            <a:pPr marL="0" indent="0" algn="just">
              <a:buNone/>
            </a:pPr>
            <a:r>
              <a:rPr lang="ru-RU" sz="1800" dirty="0" smtClean="0"/>
              <a:t>    Родители</a:t>
            </a:r>
            <a:r>
              <a:rPr lang="ru-RU" sz="1800" dirty="0"/>
              <a:t>, видя своего ребенка на сцене, начинают оценивать своего </a:t>
            </a:r>
            <a:r>
              <a:rPr lang="ru-RU" sz="1800" dirty="0" smtClean="0"/>
              <a:t>  ребенка </a:t>
            </a:r>
            <a:r>
              <a:rPr lang="ru-RU" sz="1800" dirty="0"/>
              <a:t>более глубже и подходить более ответственно к их творческому началу и совместной деятельности. В этом суть проекта.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endParaRPr sz="1000"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55" y="287656"/>
            <a:ext cx="8251825" cy="199390"/>
          </a:xfrm>
        </p:spPr>
        <p:txBody>
          <a:bodyPr/>
          <a:lstStyle/>
          <a:p>
            <a:r>
              <a:rPr lang="ru-RU" sz="2000" b="1" dirty="0">
                <a:solidFill>
                  <a:srgbClr val="0000FF"/>
                </a:solidFill>
              </a:rPr>
              <a:t>Ресурсное обеспечение</a:t>
            </a:r>
            <a:r>
              <a:rPr lang="ru-RU" sz="2000" dirty="0">
                <a:solidFill>
                  <a:srgbClr val="0000FF"/>
                </a:solidFill>
              </a:rPr>
              <a:t/>
            </a:r>
            <a:br>
              <a:rPr lang="ru-RU" sz="2000" dirty="0">
                <a:solidFill>
                  <a:srgbClr val="0000FF"/>
                </a:solidFill>
              </a:rPr>
            </a:b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7046"/>
            <a:ext cx="9144000" cy="6370954"/>
          </a:xfrm>
        </p:spPr>
        <p:txBody>
          <a:bodyPr/>
          <a:lstStyle/>
          <a:p>
            <a:r>
              <a:rPr lang="ru-RU" sz="2000" b="1" dirty="0">
                <a:latin typeface="+mn-lt"/>
              </a:rPr>
              <a:t>Творческая группа проекта</a:t>
            </a:r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Состав команды, реализующей проект. </a:t>
            </a:r>
            <a:endParaRPr lang="ru-RU" sz="2000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Заведующий МБДОУ</a:t>
            </a:r>
            <a:r>
              <a:rPr lang="ru-RU" sz="2000" dirty="0">
                <a:latin typeface="+mn-lt"/>
              </a:rPr>
              <a:t>  </a:t>
            </a:r>
            <a:r>
              <a:rPr lang="ru-RU" sz="2000" dirty="0" err="1">
                <a:latin typeface="+mn-lt"/>
              </a:rPr>
              <a:t>В.В.Сивцева</a:t>
            </a:r>
            <a:r>
              <a:rPr lang="ru-RU" sz="2000" dirty="0">
                <a:latin typeface="+mn-lt"/>
              </a:rPr>
              <a:t> – создает условия для реализации проекта; организует издание </a:t>
            </a:r>
            <a:r>
              <a:rPr lang="ru-RU" sz="2000" dirty="0" err="1">
                <a:latin typeface="+mn-lt"/>
              </a:rPr>
              <a:t>методичесих</a:t>
            </a:r>
            <a:r>
              <a:rPr lang="ru-RU" sz="2000" dirty="0">
                <a:latin typeface="+mn-lt"/>
              </a:rPr>
              <a:t> материалов; заключает договоры сотрудничества  с партнерами; устанавливает взаимодействие с родителями.</a:t>
            </a:r>
          </a:p>
          <a:p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Старший воспитатель, руководитель проекта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Е.Т.Иванова</a:t>
            </a:r>
            <a:r>
              <a:rPr lang="ru-RU" sz="2000" dirty="0">
                <a:latin typeface="+mn-lt"/>
              </a:rPr>
              <a:t> – организует   работу проекта, взаимодействие с родителями.</a:t>
            </a:r>
          </a:p>
          <a:p>
            <a:r>
              <a:rPr lang="ru-RU" sz="2000" b="1" dirty="0">
                <a:latin typeface="+mn-lt"/>
              </a:rPr>
              <a:t>Родители, педагоги </a:t>
            </a:r>
            <a:r>
              <a:rPr lang="ru-RU" sz="2000" dirty="0">
                <a:latin typeface="+mn-lt"/>
              </a:rPr>
              <a:t>–разрабатывают и реализуют мини-проекты; оформляют выставки, создают презентации по теме проекта; освещают работу по  проекту на сайте МБДОУ; создают студийные базу данных.</a:t>
            </a:r>
          </a:p>
          <a:p>
            <a:pPr lvl="0"/>
            <a:r>
              <a:rPr lang="ru-RU" sz="2000" dirty="0">
                <a:latin typeface="+mn-lt"/>
              </a:rPr>
              <a:t>Руководитель проекта Иванова Е.Т., музыкальный руководитель</a:t>
            </a:r>
          </a:p>
          <a:p>
            <a:pPr lvl="0"/>
            <a:r>
              <a:rPr lang="ru-RU" sz="2000" dirty="0">
                <a:latin typeface="+mn-lt"/>
              </a:rPr>
              <a:t>Материально – техническое обеспечение –Иванова Е.Т. </a:t>
            </a:r>
          </a:p>
          <a:p>
            <a:r>
              <a:rPr lang="ru-RU" sz="2000" b="1" dirty="0">
                <a:latin typeface="+mn-lt"/>
              </a:rPr>
              <a:t>Инвентарная база кружка:</a:t>
            </a:r>
            <a:endParaRPr lang="ru-RU" sz="2000" dirty="0">
              <a:latin typeface="+mn-lt"/>
            </a:endParaRPr>
          </a:p>
          <a:p>
            <a:pPr lvl="0"/>
            <a:r>
              <a:rPr lang="ru-RU" sz="2000" dirty="0">
                <a:latin typeface="+mn-lt"/>
              </a:rPr>
              <a:t> Костюмы, атрибуты -Родители;</a:t>
            </a:r>
          </a:p>
          <a:p>
            <a:pPr lvl="0"/>
            <a:r>
              <a:rPr lang="ru-RU" sz="2000" dirty="0">
                <a:latin typeface="+mn-lt"/>
              </a:rPr>
              <a:t> Магнитофон, компакт – диски с записью музыки различного стиля;</a:t>
            </a:r>
          </a:p>
          <a:p>
            <a:pPr lvl="0"/>
            <a:r>
              <a:rPr lang="ru-RU" sz="2000" dirty="0">
                <a:latin typeface="+mn-lt"/>
              </a:rPr>
              <a:t> Иллюстрации, картины– МБДОУ «</a:t>
            </a:r>
            <a:r>
              <a:rPr lang="ru-RU" sz="2000" dirty="0" err="1">
                <a:latin typeface="+mn-lt"/>
              </a:rPr>
              <a:t>Кэскил</a:t>
            </a:r>
            <a:r>
              <a:rPr lang="ru-RU" sz="2000" dirty="0">
                <a:latin typeface="+mn-lt"/>
              </a:rPr>
              <a:t>» №24;</a:t>
            </a:r>
          </a:p>
          <a:p>
            <a:pPr lvl="0"/>
            <a:r>
              <a:rPr lang="ru-RU" sz="2000" dirty="0">
                <a:latin typeface="+mn-lt"/>
              </a:rPr>
              <a:t>Музыкальные инструменты – МБДОУ «</a:t>
            </a:r>
            <a:r>
              <a:rPr lang="ru-RU" sz="2000" dirty="0" err="1">
                <a:latin typeface="+mn-lt"/>
              </a:rPr>
              <a:t>Кэскил</a:t>
            </a:r>
            <a:r>
              <a:rPr lang="ru-RU" sz="2000" dirty="0">
                <a:latin typeface="+mn-lt"/>
              </a:rPr>
              <a:t>» №24;</a:t>
            </a:r>
          </a:p>
          <a:p>
            <a:endParaRPr lang="ru-RU" sz="2000" dirty="0"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3DTp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BciX+QWzIP4+x5ywVdRV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cCcAAP0hAAAqNQAAti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796405" y="5438140"/>
            <a:ext cx="2231390" cy="125539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554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5AwAAxQEAANo1AAD5AwAAAAAAACYAAAAIAAAAAQAAAAAAAAA="/>
              </a:ext>
            </a:extLst>
          </p:cNvSpPr>
          <p:nvPr>
            <p:ph type="title"/>
          </p:nvPr>
        </p:nvSpPr>
        <p:spPr>
          <a:xfrm>
            <a:off x="645795" y="287655"/>
            <a:ext cx="8108315" cy="358140"/>
          </a:xfrm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sz="3200"/>
              <a:t>Предполагаемые продукты (результат).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2wQ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789305"/>
            <a:ext cx="8251825" cy="5309870"/>
          </a:xfrm>
        </p:spPr>
        <p:txBody>
          <a:bodyPr/>
          <a:lstStyle/>
          <a:p>
            <a:pPr algn="just">
              <a:defRPr sz="2000"/>
            </a:pPr>
            <a:r>
              <a:t>Основная идея проекта заложена в народной мудрости:</a:t>
            </a:r>
          </a:p>
          <a:p>
            <a:pPr algn="just">
              <a:defRPr sz="2000"/>
            </a:pPr>
            <a:r>
              <a:t>«Желание сердца, душа лежит, уму подвластно, тело может»</a:t>
            </a:r>
          </a:p>
          <a:p>
            <a:pPr algn="just">
              <a:defRPr sz="2000"/>
            </a:pPr>
            <a:r>
              <a:t>Из этой народной мудрости следует, что при проведении занятий должны учитываться следующие педагогические условия, они же являются продуктом нашего проекта:</a:t>
            </a:r>
          </a:p>
          <a:p>
            <a:pPr algn="just">
              <a:defRPr sz="2000"/>
            </a:pPr>
            <a:r>
              <a:t>- Заинтересованность ребёнка –«..желание сердца..»</a:t>
            </a:r>
          </a:p>
          <a:p>
            <a:pPr algn="just">
              <a:defRPr sz="2000"/>
            </a:pPr>
            <a:r>
              <a:t>- Эмоциональные условия занятий, способствующие работоспособности детей и родителей – «..душа лежит..»</a:t>
            </a:r>
          </a:p>
          <a:p>
            <a:pPr algn="just"/>
            <a:r>
              <a:rPr sz="2000"/>
              <a:t>- Занятия танцами должны быть направлены на развитие познавательной деятельности ребенка – «..ум достигает..»</a:t>
            </a:r>
          </a:p>
          <a:p>
            <a:pPr algn="just">
              <a:defRPr sz="2000"/>
            </a:pPr>
            <a:r>
              <a:t>- В ходе занятий должны учитываться физические возможности ребенка – «..тело может..».</a:t>
            </a:r>
          </a:p>
          <a:p>
            <a:pPr algn="just"/>
            <a:r>
              <a:rPr sz="2000"/>
              <a:t>- Участие в различных улусных, республиканских, всероссийских, международных мероприятиях и конкурсах.Еще одним продуктом проекта является совместная работа с родителями, воспитателями и детьми по изготовлении, атрибутов танца, национальной утвари, одежды.</a:t>
            </a:r>
          </a:p>
          <a:p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BMBQ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573405"/>
          </a:xfrm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sz="3200" dirty="0" smtClean="0"/>
              <a:t>Основные принципы реализации проекта</a:t>
            </a:r>
            <a:endParaRPr sz="3200" dirty="0"/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DAQAALgYAAGw1AACGJQAAAAAAACYAAAAIAAAAAQIAAAAAAAA="/>
              </a:ext>
            </a:extLst>
          </p:cNvSpPr>
          <p:nvPr>
            <p:ph type="body" idx="1"/>
          </p:nvPr>
        </p:nvSpPr>
        <p:spPr>
          <a:xfrm rot="16301">
            <a:off x="286385" y="1004570"/>
            <a:ext cx="8397875" cy="5095240"/>
          </a:xfrm>
        </p:spPr>
        <p:txBody>
          <a:bodyPr/>
          <a:lstStyle/>
          <a:p>
            <a:pPr>
              <a:defRPr sz="1800"/>
            </a:pPr>
            <a:r>
              <a:rPr dirty="0" smtClean="0"/>
              <a:t>-</a:t>
            </a:r>
            <a:r>
              <a:rPr i="1" dirty="0" err="1"/>
              <a:t>Принцип</a:t>
            </a:r>
            <a:r>
              <a:rPr i="1" dirty="0"/>
              <a:t> </a:t>
            </a:r>
            <a:r>
              <a:rPr i="1" dirty="0" err="1"/>
              <a:t>научности</a:t>
            </a:r>
            <a:r>
              <a:rPr i="1" dirty="0"/>
              <a:t> </a:t>
            </a:r>
            <a:r>
              <a:rPr dirty="0"/>
              <a:t>— </a:t>
            </a:r>
            <a:r>
              <a:rPr dirty="0" err="1"/>
              <a:t>предполагает</a:t>
            </a:r>
            <a:r>
              <a:rPr dirty="0"/>
              <a:t> </a:t>
            </a:r>
            <a:r>
              <a:rPr dirty="0" err="1"/>
              <a:t>подкрепление</a:t>
            </a:r>
            <a:r>
              <a:rPr dirty="0"/>
              <a:t> </a:t>
            </a:r>
            <a:r>
              <a:rPr dirty="0" err="1"/>
              <a:t>всех</a:t>
            </a:r>
            <a:r>
              <a:rPr dirty="0"/>
              <a:t> </a:t>
            </a:r>
            <a:r>
              <a:rPr dirty="0" err="1"/>
              <a:t>оздоровительных</a:t>
            </a:r>
            <a:r>
              <a:rPr dirty="0"/>
              <a:t> </a:t>
            </a:r>
            <a:r>
              <a:rPr dirty="0" err="1"/>
              <a:t>мероприятий</a:t>
            </a:r>
            <a:r>
              <a:rPr dirty="0"/>
              <a:t> </a:t>
            </a:r>
            <a:r>
              <a:rPr dirty="0" err="1"/>
              <a:t>научно</a:t>
            </a:r>
            <a:r>
              <a:rPr dirty="0"/>
              <a:t> </a:t>
            </a:r>
            <a:r>
              <a:rPr dirty="0" err="1"/>
              <a:t>обоснованными</a:t>
            </a:r>
            <a:r>
              <a:rPr dirty="0"/>
              <a:t> и </a:t>
            </a:r>
            <a:r>
              <a:rPr dirty="0" err="1"/>
              <a:t>практически</a:t>
            </a:r>
            <a:r>
              <a:rPr dirty="0"/>
              <a:t> </a:t>
            </a:r>
            <a:r>
              <a:rPr dirty="0" err="1"/>
              <a:t>апробированными</a:t>
            </a:r>
            <a:r>
              <a:rPr dirty="0"/>
              <a:t> </a:t>
            </a:r>
            <a:r>
              <a:rPr dirty="0" err="1"/>
              <a:t>методиками</a:t>
            </a:r>
            <a:r>
              <a:rPr dirty="0"/>
              <a:t>.</a:t>
            </a:r>
          </a:p>
          <a:p>
            <a:pPr>
              <a:defRPr sz="1800"/>
            </a:pPr>
            <a:r>
              <a:rPr dirty="0"/>
              <a:t>-</a:t>
            </a:r>
            <a:r>
              <a:rPr i="1" dirty="0" err="1"/>
              <a:t>Принцип</a:t>
            </a:r>
            <a:r>
              <a:rPr i="1" dirty="0"/>
              <a:t> </a:t>
            </a:r>
            <a:r>
              <a:rPr i="1" dirty="0" err="1"/>
              <a:t>целостности</a:t>
            </a:r>
            <a:r>
              <a:rPr dirty="0"/>
              <a:t>, </a:t>
            </a:r>
            <a:r>
              <a:rPr dirty="0" err="1"/>
              <a:t>комплексности</a:t>
            </a:r>
            <a:r>
              <a:rPr dirty="0"/>
              <a:t> </a:t>
            </a:r>
            <a:r>
              <a:rPr dirty="0" err="1"/>
              <a:t>педагогических</a:t>
            </a:r>
            <a:r>
              <a:rPr dirty="0"/>
              <a:t> </a:t>
            </a:r>
            <a:r>
              <a:rPr dirty="0" err="1"/>
              <a:t>процес¬сов</a:t>
            </a:r>
            <a:r>
              <a:rPr dirty="0"/>
              <a:t> — </a:t>
            </a:r>
            <a:r>
              <a:rPr dirty="0" err="1"/>
              <a:t>выражается</a:t>
            </a:r>
            <a:r>
              <a:rPr dirty="0"/>
              <a:t> в </a:t>
            </a:r>
            <a:r>
              <a:rPr dirty="0" err="1"/>
              <a:t>непрерывности</a:t>
            </a:r>
            <a:r>
              <a:rPr dirty="0"/>
              <a:t> </a:t>
            </a:r>
            <a:r>
              <a:rPr dirty="0" err="1"/>
              <a:t>процесса</a:t>
            </a:r>
            <a:r>
              <a:rPr dirty="0"/>
              <a:t> </a:t>
            </a:r>
            <a:r>
              <a:rPr dirty="0" err="1"/>
              <a:t>оздоровления</a:t>
            </a:r>
            <a:r>
              <a:rPr dirty="0"/>
              <a:t> и </a:t>
            </a:r>
            <a:r>
              <a:rPr dirty="0" err="1"/>
              <a:t>предполагает</a:t>
            </a:r>
            <a:r>
              <a:rPr dirty="0"/>
              <a:t> </a:t>
            </a:r>
            <a:r>
              <a:rPr dirty="0" err="1"/>
              <a:t>тесное</a:t>
            </a:r>
            <a:r>
              <a:rPr dirty="0"/>
              <a:t> </a:t>
            </a:r>
            <a:r>
              <a:rPr dirty="0" err="1"/>
              <a:t>взаимодействие</a:t>
            </a:r>
            <a:r>
              <a:rPr dirty="0"/>
              <a:t> </a:t>
            </a:r>
            <a:r>
              <a:rPr dirty="0" err="1"/>
              <a:t>педагогов</a:t>
            </a:r>
            <a:r>
              <a:rPr dirty="0"/>
              <a:t> и </a:t>
            </a:r>
            <a:r>
              <a:rPr dirty="0" err="1"/>
              <a:t>медицинских</a:t>
            </a:r>
            <a:r>
              <a:rPr dirty="0"/>
              <a:t> </a:t>
            </a:r>
            <a:r>
              <a:rPr dirty="0" err="1"/>
              <a:t>работников</a:t>
            </a:r>
            <a:r>
              <a:rPr dirty="0"/>
              <a:t> ДОУ.</a:t>
            </a:r>
          </a:p>
          <a:p>
            <a:pPr>
              <a:defRPr sz="1800"/>
            </a:pPr>
            <a:r>
              <a:rPr dirty="0"/>
              <a:t>-</a:t>
            </a:r>
            <a:r>
              <a:rPr i="1" dirty="0" err="1"/>
              <a:t>Принцип</a:t>
            </a:r>
            <a:r>
              <a:rPr i="1" dirty="0"/>
              <a:t> </a:t>
            </a:r>
            <a:r>
              <a:rPr i="1" dirty="0" err="1"/>
              <a:t>систематичности</a:t>
            </a:r>
            <a:r>
              <a:rPr i="1" dirty="0"/>
              <a:t> и </a:t>
            </a:r>
            <a:r>
              <a:rPr i="1" dirty="0" err="1"/>
              <a:t>последовательности</a:t>
            </a:r>
            <a:r>
              <a:rPr i="1" dirty="0"/>
              <a:t> </a:t>
            </a:r>
            <a:r>
              <a:rPr dirty="0"/>
              <a:t>— </a:t>
            </a:r>
            <a:r>
              <a:rPr dirty="0" err="1"/>
              <a:t>предполагает</a:t>
            </a:r>
            <a:r>
              <a:rPr dirty="0"/>
              <a:t> </a:t>
            </a:r>
            <a:r>
              <a:rPr dirty="0" err="1"/>
              <a:t>взаимосвязь</a:t>
            </a:r>
            <a:r>
              <a:rPr dirty="0"/>
              <a:t> </a:t>
            </a:r>
            <a:r>
              <a:rPr dirty="0" err="1"/>
              <a:t>знаний</a:t>
            </a:r>
            <a:r>
              <a:rPr dirty="0"/>
              <a:t>, </a:t>
            </a:r>
            <a:r>
              <a:rPr dirty="0" err="1"/>
              <a:t>умений</a:t>
            </a:r>
            <a:r>
              <a:rPr dirty="0"/>
              <a:t> и </a:t>
            </a:r>
            <a:r>
              <a:rPr dirty="0" err="1"/>
              <a:t>навыков</a:t>
            </a:r>
            <a:r>
              <a:rPr dirty="0"/>
              <a:t>.</a:t>
            </a:r>
          </a:p>
          <a:p>
            <a:pPr>
              <a:defRPr sz="1800"/>
            </a:pPr>
            <a:r>
              <a:rPr dirty="0"/>
              <a:t>-</a:t>
            </a:r>
            <a:r>
              <a:rPr i="1" dirty="0" err="1"/>
              <a:t>Принцип</a:t>
            </a:r>
            <a:r>
              <a:rPr i="1" dirty="0"/>
              <a:t> </a:t>
            </a:r>
            <a:r>
              <a:rPr i="1" dirty="0" err="1"/>
              <a:t>связи</a:t>
            </a:r>
            <a:r>
              <a:rPr i="1" dirty="0"/>
              <a:t> </a:t>
            </a:r>
            <a:r>
              <a:rPr i="1" dirty="0" err="1"/>
              <a:t>теории</a:t>
            </a:r>
            <a:r>
              <a:rPr i="1" dirty="0"/>
              <a:t> с </a:t>
            </a:r>
            <a:r>
              <a:rPr i="1" dirty="0" err="1"/>
              <a:t>практикой</a:t>
            </a:r>
            <a:r>
              <a:rPr i="1" dirty="0"/>
              <a:t> </a:t>
            </a:r>
            <a:r>
              <a:rPr dirty="0"/>
              <a:t>— </a:t>
            </a:r>
            <a:r>
              <a:rPr dirty="0" err="1"/>
              <a:t>формирует</a:t>
            </a:r>
            <a:r>
              <a:rPr dirty="0"/>
              <a:t> у </a:t>
            </a:r>
            <a:r>
              <a:rPr dirty="0" err="1"/>
              <a:t>детей</a:t>
            </a:r>
            <a:r>
              <a:rPr dirty="0"/>
              <a:t> </a:t>
            </a:r>
            <a:r>
              <a:rPr dirty="0" err="1"/>
              <a:t>умение</a:t>
            </a:r>
            <a:r>
              <a:rPr dirty="0"/>
              <a:t> </a:t>
            </a:r>
            <a:r>
              <a:rPr dirty="0" err="1"/>
              <a:t>применять</a:t>
            </a:r>
            <a:r>
              <a:rPr dirty="0"/>
              <a:t> </a:t>
            </a:r>
            <a:r>
              <a:rPr dirty="0" err="1"/>
              <a:t>свои</a:t>
            </a:r>
            <a:r>
              <a:rPr dirty="0"/>
              <a:t> </a:t>
            </a:r>
            <a:r>
              <a:rPr dirty="0" err="1"/>
              <a:t>знания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сохранению</a:t>
            </a:r>
            <a:r>
              <a:rPr dirty="0"/>
              <a:t> и </a:t>
            </a:r>
            <a:r>
              <a:rPr dirty="0" err="1"/>
              <a:t>укреплению</a:t>
            </a:r>
            <a:r>
              <a:rPr dirty="0"/>
              <a:t> </a:t>
            </a:r>
            <a:r>
              <a:rPr dirty="0" err="1"/>
              <a:t>здоровья</a:t>
            </a:r>
            <a:r>
              <a:rPr dirty="0"/>
              <a:t> в </a:t>
            </a:r>
            <a:r>
              <a:rPr dirty="0" err="1"/>
              <a:t>повседневной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.</a:t>
            </a:r>
          </a:p>
          <a:p>
            <a:pPr>
              <a:defRPr sz="1800"/>
            </a:pPr>
            <a:r>
              <a:rPr dirty="0"/>
              <a:t>-</a:t>
            </a:r>
            <a:r>
              <a:rPr i="1" dirty="0" err="1"/>
              <a:t>Принцип</a:t>
            </a:r>
            <a:r>
              <a:rPr i="1" dirty="0"/>
              <a:t> </a:t>
            </a:r>
            <a:r>
              <a:rPr i="1" dirty="0" err="1"/>
              <a:t>активного</a:t>
            </a:r>
            <a:r>
              <a:rPr i="1" dirty="0"/>
              <a:t> </a:t>
            </a:r>
            <a:r>
              <a:rPr i="1" dirty="0" err="1"/>
              <a:t>обучения</a:t>
            </a:r>
            <a:r>
              <a:rPr i="1" dirty="0"/>
              <a:t> </a:t>
            </a:r>
            <a:r>
              <a:rPr dirty="0"/>
              <a:t>— </a:t>
            </a:r>
            <a:r>
              <a:rPr dirty="0" err="1"/>
              <a:t>обязывает</a:t>
            </a:r>
            <a:r>
              <a:rPr dirty="0"/>
              <a:t> </a:t>
            </a:r>
            <a:r>
              <a:rPr dirty="0" err="1"/>
              <a:t>строить</a:t>
            </a:r>
            <a:r>
              <a:rPr dirty="0"/>
              <a:t> </a:t>
            </a:r>
            <a:r>
              <a:rPr dirty="0" err="1"/>
              <a:t>процесс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с </a:t>
            </a:r>
            <a:r>
              <a:rPr dirty="0" err="1"/>
              <a:t>использованием</a:t>
            </a:r>
            <a:r>
              <a:rPr dirty="0"/>
              <a:t> </a:t>
            </a:r>
            <a:r>
              <a:rPr dirty="0" err="1"/>
              <a:t>активных</a:t>
            </a:r>
            <a:r>
              <a:rPr dirty="0"/>
              <a:t> </a:t>
            </a:r>
            <a:r>
              <a:rPr dirty="0" err="1"/>
              <a:t>форм</a:t>
            </a:r>
            <a:r>
              <a:rPr dirty="0"/>
              <a:t> и </a:t>
            </a:r>
            <a:r>
              <a:rPr dirty="0" err="1"/>
              <a:t>методов</a:t>
            </a:r>
            <a:r>
              <a:rPr dirty="0"/>
              <a:t> </a:t>
            </a:r>
            <a:r>
              <a:rPr dirty="0" err="1"/>
              <a:t>обучение</a:t>
            </a:r>
            <a:r>
              <a:rPr dirty="0"/>
              <a:t> </a:t>
            </a:r>
            <a:r>
              <a:rPr dirty="0" err="1"/>
              <a:t>способствующих</a:t>
            </a:r>
            <a:r>
              <a:rPr dirty="0"/>
              <a:t> </a:t>
            </a:r>
            <a:r>
              <a:rPr dirty="0" err="1"/>
              <a:t>развитию</a:t>
            </a:r>
            <a:r>
              <a:rPr dirty="0"/>
              <a:t> у </a:t>
            </a:r>
            <a:r>
              <a:rPr dirty="0" err="1"/>
              <a:t>детей</a:t>
            </a:r>
            <a:r>
              <a:rPr dirty="0"/>
              <a:t> </a:t>
            </a:r>
            <a:r>
              <a:rPr dirty="0" err="1"/>
              <a:t>самостоятельности</a:t>
            </a:r>
            <a:r>
              <a:rPr dirty="0"/>
              <a:t>, </a:t>
            </a:r>
            <a:r>
              <a:rPr dirty="0" err="1"/>
              <a:t>инициативы</a:t>
            </a:r>
            <a:r>
              <a:rPr dirty="0"/>
              <a:t> и </a:t>
            </a:r>
            <a:r>
              <a:rPr dirty="0" err="1"/>
              <a:t>творчества</a:t>
            </a:r>
            <a:r>
              <a:rPr dirty="0"/>
              <a:t> (</a:t>
            </a:r>
            <a:r>
              <a:rPr dirty="0" err="1"/>
              <a:t>игровые</a:t>
            </a:r>
            <a:r>
              <a:rPr dirty="0"/>
              <a:t> </a:t>
            </a:r>
            <a:r>
              <a:rPr dirty="0" err="1"/>
              <a:t>технологии</a:t>
            </a:r>
            <a:r>
              <a:rPr dirty="0"/>
              <a:t>, </a:t>
            </a:r>
            <a:r>
              <a:rPr dirty="0" err="1"/>
              <a:t>работа</a:t>
            </a:r>
            <a:r>
              <a:rPr dirty="0"/>
              <a:t> в </a:t>
            </a:r>
            <a:r>
              <a:rPr dirty="0" err="1"/>
              <a:t>парах</a:t>
            </a:r>
            <a:r>
              <a:rPr dirty="0"/>
              <a:t>, </a:t>
            </a:r>
            <a:r>
              <a:rPr dirty="0" err="1"/>
              <a:t>подгруппе</a:t>
            </a:r>
            <a:r>
              <a:rPr dirty="0"/>
              <a:t>, </a:t>
            </a:r>
            <a:r>
              <a:rPr dirty="0" err="1"/>
              <a:t>инди¬видуально</a:t>
            </a:r>
            <a:r>
              <a:rPr dirty="0"/>
              <a:t> и </a:t>
            </a:r>
            <a:r>
              <a:rPr dirty="0" err="1"/>
              <a:t>др</a:t>
            </a:r>
            <a:r>
              <a:rPr dirty="0"/>
              <a:t>.).</a:t>
            </a:r>
          </a:p>
          <a:p>
            <a:r>
              <a:rPr sz="1800" dirty="0"/>
              <a:t>-</a:t>
            </a:r>
            <a:r>
              <a:rPr sz="1800" i="1" dirty="0" err="1"/>
              <a:t>Принцип</a:t>
            </a:r>
            <a:r>
              <a:rPr sz="1800" i="1" dirty="0"/>
              <a:t> </a:t>
            </a:r>
            <a:r>
              <a:rPr sz="1800" i="1" dirty="0" err="1"/>
              <a:t>целостно-смыслового</a:t>
            </a:r>
            <a:r>
              <a:rPr sz="1800" i="1" dirty="0"/>
              <a:t> </a:t>
            </a:r>
            <a:r>
              <a:rPr sz="1800" i="1" dirty="0" err="1"/>
              <a:t>равенства</a:t>
            </a:r>
            <a:r>
              <a:rPr sz="1800" i="1" dirty="0"/>
              <a:t> </a:t>
            </a:r>
            <a:r>
              <a:rPr sz="1800" i="1" dirty="0" err="1"/>
              <a:t>взрослого</a:t>
            </a:r>
            <a:r>
              <a:rPr sz="1800" i="1" dirty="0"/>
              <a:t> и </a:t>
            </a:r>
            <a:r>
              <a:rPr sz="1800" i="1" dirty="0" err="1"/>
              <a:t>ребен¬ка</a:t>
            </a:r>
            <a:r>
              <a:rPr sz="1800" i="1" dirty="0"/>
              <a:t> </a:t>
            </a:r>
            <a:r>
              <a:rPr sz="1800" dirty="0"/>
              <a:t>— </a:t>
            </a:r>
            <a:r>
              <a:rPr sz="1800" dirty="0" err="1"/>
              <a:t>подразумевает</a:t>
            </a:r>
            <a:r>
              <a:rPr sz="1800" dirty="0"/>
              <a:t> </a:t>
            </a:r>
            <a:r>
              <a:rPr sz="1800" dirty="0" err="1"/>
              <a:t>создание</a:t>
            </a:r>
            <a:r>
              <a:rPr sz="1800" dirty="0"/>
              <a:t> в ДОУ </a:t>
            </a:r>
            <a:r>
              <a:rPr sz="1800" dirty="0" err="1"/>
              <a:t>условий</a:t>
            </a:r>
            <a:r>
              <a:rPr sz="1800" dirty="0"/>
              <a:t> </a:t>
            </a:r>
            <a:r>
              <a:rPr sz="1800" dirty="0" err="1"/>
              <a:t>для</a:t>
            </a:r>
            <a:r>
              <a:rPr sz="1800" dirty="0"/>
              <a:t> </a:t>
            </a:r>
            <a:r>
              <a:rPr sz="1800" dirty="0" err="1"/>
              <a:t>наиболее</a:t>
            </a:r>
            <a:r>
              <a:rPr sz="1800" dirty="0"/>
              <a:t> </a:t>
            </a:r>
            <a:r>
              <a:rPr sz="1800" dirty="0" err="1"/>
              <a:t>полного</a:t>
            </a:r>
            <a:r>
              <a:rPr sz="1800" dirty="0"/>
              <a:t> </a:t>
            </a:r>
            <a:r>
              <a:rPr sz="1800" dirty="0" err="1"/>
              <a:t>раскрытия</a:t>
            </a:r>
            <a:r>
              <a:rPr sz="1800" dirty="0"/>
              <a:t> </a:t>
            </a:r>
            <a:r>
              <a:rPr sz="1800" dirty="0" err="1"/>
              <a:t>личности</a:t>
            </a:r>
            <a:r>
              <a:rPr sz="1800" dirty="0"/>
              <a:t> </a:t>
            </a:r>
            <a:r>
              <a:rPr sz="1800" dirty="0" err="1"/>
              <a:t>ребенка</a:t>
            </a:r>
            <a:endParaRPr sz="1800" dirty="0"/>
          </a:p>
          <a:p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3DTp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pgI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430530"/>
            <a:ext cx="8251825" cy="5668645"/>
          </a:xfrm>
        </p:spPr>
        <p:txBody>
          <a:bodyPr/>
          <a:lstStyle/>
          <a:p>
            <a:pPr marL="0" indent="0">
              <a:buNone/>
              <a:defRPr sz="2400"/>
            </a:pPr>
            <a:r>
              <a:rPr dirty="0" err="1">
                <a:solidFill>
                  <a:srgbClr val="0000FF"/>
                </a:solidFill>
              </a:rPr>
              <a:t>Приемы</a:t>
            </a:r>
            <a:r>
              <a:rPr dirty="0">
                <a:solidFill>
                  <a:srgbClr val="0000FF"/>
                </a:solidFill>
              </a:rPr>
              <a:t> и </a:t>
            </a:r>
            <a:r>
              <a:rPr dirty="0" err="1">
                <a:solidFill>
                  <a:srgbClr val="0000FF"/>
                </a:solidFill>
              </a:rPr>
              <a:t>методы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реализации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проекта</a:t>
            </a:r>
            <a:endParaRPr dirty="0">
              <a:solidFill>
                <a:srgbClr val="0000FF"/>
              </a:solidFill>
            </a:endParaRPr>
          </a:p>
          <a:p>
            <a:pPr>
              <a:defRPr sz="2400"/>
            </a:pPr>
            <a:r>
              <a:rPr dirty="0"/>
              <a:t>-</a:t>
            </a:r>
            <a:r>
              <a:rPr i="1" dirty="0" err="1"/>
              <a:t>практические</a:t>
            </a:r>
            <a:r>
              <a:rPr dirty="0"/>
              <a:t>;</a:t>
            </a:r>
          </a:p>
          <a:p>
            <a:pPr>
              <a:defRPr sz="2400"/>
            </a:pPr>
            <a:r>
              <a:rPr dirty="0"/>
              <a:t>-</a:t>
            </a:r>
            <a:r>
              <a:rPr i="1" dirty="0" err="1"/>
              <a:t>словесные</a:t>
            </a:r>
            <a:r>
              <a:rPr dirty="0"/>
              <a:t> (</a:t>
            </a:r>
            <a:r>
              <a:rPr dirty="0" err="1"/>
              <a:t>рассказы</a:t>
            </a:r>
            <a:r>
              <a:rPr dirty="0"/>
              <a:t> </a:t>
            </a:r>
            <a:r>
              <a:rPr dirty="0" err="1"/>
              <a:t>музыкального</a:t>
            </a:r>
            <a:r>
              <a:rPr dirty="0"/>
              <a:t> </a:t>
            </a:r>
            <a:r>
              <a:rPr dirty="0" err="1"/>
              <a:t>руководителя</a:t>
            </a:r>
            <a:r>
              <a:rPr dirty="0"/>
              <a:t>, </a:t>
            </a:r>
            <a:r>
              <a:rPr dirty="0" err="1"/>
              <a:t>воспитателей</a:t>
            </a:r>
            <a:r>
              <a:rPr dirty="0"/>
              <a:t>, </a:t>
            </a:r>
            <a:r>
              <a:rPr dirty="0" err="1"/>
              <a:t>родителей</a:t>
            </a:r>
            <a:r>
              <a:rPr dirty="0"/>
              <a:t>  и </a:t>
            </a:r>
            <a:r>
              <a:rPr dirty="0" err="1"/>
              <a:t>детей</a:t>
            </a:r>
            <a:r>
              <a:rPr dirty="0"/>
              <a:t>, </a:t>
            </a:r>
            <a:r>
              <a:rPr dirty="0" err="1"/>
              <a:t>беседа</a:t>
            </a:r>
            <a:r>
              <a:rPr dirty="0"/>
              <a:t>, </a:t>
            </a:r>
            <a:r>
              <a:rPr dirty="0" err="1"/>
              <a:t>объяснение</a:t>
            </a:r>
            <a:r>
              <a:rPr dirty="0"/>
              <a:t>, </a:t>
            </a:r>
            <a:r>
              <a:rPr dirty="0" err="1"/>
              <a:t>пояснения</a:t>
            </a:r>
            <a:r>
              <a:rPr dirty="0"/>
              <a:t>);</a:t>
            </a:r>
          </a:p>
          <a:p>
            <a:pPr>
              <a:defRPr sz="2400"/>
            </a:pPr>
            <a:r>
              <a:rPr dirty="0"/>
              <a:t>-</a:t>
            </a:r>
            <a:r>
              <a:rPr i="1" dirty="0" err="1"/>
              <a:t>наглядные</a:t>
            </a:r>
            <a:r>
              <a:rPr dirty="0"/>
              <a:t> (</a:t>
            </a:r>
            <a:r>
              <a:rPr dirty="0" err="1"/>
              <a:t>схемы-таблицы</a:t>
            </a:r>
            <a:r>
              <a:rPr dirty="0"/>
              <a:t>, </a:t>
            </a:r>
            <a:r>
              <a:rPr dirty="0" err="1"/>
              <a:t>иллюстративный</a:t>
            </a:r>
            <a:r>
              <a:rPr dirty="0"/>
              <a:t> </a:t>
            </a:r>
            <a:r>
              <a:rPr dirty="0" err="1"/>
              <a:t>материал</a:t>
            </a:r>
            <a:r>
              <a:rPr dirty="0"/>
              <a:t>);</a:t>
            </a:r>
          </a:p>
          <a:p>
            <a:pPr>
              <a:defRPr sz="2400"/>
            </a:pPr>
            <a:r>
              <a:rPr dirty="0"/>
              <a:t>-</a:t>
            </a:r>
            <a:r>
              <a:rPr i="1" dirty="0" err="1"/>
              <a:t>методы</a:t>
            </a:r>
            <a:r>
              <a:rPr i="1" dirty="0"/>
              <a:t> </a:t>
            </a:r>
            <a:r>
              <a:rPr i="1" dirty="0" err="1"/>
              <a:t>стимулирования</a:t>
            </a:r>
            <a:r>
              <a:rPr i="1" dirty="0"/>
              <a:t> и </a:t>
            </a:r>
            <a:r>
              <a:rPr i="1" dirty="0" err="1"/>
              <a:t>мотивации</a:t>
            </a:r>
            <a:r>
              <a:rPr i="1" dirty="0"/>
              <a:t> </a:t>
            </a:r>
            <a:r>
              <a:rPr dirty="0"/>
              <a:t>(</a:t>
            </a:r>
            <a:r>
              <a:rPr dirty="0" err="1"/>
              <a:t>похвала</a:t>
            </a:r>
            <a:r>
              <a:rPr dirty="0"/>
              <a:t>, </a:t>
            </a:r>
            <a:r>
              <a:rPr dirty="0" err="1"/>
              <a:t>поощрение</a:t>
            </a:r>
            <a:r>
              <a:rPr dirty="0"/>
              <a:t>, </a:t>
            </a:r>
            <a:r>
              <a:rPr dirty="0" err="1"/>
              <a:t>предвосхищающая</a:t>
            </a:r>
            <a:r>
              <a:rPr dirty="0"/>
              <a:t> </a:t>
            </a:r>
            <a:r>
              <a:rPr dirty="0" err="1"/>
              <a:t>положительная</a:t>
            </a:r>
            <a:r>
              <a:rPr dirty="0"/>
              <a:t> </a:t>
            </a:r>
            <a:r>
              <a:rPr dirty="0" err="1"/>
              <a:t>оценка</a:t>
            </a:r>
            <a:r>
              <a:rPr dirty="0"/>
              <a:t>).</a:t>
            </a:r>
          </a:p>
          <a:p>
            <a:endParaRPr dirty="0"/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3DTp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dR4AANYXAABpNQAAAi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951095" y="3874770"/>
            <a:ext cx="3731260" cy="27914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3DTp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ybgAADAAAABAAAABVVVVVVVXFP1KfH/X5Uc+/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pAEAACgaAAAgHAAADSk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251960"/>
            <a:ext cx="4305300" cy="24212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1613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SimSun</vt:lpstr>
      <vt:lpstr>Arial</vt:lpstr>
      <vt:lpstr>Calibri</vt:lpstr>
      <vt:lpstr>Times New Roman</vt:lpstr>
      <vt:lpstr>Wingdings</vt:lpstr>
      <vt:lpstr>Presentation</vt:lpstr>
      <vt:lpstr>Проект «Совместная деятельность детей, родителей, педагогов в работе танцевального кружка «Дайаана»   </vt:lpstr>
      <vt:lpstr>                                                                                                         Настоящее образование включает                                                                                                         умение хорошо петь и танцевать.                                                                                                                                                       Платон. Основание для разработки проекта</vt:lpstr>
      <vt:lpstr>Пояснительная записка:</vt:lpstr>
      <vt:lpstr>    Проект работает на базе МБДОУ «Кэскил» с. Томтор Оймяконского улуса и направлен на совместную творческую деятельность  детей, родителей и педагогов. Длительность работы проекта долгосрочный 2 учебных года.  Цель: Развитие художественно-эстетического и нравственного чувств, гармоничного физического развития, раскрытия потенциала детей 5-7 лет посредством включения их в творческую деятельность посредством танца в тесном сотрудничестве с родителями и педагогами. </vt:lpstr>
      <vt:lpstr>Презентация PowerPoint</vt:lpstr>
      <vt:lpstr>Ресурсное обеспечение </vt:lpstr>
      <vt:lpstr>Предполагаемые продукты (результат).</vt:lpstr>
      <vt:lpstr>Основные принципы реализации проекта</vt:lpstr>
      <vt:lpstr>Презентация PowerPoint</vt:lpstr>
      <vt:lpstr>Этапы реализации проекта и план работы</vt:lpstr>
      <vt:lpstr>План работы</vt:lpstr>
      <vt:lpstr>Презентация PowerPoint</vt:lpstr>
      <vt:lpstr>Ожидаемые результаты проекта(качественные и количественные).</vt:lpstr>
      <vt:lpstr>Перспектива</vt:lpstr>
      <vt:lpstr>Литература: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«Совместная деятельность детей, родителей, педагогов в работе танцевального кружка «Дайаана»   </dc:title>
  <dc:subject/>
  <dc:creator/>
  <cp:keywords/>
  <dc:description/>
  <cp:lastModifiedBy>Vlad</cp:lastModifiedBy>
  <cp:revision>7</cp:revision>
  <dcterms:created xsi:type="dcterms:W3CDTF">2022-01-20T08:13:25Z</dcterms:created>
  <dcterms:modified xsi:type="dcterms:W3CDTF">2022-01-22T22:18:41Z</dcterms:modified>
</cp:coreProperties>
</file>