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A1413158-2F23-4C41-8ABB-0B6C8804D7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20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da4aa5942d474d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5da4aa5942d474d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da4aa5942d474d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5da4aa5942d474d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da4aa5942d474d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5da4aa5942d474d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da4aa5942d474d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5da4aa5942d474d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da4aa5942d474d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5da4aa5942d474d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cb73ce9e1d4ab5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cb73ce9e1d4ab5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c604863b9a0eec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6c604863b9a0eec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35251e614657c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35251e614657c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 /><Relationship Id="rId3" Type="http://schemas.openxmlformats.org/officeDocument/2006/relationships/image" Target="../media/image11.jpg" /><Relationship Id="rId7" Type="http://schemas.openxmlformats.org/officeDocument/2006/relationships/image" Target="../media/image15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>
            <a:alpha val="76862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58100">
              <a:srgbClr val="501946"/>
            </a:gs>
            <a:gs pos="100000">
              <a:srgbClr val="7E002A"/>
            </a:gs>
          </a:gsLst>
          <a:lin ang="27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3591099" y="124691"/>
            <a:ext cx="59269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Конкурентный анализ</a:t>
            </a:r>
            <a:endParaRPr/>
          </a:p>
        </p:txBody>
      </p:sp>
      <p:graphicFrame>
        <p:nvGraphicFramePr>
          <p:cNvPr id="166" name="Google Shape;166;p22"/>
          <p:cNvGraphicFramePr/>
          <p:nvPr/>
        </p:nvGraphicFramePr>
        <p:xfrm>
          <a:off x="441975" y="1731300"/>
          <a:ext cx="11477475" cy="4848090"/>
        </p:xfrm>
        <a:graphic>
          <a:graphicData uri="http://schemas.openxmlformats.org/drawingml/2006/table">
            <a:tbl>
              <a:tblPr>
                <a:noFill/>
                <a:tableStyleId>{A1413158-2F23-4C41-8ABB-0B6C8804D732}</a:tableStyleId>
              </a:tblPr>
              <a:tblGrid>
                <a:gridCol w="382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Спотифай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Одна из крупнейших музыкальных библиотек, неплохие рекомендации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Ушли из России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Яндекс музыка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Один из самых популярных сервисов сейчас, льготы студентам, “моя волна”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Некорректная работа “моей волны”, плейлисты не всегда по предпочтениям пользователя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Эппл Мьюзик + Шазам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Простота использования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Навязывание подписки, плохо распознает малоизвестные треки, проблемы с оплатой в России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Тиндер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Неплохая система подбора людей, понятный интерфейс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Ушли из России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Вконтакте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Огромная аудитория, большая библиотека, пользователи сами могут загружать треки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Нет рекомендательной системы, нет многих зарубежных треков, пользователи сами могут загружать неверные треки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СберЗвук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Hi-Fi качество аудио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</a:rPr>
                        <a:t>Не очень большая библиотека, цена подписки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0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4098175" y="144277"/>
            <a:ext cx="4788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Бизнес-модель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1641000" y="2103307"/>
            <a:ext cx="89100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lt1"/>
                </a:solidFill>
              </a:rPr>
              <a:t>Для пользователей: подписка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lt1"/>
                </a:solidFill>
              </a:rPr>
              <a:t>Для артистов и лейблов: реклама между треками и в новостной ленте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lt1"/>
                </a:solidFill>
              </a:rPr>
              <a:t>При сотрудничестве с площадками: возможность интеграции элементов сервиса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2522725" y="144275"/>
            <a:ext cx="76302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Экономические показатели </a:t>
            </a:r>
            <a:endParaRPr/>
          </a:p>
        </p:txBody>
      </p:sp>
      <p:graphicFrame>
        <p:nvGraphicFramePr>
          <p:cNvPr id="178" name="Google Shape;178;p24"/>
          <p:cNvGraphicFramePr/>
          <p:nvPr/>
        </p:nvGraphicFramePr>
        <p:xfrm>
          <a:off x="471350" y="1949850"/>
          <a:ext cx="11246200" cy="3622775"/>
        </p:xfrm>
        <a:graphic>
          <a:graphicData uri="http://schemas.openxmlformats.org/drawingml/2006/table">
            <a:tbl>
              <a:tblPr>
                <a:noFill/>
                <a:tableStyleId>{A1413158-2F23-4C41-8ABB-0B6C8804D732}</a:tableStyleId>
              </a:tblPr>
              <a:tblGrid>
                <a:gridCol w="562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Название этапа календарного плана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Длительность этапа, мес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Стоимость, руб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Разработка MVP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30 000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Разработка прототипа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200 000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Разработка финальной версии и релиз в магазины приложений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1 000 000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Реклама и маркетинг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2 500 000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Поддержка проекта и разработка дополнительных модулей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Неизвестно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FFFFFF"/>
                          </a:solidFill>
                        </a:rPr>
                        <a:t>Неизвестно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9" name="Google Shape;179;p24"/>
          <p:cNvSpPr txBox="1"/>
          <p:nvPr/>
        </p:nvSpPr>
        <p:spPr>
          <a:xfrm>
            <a:off x="241825" y="6057868"/>
            <a:ext cx="1219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</a:rPr>
              <a:t>Окупаемость: 3 730 000 ÷149 ≈ 25 тысяч пользователей с базовой подпиской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4098175" y="144277"/>
            <a:ext cx="4788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Маркетинг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30950" y="2103300"/>
            <a:ext cx="118611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ru-RU" sz="2400" dirty="0">
                <a:solidFill>
                  <a:schemeClr val="lt1"/>
                </a:solidFill>
              </a:rPr>
              <a:t>Акцент на </a:t>
            </a:r>
            <a:r>
              <a:rPr lang="ru-RU" sz="2400" dirty="0" err="1">
                <a:solidFill>
                  <a:schemeClr val="lt1"/>
                </a:solidFill>
              </a:rPr>
              <a:t>диджитал</a:t>
            </a:r>
            <a:r>
              <a:rPr lang="ru-RU" sz="2400" dirty="0">
                <a:solidFill>
                  <a:schemeClr val="lt1"/>
                </a:solidFill>
              </a:rPr>
              <a:t>-маркетинге, в </a:t>
            </a:r>
            <a:r>
              <a:rPr lang="ru-RU" sz="2400" dirty="0" err="1">
                <a:solidFill>
                  <a:schemeClr val="lt1"/>
                </a:solidFill>
              </a:rPr>
              <a:t>т.ч</a:t>
            </a:r>
            <a:r>
              <a:rPr lang="ru-RU" sz="2400" dirty="0">
                <a:solidFill>
                  <a:schemeClr val="lt1"/>
                </a:solidFill>
              </a:rPr>
              <a:t>. и на вирусном маркетинге в социальных сетях</a:t>
            </a:r>
            <a:endParaRPr sz="2400" dirty="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 dirty="0">
                <a:solidFill>
                  <a:schemeClr val="lt1"/>
                </a:solidFill>
              </a:rPr>
              <a:t>Для новых пользователей (B2C): скидка на подписку, либо бесплатный период</a:t>
            </a:r>
            <a:endParaRPr sz="2400" dirty="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 dirty="0">
                <a:solidFill>
                  <a:schemeClr val="lt1"/>
                </a:solidFill>
              </a:rPr>
              <a:t>Для новых пользователей (B2B): бонусы в рекламном кабинете</a:t>
            </a:r>
            <a:endParaRPr sz="2400" dirty="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 dirty="0">
                <a:solidFill>
                  <a:schemeClr val="lt1"/>
                </a:solidFill>
              </a:rPr>
              <a:t>Варианты подписок для B2C сегмента: базовая (149р), продвинутая (249р)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80000">
              <a:srgbClr val="501946"/>
            </a:gs>
            <a:gs pos="100000">
              <a:srgbClr val="7E002A"/>
            </a:gs>
          </a:gsLst>
          <a:lin ang="270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641" y="806658"/>
            <a:ext cx="10731731" cy="446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1128375" y="806658"/>
            <a:ext cx="424503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Разработка MVP: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-создание каркаса приложения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-Регистрация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-Прослушивание/скачивание музыки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-Определение трека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Январь 2023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3653444" y="5009142"/>
            <a:ext cx="296764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Разработка прототипа: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-Система рекомендаций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-Вкладка знакомств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-Работа приложения в фоновом режиме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Март 2023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6529488" y="1153574"/>
            <a:ext cx="357447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Финальная версия приложения: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-Защита данных и серверов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-Кастомизация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-Вкладка настроек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Май 2023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8409858" y="5369667"/>
            <a:ext cx="30840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Доработка функционала после выпуска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3970867" y="41177"/>
            <a:ext cx="589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Дорожная карта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3772775" y="144275"/>
            <a:ext cx="5884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Текущие результаты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330950" y="2103300"/>
            <a:ext cx="118611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На текущий момент завершается стадия MVP, проанализировано несколько вариантов развития проекта при различных ситуациях.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/>
        </p:nvSpPr>
        <p:spPr>
          <a:xfrm>
            <a:off x="4923250" y="144275"/>
            <a:ext cx="4734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Риски</a:t>
            </a: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330950" y="2103300"/>
            <a:ext cx="118611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После релиза: недостаточный объем пользователей с подпиской</a:t>
            </a:r>
            <a:endParaRPr sz="240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До релиза: отсутствие спонсирования, уход разработчика ИИ</a:t>
            </a:r>
            <a:endParaRPr sz="240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Общие глобальные риски: отключение интернета, политические риски, тотальная цензура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3891900" y="144275"/>
            <a:ext cx="57654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Запрос к аудитории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330950" y="2103300"/>
            <a:ext cx="118611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На данный момент мы в активном поиске дизайнера для приложения, инвесторов и выхода на стратегических партнеров.</a:t>
            </a:r>
            <a:endParaRPr sz="2400">
              <a:solidFill>
                <a:schemeClr val="lt1"/>
              </a:solidFill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ru-RU" sz="2400">
                <a:solidFill>
                  <a:schemeClr val="lt1"/>
                </a:solidFill>
              </a:rPr>
              <a:t>Мы заинтересованы в сотрудничестве с Tech Marketing group по вопросам маркетинга и продвижения, Intelligent Analytics для поддержки в вопросах разработки ИИ для приложения и Chapay Hub для поддержки по вопросам поиска инвестиций.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100000">
              <a:srgbClr val="7E002A"/>
            </a:gs>
          </a:gsLst>
          <a:lin ang="2700006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4173925" y="144275"/>
            <a:ext cx="54834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lt1"/>
                </a:solidFill>
              </a:rPr>
              <a:t>Команда</a:t>
            </a: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0" y="909875"/>
            <a:ext cx="34416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</a:rPr>
              <a:t>Федосеева Екатерина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</a:rPr>
              <a:t>Project manager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733375"/>
            <a:ext cx="2798163" cy="497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3626363" y="909875"/>
            <a:ext cx="2534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Смоленская Ирина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Back-end разработчик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6345251" y="909875"/>
            <a:ext cx="218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Хачатрян Эрик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Back-end разработчик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9657325" y="909875"/>
            <a:ext cx="2534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Павловцев Денис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Full-stack разработчик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3626375" y="3866663"/>
            <a:ext cx="253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Хмельницкий Илья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Tech-Lead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9069899" y="3712738"/>
            <a:ext cx="279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Хилько Анастасия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Бизнес-аналитик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475" y="1925675"/>
            <a:ext cx="1441475" cy="19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 rotWithShape="1">
          <a:blip r:embed="rId5">
            <a:alphaModFix/>
          </a:blip>
          <a:srcRect l="9378" t="13319" r="14990" b="12727"/>
          <a:stretch/>
        </p:blipFill>
        <p:spPr>
          <a:xfrm>
            <a:off x="6465688" y="1925675"/>
            <a:ext cx="1969899" cy="19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 rotWithShape="1">
          <a:blip r:embed="rId6">
            <a:alphaModFix/>
          </a:blip>
          <a:srcRect l="1543" t="7040" r="4365" b="10033"/>
          <a:stretch/>
        </p:blipFill>
        <p:spPr>
          <a:xfrm>
            <a:off x="9657325" y="1925673"/>
            <a:ext cx="1441475" cy="163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 rotWithShape="1">
          <a:blip r:embed="rId7">
            <a:alphaModFix/>
          </a:blip>
          <a:srcRect t="8734" b="9022"/>
          <a:stretch/>
        </p:blipFill>
        <p:spPr>
          <a:xfrm>
            <a:off x="9069900" y="4420750"/>
            <a:ext cx="2025974" cy="222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 rotWithShape="1">
          <a:blip r:embed="rId8">
            <a:alphaModFix/>
          </a:blip>
          <a:srcRect l="19907" t="21117" r="16141" b="18198"/>
          <a:stretch/>
        </p:blipFill>
        <p:spPr>
          <a:xfrm>
            <a:off x="3802475" y="4589463"/>
            <a:ext cx="1441475" cy="205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3B6D"/>
            </a:gs>
            <a:gs pos="80000">
              <a:srgbClr val="501946"/>
            </a:gs>
            <a:gs pos="100000">
              <a:srgbClr val="7E002A"/>
            </a:gs>
          </a:gsLst>
          <a:lin ang="2700000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/>
          <p:nvPr/>
        </p:nvSpPr>
        <p:spPr>
          <a:xfrm>
            <a:off x="2329650" y="0"/>
            <a:ext cx="75327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SpaceRythm</a:t>
            </a:r>
            <a:endParaRPr sz="8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6651851" y="1519238"/>
            <a:ext cx="4762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Федосеева Екатерина Александровна</a:t>
            </a:r>
            <a:r>
              <a:rPr lang="ru-RU" sz="2400">
                <a:solidFill>
                  <a:schemeClr val="lt1"/>
                </a:solidFill>
              </a:rPr>
              <a:t>, project manager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+7 9</a:t>
            </a:r>
            <a:r>
              <a:rPr lang="ru-RU" sz="2400">
                <a:solidFill>
                  <a:schemeClr val="lt1"/>
                </a:solidFill>
              </a:rPr>
              <a:t>93 922 0347</a:t>
            </a:r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28" y="1446612"/>
            <a:ext cx="2872463" cy="510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4000" y="3146475"/>
            <a:ext cx="3178500" cy="37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75B5"/>
            </a:gs>
            <a:gs pos="13000">
              <a:srgbClr val="2E75B5"/>
            </a:gs>
            <a:gs pos="95000">
              <a:srgbClr val="C00000"/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5">
              <a:alpha val="2392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24444" y="777220"/>
            <a:ext cx="709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</a:rPr>
              <a:t>Актуальность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9135" y="2145895"/>
            <a:ext cx="5929800" cy="3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ru-RU" sz="2800">
                <a:solidFill>
                  <a:schemeClr val="lt1"/>
                </a:solidFill>
              </a:rPr>
              <a:t>Отсутствие подобных решений на рынке, сложность в поиске новых людей по музыкальным интересам, сложность в подборе подходящего плейлиста под настроение, в то же время наш проект способен решить данные задачи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396" y="1047404"/>
            <a:ext cx="4241439" cy="449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4919532" y="0"/>
            <a:ext cx="261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7" y="707994"/>
            <a:ext cx="3173700" cy="3173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4509157" y="707994"/>
            <a:ext cx="3173700" cy="3173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9018307" y="707994"/>
            <a:ext cx="3173700" cy="3173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"/>
          <p:cNvSpPr txBox="1"/>
          <p:nvPr/>
        </p:nvSpPr>
        <p:spPr>
          <a:xfrm>
            <a:off x="224975" y="1422525"/>
            <a:ext cx="119739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ru-RU" sz="9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65%      11%      67%</a:t>
            </a:r>
            <a:endParaRPr b="0" i="0" sz="9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0" y="4999500"/>
            <a:ext cx="4047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готовы уходить на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другой сервис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4037675" y="3803250"/>
            <a:ext cx="43836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считают рекомендательную систему важной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8151875" y="5278500"/>
            <a:ext cx="4047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хотят найти собеседников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13B6D"/>
              </a:gs>
              <a:gs pos="8000">
                <a:srgbClr val="113B6D"/>
              </a:gs>
              <a:gs pos="37000">
                <a:srgbClr val="572442"/>
              </a:gs>
              <a:gs pos="87828">
                <a:srgbClr val="9A0D18"/>
              </a:gs>
              <a:gs pos="100000">
                <a:srgbClr val="C00000"/>
              </a:gs>
            </a:gsLst>
            <a:lin ang="81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71475" y="676275"/>
            <a:ext cx="6467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</a:rPr>
              <a:t>Продукт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435095" y="2305339"/>
            <a:ext cx="67569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lang="ru-RU" sz="2000">
                <a:solidFill>
                  <a:schemeClr val="lt1"/>
                </a:solidFill>
              </a:rPr>
              <a:t>Новое уникальное приложение для подбора плейлиста по настроению, основываясь на предпочтениях пользователя и результатах психологического теста Люшера, а также для подбора собеседников по музыкальным предпочтениям.</a:t>
            </a:r>
            <a:endParaRPr sz="20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082" y="2060436"/>
            <a:ext cx="3963175" cy="310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54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0" y="20027"/>
            <a:ext cx="12192000" cy="6858000"/>
          </a:xfrm>
          <a:prstGeom prst="rect">
            <a:avLst/>
          </a:prstGeom>
          <a:solidFill>
            <a:srgbClr val="AEABAB">
              <a:alpha val="2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550875" y="73275"/>
            <a:ext cx="858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</a:rPr>
              <a:t>Инновационность проекта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7144790" y="1323975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904775" y="1524725"/>
            <a:ext cx="62874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</a:rPr>
              <a:t>ИИ подбирает подходящую музыку по результатам тестирования, определяя настроение пользователя и учитывая его музыкальные предпочтения, объединяя в плейлист подобранные треки.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</a:rPr>
              <a:t>Второй аспект уникальности - подбор собеседников по схожим музыкальным предпочтениям (конкретно по данному критерию отсутствуют решения на рынке)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53" y="1931199"/>
            <a:ext cx="3840679" cy="339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919532" y="0"/>
            <a:ext cx="261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</a:rPr>
              <a:t>Проблема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" y="707994"/>
            <a:ext cx="3173700" cy="3173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4509157" y="707994"/>
            <a:ext cx="3173700" cy="3173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9018307" y="707994"/>
            <a:ext cx="3173700" cy="3173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224975" y="1422525"/>
            <a:ext cx="119739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>
                <a:latin typeface="Nunito"/>
                <a:ea typeface="Nunito"/>
                <a:cs typeface="Nunito"/>
                <a:sym typeface="Nunito"/>
              </a:rPr>
              <a:t>65%         11%      67%</a:t>
            </a:r>
            <a:endParaRPr sz="96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0" y="4999500"/>
            <a:ext cx="40470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</a:rPr>
              <a:t>готовы уходить на</a:t>
            </a: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</a:rPr>
              <a:t>другой сервис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037675" y="3803250"/>
            <a:ext cx="43836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</a:rPr>
              <a:t>считают рекомендательную систему важной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151875" y="5278500"/>
            <a:ext cx="40470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FFFF"/>
                </a:solidFill>
              </a:rPr>
              <a:t>хотят найти собеседников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27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898669" y="149630"/>
            <a:ext cx="5012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260068" y="857525"/>
            <a:ext cx="5393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это нынешние или «вчерашние» студенты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молодые профессионалы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люди раннего среднего возраста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339" y="473820"/>
            <a:ext cx="6093228" cy="560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375" y="3234475"/>
            <a:ext cx="2888025" cy="31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2700006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898669" y="149630"/>
            <a:ext cx="5012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339" y="473820"/>
            <a:ext cx="6093228" cy="560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25" y="1914125"/>
            <a:ext cx="5925476" cy="30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108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086175" y="0"/>
            <a:ext cx="87486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</a:rPr>
              <a:t>Ценностное предложение 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91200" y="1622125"/>
            <a:ext cx="114099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-RU" sz="2400">
                <a:solidFill>
                  <a:schemeClr val="lt1"/>
                </a:solidFill>
              </a:rPr>
              <a:t>Основное преимущество - совмещение продвинутой рекомендательной системы по результатам психологического теста и подбора собеседников по схожему музыкальному вкусу.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ru-RU" sz="2400">
                <a:solidFill>
                  <a:schemeClr val="lt1"/>
                </a:solidFill>
              </a:rPr>
              <a:t>Второе наше преимущество – поиск собеседника под музыкальным предпочтениям. Мы берём за основу то, что чаще всего слушает пользователь А и совмещаем с историей прослушивания пользователя Б, также анализируя, что слушают оба пользователя при том или ином настроении.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E002A"/>
              </a:gs>
              <a:gs pos="96000">
                <a:srgbClr val="113B6D"/>
              </a:gs>
              <a:gs pos="100000">
                <a:srgbClr val="113B6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350" y="1439300"/>
            <a:ext cx="5427300" cy="54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4975362" y="0"/>
            <a:ext cx="2241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FFFF"/>
                </a:solidFill>
              </a:rPr>
              <a:t>Рынок</a:t>
            </a:r>
            <a:endParaRPr sz="4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