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71" r:id="rId4"/>
  </p:sldMasterIdLst>
  <p:notesMasterIdLst>
    <p:notesMasterId r:id="rId15"/>
  </p:notesMasterIdLst>
  <p:handoutMasterIdLst>
    <p:handoutMasterId r:id="rId16"/>
  </p:handoutMasterIdLst>
  <p:sldIdLst>
    <p:sldId id="285" r:id="rId5"/>
    <p:sldId id="293" r:id="rId6"/>
    <p:sldId id="259" r:id="rId7"/>
    <p:sldId id="257" r:id="rId8"/>
    <p:sldId id="302" r:id="rId9"/>
    <p:sldId id="304" r:id="rId10"/>
    <p:sldId id="305" r:id="rId11"/>
    <p:sldId id="307" r:id="rId12"/>
    <p:sldId id="306" r:id="rId13"/>
    <p:sldId id="303" r:id="rId1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49" autoAdjust="0"/>
    <p:restoredTop sz="94538" autoAdjust="0"/>
  </p:normalViewPr>
  <p:slideViewPr>
    <p:cSldViewPr snapToGrid="0">
      <p:cViewPr varScale="1">
        <p:scale>
          <a:sx n="82" d="100"/>
          <a:sy n="82" d="100"/>
        </p:scale>
        <p:origin x="1248" y="480"/>
      </p:cViewPr>
      <p:guideLst/>
    </p:cSldViewPr>
  </p:slideViewPr>
  <p:outlineViewPr>
    <p:cViewPr>
      <p:scale>
        <a:sx n="33" d="100"/>
        <a:sy n="33" d="100"/>
      </p:scale>
      <p:origin x="0" y="-11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413764-5AD9-E889-944D-1707A854A1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45D53-BE96-955D-B578-2BF8F356B7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B9C3D-A6AA-4477-AC5E-4C46DDCA9DCD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ED3793-52FB-891B-2A0C-91D8927163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8DAAB-C45C-E833-ECEB-14DCA0F17F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E28C3-D699-4CA0-B343-5111DC5919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09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38646-CEA8-41F9-BD9F-D1FA107D99CC}" type="datetimeFigureOut">
              <a:rPr lang="en-US" smtClean="0"/>
              <a:t>4/14/25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040C8-62D2-4EA7-B200-D3B8C06AAF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067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806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952F6-8E76-4CB2-134F-8EF48C356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B786A-49FD-ACEF-6C00-89B31FC675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E8A369-B887-DF15-F305-E23F50EF5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69ECE5-AF92-8A8B-A1B0-BFF9223C39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821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1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5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0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9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B4F0D-9043-3034-A44F-2ACA902A2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33C190-A02E-D917-CCCC-78DA4E99A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DF6C7E-0221-BA3F-F0CA-0F64FFB16B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8A0322-8F87-75F7-4ED3-1ABAE01B9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6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3B6322-E23A-336D-6F72-696C631DF6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2ACFA5-601F-0E6E-54F8-E04FB5E71E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CCFD34-8323-D44E-C952-27B227B481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5AD5D-4CA6-D2CF-726D-1B0F5ADE59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268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79FB8-616B-B1DE-53E8-F80730CBC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7C78D8-C999-AB05-4456-BB39E0CF11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0E8DD7-F399-35B8-57A0-518A84044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FBCDC-4A16-5D9E-84D3-255458636F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2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ABE9B-B61A-41B3-ED34-384A11CF4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1D15BA-BCAD-3D1F-661C-2DB0A5F4E9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8A22D-F6EE-990E-2424-ED575F72CD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FF3A4-F249-72B8-A998-84B8A5199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B040C8-62D2-4EA7-B200-D3B8C06AAFD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6FE1F-BD85-A90F-7006-F0980D183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F69EC1-F9E5-5FE8-16C0-180E6935F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4D03F-6C2A-F25C-FD90-4D128561A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2C150D-3CD9-C0DB-B3E0-823E5BEF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73D3C3-FAC6-D2E6-22E6-EC503F329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232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13D30-DF59-DAB1-8F4B-1135FFBBB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956473-77C6-556B-6897-1F9CF2E90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C4075A-5C53-4099-70AE-5FCD7586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202D7-D83F-1046-AFCC-88DBB107D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852599-6A81-1CC9-DFF4-9C3A770D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8438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D4463BE-25C3-A6E2-E701-7A4597006B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994846-DDCC-BA6A-6BFC-ACA0794B8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F22B61-C162-4B49-74AA-03421FA7C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09502-D342-CE23-06A0-E456E2F35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D2C67-6D74-10C4-6234-7AAFC9D1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28343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8A66DDD-7D9C-9641-30E9-932C5FD2D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83715" y="0"/>
            <a:ext cx="2497331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640F8B-6B6E-1B1A-7CC7-F44CB188B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2527294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48633"/>
            <a:ext cx="7156415" cy="3360734"/>
          </a:xfrm>
        </p:spPr>
        <p:txBody>
          <a:bodyPr tIns="0" bIns="0" anchor="ctr">
            <a:noAutofit/>
          </a:bodyPr>
          <a:lstStyle>
            <a:lvl1pPr algn="ctr"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94B31B-4290-C588-1212-26E6B428F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59A209-D12B-6E67-931A-5CB9E7110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1692" y="254794"/>
            <a:ext cx="8248616" cy="6367462"/>
            <a:chOff x="1689101" y="254794"/>
            <a:chExt cx="8248616" cy="636746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8628E6D-0C29-7F8E-67C4-175F211E70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9101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D0695C-2845-A017-44FF-AC81720077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689101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C4F8C32-8C97-2BA7-D756-712EEDF1439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37717" y="254794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A53929D-82C0-204B-3528-E111E5608AE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937717" y="3822700"/>
              <a:ext cx="0" cy="2799556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C68DE2F-0A5F-60BA-E2A6-247EF7CB85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1690" y="1543050"/>
            <a:ext cx="8248611" cy="3771900"/>
            <a:chOff x="2517792" y="1651000"/>
            <a:chExt cx="7165925" cy="37719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2DE19A1-6F20-44CE-16E6-E01C080DB71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27301" y="16510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A302056-7C77-84A9-00C4-C936CDB0EC1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517792" y="5422900"/>
              <a:ext cx="7156416" cy="0"/>
            </a:xfrm>
            <a:prstGeom prst="line">
              <a:avLst/>
            </a:prstGeom>
            <a:ln w="444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1758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0BCEE60A-6295-FCD1-542F-52EA50B3B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" b="51031"/>
          <a:stretch/>
        </p:blipFill>
        <p:spPr>
          <a:xfrm rot="16200000">
            <a:off x="7083880" y="1749876"/>
            <a:ext cx="6858000" cy="335824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02E5EBF7-4D05-239B-0B70-F9AD5B569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1667"/>
          <a:stretch/>
        </p:blipFill>
        <p:spPr>
          <a:xfrm rot="5400000">
            <a:off x="-742950" y="742950"/>
            <a:ext cx="68580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72100" y="892175"/>
            <a:ext cx="3461659" cy="5073650"/>
          </a:xfrm>
          <a:effectLst/>
        </p:spPr>
        <p:txBody>
          <a:bodyPr anchor="ctr">
            <a:normAutofit/>
          </a:bodyPr>
          <a:lstStyle>
            <a:lvl1pPr marL="0" indent="0" algn="ctr">
              <a:spcAft>
                <a:spcPts val="600"/>
              </a:spcAft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2pPr>
            <a:lvl3pPr marL="4572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3pPr>
            <a:lvl4pPr marL="6858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4pPr>
            <a:lvl5pPr marL="914400" indent="0" algn="ctr">
              <a:spcAft>
                <a:spcPts val="600"/>
              </a:spcAft>
              <a:buNone/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1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E62E882-4E93-85DF-DE0B-6F64263A3B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12191999" cy="6858000"/>
          </a:xfrm>
          <a:custGeom>
            <a:avLst/>
            <a:gdLst>
              <a:gd name="connsiteX0" fmla="*/ 9664698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9664698 w 12191999"/>
              <a:gd name="connsiteY3" fmla="*/ 6858000 h 6858000"/>
              <a:gd name="connsiteX4" fmla="*/ 0 w 12191999"/>
              <a:gd name="connsiteY4" fmla="*/ 0 h 6858000"/>
              <a:gd name="connsiteX5" fmla="*/ 2551176 w 12191999"/>
              <a:gd name="connsiteY5" fmla="*/ 0 h 6858000"/>
              <a:gd name="connsiteX6" fmla="*/ 2551176 w 12191999"/>
              <a:gd name="connsiteY6" fmla="*/ 6858000 h 6858000"/>
              <a:gd name="connsiteX7" fmla="*/ 0 w 12191999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6858000">
                <a:moveTo>
                  <a:pt x="9664698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9664698" y="6858000"/>
                </a:lnTo>
                <a:close/>
                <a:moveTo>
                  <a:pt x="0" y="0"/>
                </a:moveTo>
                <a:lnTo>
                  <a:pt x="2551176" y="0"/>
                </a:lnTo>
                <a:lnTo>
                  <a:pt x="255117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47287"/>
            <a:ext cx="7156415" cy="3363427"/>
          </a:xfrm>
        </p:spPr>
        <p:txBody>
          <a:bodyPr tIns="0" bIns="0" anchor="ctr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22044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617646-6AF6-94B0-E660-98BCAC61F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405568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16200000">
            <a:off x="-1749423" y="2290758"/>
            <a:ext cx="6276974" cy="2276477"/>
          </a:xfrm>
          <a:effectLst/>
        </p:spPr>
        <p:txBody>
          <a:bodyPr tIns="0" bIns="0" anchor="ctr">
            <a:noAutofit/>
          </a:bodyPr>
          <a:lstStyle>
            <a:lvl1pPr algn="ctr">
              <a:defRPr sz="4000" b="0" cap="all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0552D2-6E8F-FBA4-5AAD-121E6FDF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194590" y="3062287"/>
            <a:ext cx="665421" cy="766763"/>
          </a:xfrm>
          <a:prstGeom prst="rect">
            <a:avLst/>
          </a:prstGeom>
          <a:noFill/>
          <a:effectLst/>
        </p:spPr>
        <p:txBody>
          <a:bodyPr lIns="0" rIns="0"/>
          <a:lstStyle>
            <a:lvl1pPr algn="ctr">
              <a:defRPr lang="en-US" sz="1800" b="1" kern="1200" cap="all" spc="150" baseline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607AAD3-3E7E-4AA4-9B8A-E76C79C5D0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51400" y="892175"/>
            <a:ext cx="6617592" cy="5073650"/>
          </a:xfrm>
          <a:effectLst/>
        </p:spPr>
        <p:txBody>
          <a:bodyPr anchor="ctr">
            <a:normAutofit/>
          </a:bodyPr>
          <a:lstStyle>
            <a:lvl1pPr marL="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1pPr>
            <a:lvl2pPr marL="2286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2pPr>
            <a:lvl3pPr marL="4572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3pPr>
            <a:lvl4pPr marL="6858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4pPr>
            <a:lvl5pPr marL="914400" indent="0" algn="l">
              <a:spcAft>
                <a:spcPts val="1200"/>
              </a:spcAft>
              <a:buNone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667425-5376-9A12-6412-4B63AC528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50825" y="254794"/>
            <a:ext cx="11690350" cy="6348413"/>
          </a:xfrm>
          <a:prstGeom prst="rect">
            <a:avLst/>
          </a:prstGeom>
          <a:noFill/>
          <a:ln w="444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1CB2DD8-1852-5728-5E46-28CF0864B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254794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41730C-9E61-193C-BBD3-080BB8336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27301" y="3822700"/>
            <a:ext cx="0" cy="2799556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41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77A207-9B85-52B8-8ED0-3616C76742A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3086100 h 6858000"/>
              <a:gd name="connsiteX1" fmla="*/ 4375405 w 12192000"/>
              <a:gd name="connsiteY1" fmla="*/ 6858000 h 6858000"/>
              <a:gd name="connsiteX2" fmla="*/ 0 w 12192000"/>
              <a:gd name="connsiteY2" fmla="*/ 6858000 h 6858000"/>
              <a:gd name="connsiteX3" fmla="*/ 7816598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771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3086100"/>
                </a:moveTo>
                <a:lnTo>
                  <a:pt x="4375405" y="6858000"/>
                </a:lnTo>
                <a:lnTo>
                  <a:pt x="0" y="6858000"/>
                </a:lnTo>
                <a:close/>
                <a:moveTo>
                  <a:pt x="7816598" y="0"/>
                </a:moveTo>
                <a:lnTo>
                  <a:pt x="12192000" y="0"/>
                </a:lnTo>
                <a:lnTo>
                  <a:pt x="12192000" y="37718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7EEDCF-A8F9-709D-CE34-6E183D26C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7301" y="1786421"/>
            <a:ext cx="7156415" cy="2258568"/>
          </a:xfrm>
        </p:spPr>
        <p:txBody>
          <a:bodyPr tIns="0" bIns="0" anchor="b">
            <a:noAutofit/>
          </a:bodyPr>
          <a:lstStyle>
            <a:lvl1pPr algn="ctr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45489-5B17-0977-F512-70D9A10871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27299" y="4142232"/>
            <a:ext cx="7156415" cy="7350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228600" indent="0" algn="ctr">
              <a:buNone/>
              <a:defRPr/>
            </a:lvl2pPr>
            <a:lvl3pPr marL="457200" indent="0" algn="ctr">
              <a:buNone/>
              <a:defRPr/>
            </a:lvl3pPr>
            <a:lvl4pPr marL="685800" indent="0" algn="ctr">
              <a:buNone/>
              <a:defRPr/>
            </a:lvl4pPr>
            <a:lvl5pPr marL="9144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6568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4CD41-9328-0BE1-3761-A98BAE9EF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00147A-CB98-7A51-9BF0-CEF0A038D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E8E166-F1D7-14AE-3BBA-7EBBECAF7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88FFB6-71D5-33CB-C9D3-4B6208274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04CAE6-6EC4-9BF4-C936-031984D1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65112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3A416-2CDD-BCAC-9014-802B68AE5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8B08D-AB87-83ED-5766-98548D616C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34DFC-14D2-866B-6921-F285EB11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A96255-716E-592F-835A-39216824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B945FE-4EF6-8AAD-85D3-DEAB2436A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47973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D8304-2EDD-8F61-DC51-87501A14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73F25-C799-978E-8AEB-509CA2534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B42C66-7E62-05AC-2F2C-9D30D347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CDA646-7705-8FC0-EA09-7B285FE5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9F0474-1B0C-2018-8D59-4584B0AF7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6BC028-8009-68A7-0FB3-3F557E42E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841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F1846-D659-CD03-CB87-69CDA6CF0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8A94BF-E323-35A0-B912-05EAEE607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D0C98B-1DF8-894D-1F5C-4721CA64A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466104-3913-4562-2D1F-4293A8024F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69F4F-265D-A46B-F10F-EC75ADABC7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B9EAC63-39BE-37CA-C47C-BAD7D9E2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9797C0-AC12-861F-3D4E-625274BA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7AE0913-ED42-9DA1-D642-B6A2DF5C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851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D2D50-025A-EC7E-5A82-021BF969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91AA3B-0CC2-B871-74A5-890EFC61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103C171-FA6C-B48F-77B8-6D7BB0F17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F639B5-E35F-1DC5-3D3E-5D340EE69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84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9F8AD7-A101-5D5E-0BCB-7FE5A16A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81F06CD-D39F-12D7-6725-147E6C358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3BE21C-F22F-6D7E-BD98-CC95121D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18458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DAB5E-9AA7-3244-4ABF-B6DECF232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F20CE2-A849-0E09-AD26-4FA5E238C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6ECAE7-2929-3D44-5082-FE5E56F2DA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0BF15F-C7D1-D428-E0F2-9ABDD423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F01406-704E-B72C-292E-5ADBF763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1FBA10-69CF-9F9C-1621-D0C4B02AA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7306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554B6-FEE7-B293-517A-9E90771FC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D0DC4D3-DBE6-BF11-6278-A343F24EE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4B59A0-5E2F-7E47-E108-6B6F7E603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F3311C-0211-DEFE-0CD1-0BEE368E4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45B3D8-3BBA-F648-B9CB-72CFB4734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71177D-49B6-9EF7-9D7C-FE6C1F55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2307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5B5C8-6DA9-B100-2334-C85E89A45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97595D-968E-0AF6-FF8D-FAFD75BC7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1639D6-6613-65B6-DE20-24BE96DD89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8B6D2-5532-4B59-9C5A-AB106F128946}" type="datetime1">
              <a:rPr lang="en-US" smtClean="0"/>
              <a:t>4/14/25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BF1054-05FA-BE98-3A14-EB58B8611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07A253-8BAF-E7F2-BFA2-D5B9ADC1B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8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D0423-92ED-41A8-B13E-ED2A99FC3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836" y="2634711"/>
            <a:ext cx="5976626" cy="1157523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BL-Cargo Capital</a:t>
            </a:r>
          </a:p>
        </p:txBody>
      </p:sp>
    </p:spTree>
    <p:extLst>
      <p:ext uri="{BB962C8B-B14F-4D97-AF65-F5344CB8AC3E}">
        <p14:creationId xmlns:p14="http://schemas.microsoft.com/office/powerpoint/2010/main" val="240106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C28B6-0FC2-BDA2-87B9-71BF5C30C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lorful and highrise apartment blocks in the city">
            <a:extLst>
              <a:ext uri="{FF2B5EF4-FFF2-40B4-BE49-F238E27FC236}">
                <a16:creationId xmlns:a16="http://schemas.microsoft.com/office/drawing/2014/main" id="{DE9A2A6C-00F9-69A6-C5D8-1CE18B5DD41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C2A69-0EB2-C2B3-7C70-1CB291957A76}"/>
              </a:ext>
            </a:extLst>
          </p:cNvPr>
          <p:cNvSpPr txBox="1"/>
          <p:nvPr/>
        </p:nvSpPr>
        <p:spPr>
          <a:xfrm>
            <a:off x="1898855" y="279908"/>
            <a:ext cx="27468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9B74B8-F920-1C71-6EAD-BB8B40A396AF}"/>
              </a:ext>
            </a:extLst>
          </p:cNvPr>
          <p:cNvSpPr txBox="1"/>
          <p:nvPr/>
        </p:nvSpPr>
        <p:spPr>
          <a:xfrm>
            <a:off x="542002" y="1221262"/>
            <a:ext cx="109764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BL-Cargo Capital  — это бизнес, основанный на практике, опыте и понимании рынка. Мы создаём инфраструктуру для растущего тренда, и делаем это на понятных, прозрачных условиях.</a:t>
            </a:r>
            <a:r>
              <a:rPr lang="ru-KZ" dirty="0">
                <a:effectLst/>
              </a:rPr>
              <a:t> </a:t>
            </a:r>
            <a:endParaRPr lang="ru-KZ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79132B-C0F5-CD14-6941-109812DC5F47}"/>
              </a:ext>
            </a:extLst>
          </p:cNvPr>
          <p:cNvSpPr txBox="1"/>
          <p:nvPr/>
        </p:nvSpPr>
        <p:spPr>
          <a:xfrm>
            <a:off x="1596513" y="2808002"/>
            <a:ext cx="7753964" cy="2081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Простой вход — 1 объект = 1 поток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Постоянный контроль — помещения в собственности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Двойной доход — аренда + логистика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Удобство для партнёра = стабильность для нас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Масштабирование = рост кратно без увеличения сложности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805095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8408" y="1046063"/>
            <a:ext cx="5915493" cy="23906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BL-Cargo Capital  — это инвестиционный проект, ориентированный на создание логистических точек нового поколения. Мы приобретаем коммерческое помещение, сдаём его надёжным логистическим/карго-операторам и обеспечиваем постоянный денежный поток. Проект полностью прозрачен и масштабируем.</a:t>
            </a:r>
            <a:r>
              <a:rPr lang="ru-KZ" dirty="0">
                <a:effectLst/>
              </a:rPr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F1A8E-B48F-EC4E-5F36-79612A666077}"/>
              </a:ext>
            </a:extLst>
          </p:cNvPr>
          <p:cNvSpPr txBox="1"/>
          <p:nvPr/>
        </p:nvSpPr>
        <p:spPr>
          <a:xfrm>
            <a:off x="3045502" y="522843"/>
            <a:ext cx="23265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/>
              <a:t>Введение</a:t>
            </a:r>
            <a:endParaRPr lang="ru-KZ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44D1E-F436-5EE3-0A9B-70011EFC52C8}"/>
              </a:ext>
            </a:extLst>
          </p:cNvPr>
          <p:cNvSpPr txBox="1"/>
          <p:nvPr/>
        </p:nvSpPr>
        <p:spPr>
          <a:xfrm>
            <a:off x="7502577" y="6141183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"Один объект — один денежный поток."</a:t>
            </a:r>
            <a:r>
              <a:rPr lang="ru-KZ" dirty="0">
                <a:effectLst/>
              </a:rPr>
              <a:t> </a:t>
            </a:r>
            <a:endParaRPr lang="ru-K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F8DA9E-0172-FD16-D7EE-9C8243926EAC}"/>
              </a:ext>
            </a:extLst>
          </p:cNvPr>
          <p:cNvSpPr txBox="1"/>
          <p:nvPr/>
        </p:nvSpPr>
        <p:spPr>
          <a:xfrm>
            <a:off x="4646951" y="3750512"/>
            <a:ext cx="6805534" cy="1987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Наша команда обладает многолетним опытом в сфере международной логистики, особенно в направлении  доставки товаров из Китая . Мы не теоретики, мы практики. Мы прошли путь от первых поставок до построения стабильных каналов доставки и знаем, с какими трудностями сталкиваются новые игроки рынка.</a:t>
            </a:r>
          </a:p>
        </p:txBody>
      </p:sp>
    </p:spTree>
    <p:extLst>
      <p:ext uri="{BB962C8B-B14F-4D97-AF65-F5344CB8AC3E}">
        <p14:creationId xmlns:p14="http://schemas.microsoft.com/office/powerpoint/2010/main" val="192978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Skyscrapers in city">
            <a:extLst>
              <a:ext uri="{FF2B5EF4-FFF2-40B4-BE49-F238E27FC236}">
                <a16:creationId xmlns:a16="http://schemas.microsoft.com/office/drawing/2014/main" id="{D0DCDC9B-472C-817C-9672-435D418D23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" b="12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11" y="3250041"/>
            <a:ext cx="7922302" cy="2748622"/>
          </a:xfrm>
        </p:spPr>
        <p:txBody>
          <a:bodyPr/>
          <a:lstStyle/>
          <a:p>
            <a:pPr algn="l"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Приобретение  1 коммерческого помещения  площадью 50</a:t>
            </a:r>
            <a:b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Общий объём инвестиций:  20 000 000 тг 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Сдача помещения в аренду новому игроку в сфере карго и логистики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Предоставление ему полной логистической поддержки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Возврат тела инвестиций и выплата дивидендов в течение 7 лет</a:t>
            </a:r>
            <a:b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Устойчивый доход и возможность масштабирования модели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F51C6-02A6-205C-B63F-E074F6BA7774}"/>
              </a:ext>
            </a:extLst>
          </p:cNvPr>
          <p:cNvSpPr txBox="1"/>
          <p:nvPr/>
        </p:nvSpPr>
        <p:spPr>
          <a:xfrm>
            <a:off x="592111" y="319646"/>
            <a:ext cx="2585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Цель проекта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D89F6F-1202-8791-6CB3-4F83E9F88943}"/>
              </a:ext>
            </a:extLst>
          </p:cNvPr>
          <p:cNvSpPr txBox="1"/>
          <p:nvPr/>
        </p:nvSpPr>
        <p:spPr>
          <a:xfrm>
            <a:off x="592111" y="842866"/>
            <a:ext cx="82820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Цель проекта — создать единицу коммерческой недвижимости, которая генерирует стабильный доход за счёт долгосрочной аренды логистическому оператору и предоставления ему сопутствующих логистических услуг.</a:t>
            </a:r>
            <a:r>
              <a:rPr lang="ru-KZ" dirty="0">
                <a:effectLst/>
              </a:rPr>
              <a:t> </a:t>
            </a:r>
            <a:endParaRPr lang="ru-KZ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0CB80E-AD22-A2B8-00B8-57FE2DE1F037}"/>
              </a:ext>
            </a:extLst>
          </p:cNvPr>
          <p:cNvSpPr txBox="1"/>
          <p:nvPr/>
        </p:nvSpPr>
        <p:spPr>
          <a:xfrm>
            <a:off x="592111" y="3069123"/>
            <a:ext cx="62134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Проект предусматривает:</a:t>
            </a:r>
            <a:endParaRPr lang="ru-KZ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ADB48B-42AD-9603-DAEF-1664A342B13D}"/>
              </a:ext>
            </a:extLst>
          </p:cNvPr>
          <p:cNvSpPr txBox="1"/>
          <p:nvPr/>
        </p:nvSpPr>
        <p:spPr>
          <a:xfrm>
            <a:off x="4373380" y="6354141"/>
            <a:ext cx="8282066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Этот проект можно повторять и масштабировать на десятки помещений.</a:t>
            </a:r>
          </a:p>
        </p:txBody>
      </p:sp>
    </p:spTree>
    <p:extLst>
      <p:ext uri="{BB962C8B-B14F-4D97-AF65-F5344CB8AC3E}">
        <p14:creationId xmlns:p14="http://schemas.microsoft.com/office/powerpoint/2010/main" val="344679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6A45385-2052-D52E-AECE-72A62864E97A}"/>
              </a:ext>
            </a:extLst>
          </p:cNvPr>
          <p:cNvSpPr txBox="1"/>
          <p:nvPr/>
        </p:nvSpPr>
        <p:spPr>
          <a:xfrm>
            <a:off x="2554574" y="264024"/>
            <a:ext cx="708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Проблемы на рынке и наше решение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9E6558-DB8C-4417-E24F-31BC2E3248A0}"/>
              </a:ext>
            </a:extLst>
          </p:cNvPr>
          <p:cNvSpPr txBox="1"/>
          <p:nvPr/>
        </p:nvSpPr>
        <p:spPr>
          <a:xfrm>
            <a:off x="2675743" y="1247087"/>
            <a:ext cx="8971613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Многие новички, заходящие в сферу китайского карго, сталкиваются с рядом системных проблем: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7E9989-9737-7D78-2AF4-7B841CB9D24D}"/>
              </a:ext>
            </a:extLst>
          </p:cNvPr>
          <p:cNvSpPr txBox="1"/>
          <p:nvPr/>
        </p:nvSpPr>
        <p:spPr>
          <a:xfrm>
            <a:off x="2990536" y="2566943"/>
            <a:ext cx="7232754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Арендаторы вынуждены искать дешёвые помещения в жилых домах, на складах, в подвалах.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5E3ECA-BE39-2450-93E5-C614B9B8EA2D}"/>
              </a:ext>
            </a:extLst>
          </p:cNvPr>
          <p:cNvSpPr txBox="1"/>
          <p:nvPr/>
        </p:nvSpPr>
        <p:spPr>
          <a:xfrm>
            <a:off x="232347" y="2566943"/>
            <a:ext cx="255582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Аренда без гарантий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B4CF7F-ABC7-77F0-8985-388FE92EA3C6}"/>
              </a:ext>
            </a:extLst>
          </p:cNvPr>
          <p:cNvSpPr txBox="1"/>
          <p:nvPr/>
        </p:nvSpPr>
        <p:spPr>
          <a:xfrm>
            <a:off x="397238" y="3429000"/>
            <a:ext cx="2390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Кассовые разрывы</a:t>
            </a:r>
            <a:r>
              <a:rPr lang="ru-KZ" dirty="0">
                <a:effectLst/>
              </a:rPr>
              <a:t> </a:t>
            </a:r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D189C61-B3F2-8B27-2AC4-20DCFBEDB774}"/>
              </a:ext>
            </a:extLst>
          </p:cNvPr>
          <p:cNvSpPr txBox="1"/>
          <p:nvPr/>
        </p:nvSpPr>
        <p:spPr>
          <a:xfrm>
            <a:off x="2990535" y="3376945"/>
            <a:ext cx="7742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Партнёры получают товар, но не успевают его продать. Приходится оплачивать доставку из собственных средств заранее. </a:t>
            </a:r>
            <a:endParaRPr lang="ru-KZ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2C09F0-358F-63A7-F20A-F4A59E43DE58}"/>
              </a:ext>
            </a:extLst>
          </p:cNvPr>
          <p:cNvSpPr txBox="1"/>
          <p:nvPr/>
        </p:nvSpPr>
        <p:spPr>
          <a:xfrm>
            <a:off x="760749" y="4193586"/>
            <a:ext cx="1793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Срыв поставок</a:t>
            </a:r>
            <a:r>
              <a:rPr lang="ru-KZ" dirty="0">
                <a:effectLst/>
              </a:rPr>
              <a:t> </a:t>
            </a:r>
            <a:endParaRPr lang="ru-KZ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BEAA66-3ABA-0DE3-D84D-7E8A133A0C0F}"/>
              </a:ext>
            </a:extLst>
          </p:cNvPr>
          <p:cNvSpPr txBox="1"/>
          <p:nvPr/>
        </p:nvSpPr>
        <p:spPr>
          <a:xfrm>
            <a:off x="2990534" y="4193586"/>
            <a:ext cx="7742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В традиционной схеме логистики доставка происходит по принципу: «чем больше соберётся, тем дешевле».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lorful and highrise apartment blocks in the city">
            <a:extLst>
              <a:ext uri="{FF2B5EF4-FFF2-40B4-BE49-F238E27FC236}">
                <a16:creationId xmlns:a16="http://schemas.microsoft.com/office/drawing/2014/main" id="{46DCF626-D23F-1DB2-8526-F7FC9B057D4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8030" y="186789"/>
            <a:ext cx="2674286" cy="423409"/>
          </a:xfrm>
        </p:spPr>
        <p:txBody>
          <a:bodyPr/>
          <a:lstStyle/>
          <a:p>
            <a:r>
              <a:rPr lang="ru-RU" sz="2800" dirty="0"/>
              <a:t>Решение 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846773A-8FEA-CEAB-495C-DFE2090153D8}"/>
              </a:ext>
            </a:extLst>
          </p:cNvPr>
          <p:cNvSpPr txBox="1"/>
          <p:nvPr/>
        </p:nvSpPr>
        <p:spPr>
          <a:xfrm>
            <a:off x="522919" y="796217"/>
            <a:ext cx="111651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BL-Cargo Capital  устраняет эти слабые места. Мы строим модель, в которой каждый партнёр получает:</a:t>
            </a:r>
            <a:r>
              <a:rPr lang="ru-KZ" dirty="0">
                <a:effectLst/>
              </a:rPr>
              <a:t> </a:t>
            </a:r>
            <a:endParaRPr lang="ru-KZ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2CED32-0DB6-FE36-5E60-781F142A22B1}"/>
              </a:ext>
            </a:extLst>
          </p:cNvPr>
          <p:cNvSpPr txBox="1"/>
          <p:nvPr/>
        </p:nvSpPr>
        <p:spPr>
          <a:xfrm>
            <a:off x="393006" y="1563272"/>
            <a:ext cx="5573081" cy="2614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Стабильное арендное место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Коммерческое помещение с официальным договором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Без риска быть выгнанным или зависеть от прихотей арендодателя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Точка, в которую можно инвестировать силы, зная, что она закреплена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34C604-0108-B823-0600-F412DF1A180B}"/>
              </a:ext>
            </a:extLst>
          </p:cNvPr>
          <p:cNvSpPr txBox="1"/>
          <p:nvPr/>
        </p:nvSpPr>
        <p:spPr>
          <a:xfrm>
            <a:off x="6088506" y="1563272"/>
            <a:ext cx="6100996" cy="1874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Доставка потоком, а не объёмом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Мы не ждём, пока соберётся тонна — мы едем каждый день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Постоянный поток между Китаем → Алматы → пунктом выдачи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AE4319-9358-B2B4-D049-EB3AC8C9BC02}"/>
              </a:ext>
            </a:extLst>
          </p:cNvPr>
          <p:cNvSpPr txBox="1"/>
          <p:nvPr/>
        </p:nvSpPr>
        <p:spPr>
          <a:xfrm>
            <a:off x="202748" y="4306156"/>
            <a:ext cx="6213422" cy="197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Консолидация грузов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Собираем мелкие заказы от разных партнёров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Везём как один крупный груз — это экономит на доставке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Таможня и оформление проходят быстрее и дешевле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997019-F306-B262-1FFA-4B0572BC4C87}"/>
              </a:ext>
            </a:extLst>
          </p:cNvPr>
          <p:cNvSpPr txBox="1"/>
          <p:nvPr/>
        </p:nvSpPr>
        <p:spPr>
          <a:xfrm>
            <a:off x="6213423" y="4267373"/>
            <a:ext cx="6100996" cy="197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✅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Лояльная оплата логистики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Не нужно платить при получении груза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Оплата —  раз в неделю  после реализации товара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Это устраняет кассовые разрывы и делает партнёра платёжеспособным</a:t>
            </a:r>
          </a:p>
        </p:txBody>
      </p:sp>
    </p:spTree>
    <p:extLst>
      <p:ext uri="{BB962C8B-B14F-4D97-AF65-F5344CB8AC3E}">
        <p14:creationId xmlns:p14="http://schemas.microsoft.com/office/powerpoint/2010/main" val="239240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35313-6785-3B7E-1F35-C7899259C5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E2AFA8-AF5B-AA52-4A7D-0CD8EBA07DDF}"/>
              </a:ext>
            </a:extLst>
          </p:cNvPr>
          <p:cNvSpPr txBox="1"/>
          <p:nvPr/>
        </p:nvSpPr>
        <p:spPr>
          <a:xfrm>
            <a:off x="2554574" y="264024"/>
            <a:ext cx="708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Источник дохода проекта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86B4A9-1450-2EC9-ABC7-0DF6F78A086E}"/>
              </a:ext>
            </a:extLst>
          </p:cNvPr>
          <p:cNvSpPr txBox="1"/>
          <p:nvPr/>
        </p:nvSpPr>
        <p:spPr>
          <a:xfrm>
            <a:off x="2675743" y="1247087"/>
            <a:ext cx="8971613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Мы зарабатываем двумя основными способами: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68F35-F130-A4DF-81A2-9117B1F0B95F}"/>
              </a:ext>
            </a:extLst>
          </p:cNvPr>
          <p:cNvSpPr txBox="1"/>
          <p:nvPr/>
        </p:nvSpPr>
        <p:spPr>
          <a:xfrm>
            <a:off x="2675743" y="1939006"/>
            <a:ext cx="7232754" cy="1453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📍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Аренда помещения  — фиксированная ежемесячная плата от карго-партнёра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ru-KZ" sz="1800" kern="100" dirty="0">
                <a:effectLst/>
                <a:latin typeface="Apple Color Emoji" pitchFamily="2" charset="0"/>
                <a:ea typeface="Aptos" panose="020B0004020202020204" pitchFamily="34" charset="0"/>
                <a:cs typeface="Apple Color Emoji" pitchFamily="2" charset="0"/>
              </a:rPr>
              <a:t>🚚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Доставка его товара  — мы доставляем груз с Китая, сортируем в Алматы, и довозим до его ПВЗ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0928C6-6CDD-69CD-7284-03B3A1DF8097}"/>
              </a:ext>
            </a:extLst>
          </p:cNvPr>
          <p:cNvSpPr txBox="1"/>
          <p:nvPr/>
        </p:nvSpPr>
        <p:spPr>
          <a:xfrm>
            <a:off x="2675743" y="4197111"/>
            <a:ext cx="7742421" cy="2295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Это создаёт  двойной источник дохода , который делает каждое помещение не просто недвижимостью, а  денежным активом 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ru-KZ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&gt; В среднем мы получаем  550 000 тг в месяц с одного помещения 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Именно за счёт этой модели можно уверенно выплачивать дивиденды и масштабировать проект.</a:t>
            </a:r>
          </a:p>
        </p:txBody>
      </p:sp>
    </p:spTree>
    <p:extLst>
      <p:ext uri="{BB962C8B-B14F-4D97-AF65-F5344CB8AC3E}">
        <p14:creationId xmlns:p14="http://schemas.microsoft.com/office/powerpoint/2010/main" val="152541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4A7F6-6CF1-692E-2117-0D87BAB69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60EF54-162A-9042-57FB-DE014749B402}"/>
              </a:ext>
            </a:extLst>
          </p:cNvPr>
          <p:cNvSpPr txBox="1"/>
          <p:nvPr/>
        </p:nvSpPr>
        <p:spPr>
          <a:xfrm>
            <a:off x="2554574" y="264024"/>
            <a:ext cx="708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Операционная эффективность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EBAFD5-8D3C-B847-165A-7E1F15A57580}"/>
              </a:ext>
            </a:extLst>
          </p:cNvPr>
          <p:cNvSpPr txBox="1"/>
          <p:nvPr/>
        </p:nvSpPr>
        <p:spPr>
          <a:xfrm>
            <a:off x="2675743" y="1672317"/>
            <a:ext cx="7232754" cy="1977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Поскольку помещения находятся в собственности, мы имеем к ним  доступ 24/7 . Это открывает возможности: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Принимать товар ночью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Распределять доставку по оптимальному графику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Делать маршруты без привязки к рабочим часам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55EF50-CDA2-529E-4964-E9A3442AA890}"/>
              </a:ext>
            </a:extLst>
          </p:cNvPr>
          <p:cNvSpPr txBox="1"/>
          <p:nvPr/>
        </p:nvSpPr>
        <p:spPr>
          <a:xfrm>
            <a:off x="2647980" y="4828822"/>
            <a:ext cx="7742421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Это в разы эффективнее, чем традиционная логистика, где всё зависит от графика человека, находящегося на точке.</a:t>
            </a:r>
          </a:p>
        </p:txBody>
      </p:sp>
    </p:spTree>
    <p:extLst>
      <p:ext uri="{BB962C8B-B14F-4D97-AF65-F5344CB8AC3E}">
        <p14:creationId xmlns:p14="http://schemas.microsoft.com/office/powerpoint/2010/main" val="93943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799433-27C1-6BF1-765E-2BA42B23FF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olorful and highrise apartment blocks in the city">
            <a:extLst>
              <a:ext uri="{FF2B5EF4-FFF2-40B4-BE49-F238E27FC236}">
                <a16:creationId xmlns:a16="http://schemas.microsoft.com/office/drawing/2014/main" id="{95C4AE6C-1C85-7F26-B8BC-93228FE352B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" r="41"/>
          <a:stretch/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E1063-3C40-DA29-48AB-E79FD4E4DF23}"/>
              </a:ext>
            </a:extLst>
          </p:cNvPr>
          <p:cNvSpPr txBox="1"/>
          <p:nvPr/>
        </p:nvSpPr>
        <p:spPr>
          <a:xfrm>
            <a:off x="2554574" y="264024"/>
            <a:ext cx="70828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Финансовые показатели</a:t>
            </a:r>
            <a:r>
              <a:rPr lang="ru-KZ" sz="2800" dirty="0">
                <a:effectLst/>
              </a:rPr>
              <a:t> </a:t>
            </a:r>
            <a:endParaRPr lang="ru-KZ" sz="2800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22E95CA0-0BAF-1D1A-E74F-18E22444C4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916378"/>
              </p:ext>
            </p:extLst>
          </p:nvPr>
        </p:nvGraphicFramePr>
        <p:xfrm>
          <a:off x="398011" y="1195664"/>
          <a:ext cx="10958247" cy="3784026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421595">
                  <a:extLst>
                    <a:ext uri="{9D8B030D-6E8A-4147-A177-3AD203B41FA5}">
                      <a16:colId xmlns:a16="http://schemas.microsoft.com/office/drawing/2014/main" val="1887683198"/>
                    </a:ext>
                  </a:extLst>
                </a:gridCol>
                <a:gridCol w="2100575">
                  <a:extLst>
                    <a:ext uri="{9D8B030D-6E8A-4147-A177-3AD203B41FA5}">
                      <a16:colId xmlns:a16="http://schemas.microsoft.com/office/drawing/2014/main" val="596861733"/>
                    </a:ext>
                  </a:extLst>
                </a:gridCol>
                <a:gridCol w="2168013">
                  <a:extLst>
                    <a:ext uri="{9D8B030D-6E8A-4147-A177-3AD203B41FA5}">
                      <a16:colId xmlns:a16="http://schemas.microsoft.com/office/drawing/2014/main" val="1551671513"/>
                    </a:ext>
                  </a:extLst>
                </a:gridCol>
                <a:gridCol w="1991032">
                  <a:extLst>
                    <a:ext uri="{9D8B030D-6E8A-4147-A177-3AD203B41FA5}">
                      <a16:colId xmlns:a16="http://schemas.microsoft.com/office/drawing/2014/main" val="3747770274"/>
                    </a:ext>
                  </a:extLst>
                </a:gridCol>
                <a:gridCol w="1976284">
                  <a:extLst>
                    <a:ext uri="{9D8B030D-6E8A-4147-A177-3AD203B41FA5}">
                      <a16:colId xmlns:a16="http://schemas.microsoft.com/office/drawing/2014/main" val="1512089046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val="3620412976"/>
                    </a:ext>
                  </a:extLst>
                </a:gridCol>
              </a:tblGrid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Год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Доход/год (тг)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 dirty="0">
                          <a:effectLst/>
                        </a:rPr>
                        <a:t>Возврат тела (тг)</a:t>
                      </a:r>
                      <a:endParaRPr lang="ru-KZ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Дивиденды (тг)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Налог 5% (тг)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Остаток у владельца (тг)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673749615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1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6 600 000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5 000 000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330 000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1 270 000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950522558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2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7 800 000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6 000 000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 dirty="0">
                          <a:effectLst/>
                        </a:rPr>
                        <a:t>0</a:t>
                      </a:r>
                      <a:endParaRPr lang="ru-KZ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390 000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1 410 000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772666477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7 800 000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5 000 000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1 500 000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390 000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910 000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69275761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4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7 800 000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4 000 000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2 700 000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390 000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710 000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810165690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5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7 800 000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3 600 000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390 000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3 810 000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565646740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6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7 800 000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3 600 000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390 000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3 810 000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069315586"/>
                  </a:ext>
                </a:extLst>
              </a:tr>
              <a:tr h="451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7 800 000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3 600 000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>
                          <a:effectLst/>
                        </a:rPr>
                        <a:t>390 000</a:t>
                      </a:r>
                      <a:endParaRPr lang="ru-KZ" sz="16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KZ" sz="1600" kern="0" dirty="0">
                          <a:effectLst/>
                        </a:rPr>
                        <a:t>3 810 000</a:t>
                      </a:r>
                      <a:endParaRPr lang="ru-KZ" sz="16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100" marR="38100" marT="38100" marB="38100"/>
                </a:tc>
                <a:extLst>
                  <a:ext uri="{0D108BD9-81ED-4DB2-BD59-A6C34878D82A}">
                    <a16:rowId xmlns:a16="http://schemas.microsoft.com/office/drawing/2014/main" val="24798555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105C19-C62D-E5B8-4613-7F5638489E19}"/>
              </a:ext>
            </a:extLst>
          </p:cNvPr>
          <p:cNvSpPr txBox="1"/>
          <p:nvPr/>
        </p:nvSpPr>
        <p:spPr>
          <a:xfrm>
            <a:off x="398011" y="5206028"/>
            <a:ext cx="6098458" cy="1237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Возврат тела инвестиций:  20 000 000 тг за 4 года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Выплата дивидендов:  15 000 000 тг за 5 лет (Годы 3–7)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Общая сумма выплат инвестору:  35 000 000 тг </a:t>
            </a:r>
          </a:p>
        </p:txBody>
      </p:sp>
    </p:spTree>
    <p:extLst>
      <p:ext uri="{BB962C8B-B14F-4D97-AF65-F5344CB8AC3E}">
        <p14:creationId xmlns:p14="http://schemas.microsoft.com/office/powerpoint/2010/main" val="304007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E335D-3A57-0E54-8296-A91251A85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03BF64-4377-595B-5ADE-50005957A6A8}"/>
              </a:ext>
            </a:extLst>
          </p:cNvPr>
          <p:cNvSpPr txBox="1"/>
          <p:nvPr/>
        </p:nvSpPr>
        <p:spPr>
          <a:xfrm>
            <a:off x="2665771" y="368398"/>
            <a:ext cx="60984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Риски и управление </a:t>
            </a:r>
            <a:endParaRPr lang="ru-KZ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AE8D87-2684-4E3A-E1F2-D0968D6CCCBD}"/>
              </a:ext>
            </a:extLst>
          </p:cNvPr>
          <p:cNvSpPr txBox="1"/>
          <p:nvPr/>
        </p:nvSpPr>
        <p:spPr>
          <a:xfrm>
            <a:off x="2665771" y="891618"/>
            <a:ext cx="8557752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Ни один бизнес не бывает без рисков. Но мы предусмотрели основные: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D0FB1-5C23-DFA0-2D85-A17D28DE759E}"/>
              </a:ext>
            </a:extLst>
          </p:cNvPr>
          <p:cNvSpPr txBox="1"/>
          <p:nvPr/>
        </p:nvSpPr>
        <p:spPr>
          <a:xfrm>
            <a:off x="3046771" y="4786001"/>
            <a:ext cx="6098458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О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тложенная оплата, поддержка в обороте, лояльный график платежей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9229E1-1BB3-9B8B-AA56-65CFB3F6EAE4}"/>
              </a:ext>
            </a:extLst>
          </p:cNvPr>
          <p:cNvSpPr txBox="1"/>
          <p:nvPr/>
        </p:nvSpPr>
        <p:spPr>
          <a:xfrm>
            <a:off x="335525" y="2005469"/>
            <a:ext cx="2437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Потеря арендатора </a:t>
            </a:r>
            <a:endParaRPr lang="ru-KZ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D5CD80-9757-00C3-905C-F632C4C7ED5D}"/>
              </a:ext>
            </a:extLst>
          </p:cNvPr>
          <p:cNvSpPr txBox="1"/>
          <p:nvPr/>
        </p:nvSpPr>
        <p:spPr>
          <a:xfrm>
            <a:off x="3046771" y="1833274"/>
            <a:ext cx="6098458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М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ы работаем с проверенными партнёрами, в случае ухода — быстро заменяем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F38E30-2D47-9594-42D5-75126E252E5C}"/>
              </a:ext>
            </a:extLst>
          </p:cNvPr>
          <p:cNvSpPr txBox="1"/>
          <p:nvPr/>
        </p:nvSpPr>
        <p:spPr>
          <a:xfrm>
            <a:off x="881215" y="2770313"/>
            <a:ext cx="23302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Проблемы с логистикой </a:t>
            </a:r>
            <a:endParaRPr lang="ru-KZ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C1BA425-8536-558A-225F-CBF1281E9192}"/>
              </a:ext>
            </a:extLst>
          </p:cNvPr>
          <p:cNvSpPr txBox="1"/>
          <p:nvPr/>
        </p:nvSpPr>
        <p:spPr>
          <a:xfrm>
            <a:off x="3046771" y="2891093"/>
            <a:ext cx="6098458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K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У</a:t>
            </a:r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нас своя логистика, мы не зависим от третьих лиц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D40A22-5497-AA3F-4372-43DBA6983548}"/>
              </a:ext>
            </a:extLst>
          </p:cNvPr>
          <p:cNvSpPr txBox="1"/>
          <p:nvPr/>
        </p:nvSpPr>
        <p:spPr>
          <a:xfrm>
            <a:off x="846189" y="3856026"/>
            <a:ext cx="609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Форс-мажор</a:t>
            </a:r>
            <a:endParaRPr lang="ru-KZ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91DB9B-8C33-C914-184A-8C93D2DDBF7A}"/>
              </a:ext>
            </a:extLst>
          </p:cNvPr>
          <p:cNvSpPr txBox="1"/>
          <p:nvPr/>
        </p:nvSpPr>
        <p:spPr>
          <a:xfrm>
            <a:off x="3046771" y="3599279"/>
            <a:ext cx="6098458" cy="713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KZ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Юридически оформленные права собственности и договоры, быстрая переориентация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DB9EDE-22C4-ABAB-7996-6BC7DDCA35A6}"/>
              </a:ext>
            </a:extLst>
          </p:cNvPr>
          <p:cNvSpPr txBox="1"/>
          <p:nvPr/>
        </p:nvSpPr>
        <p:spPr>
          <a:xfrm>
            <a:off x="465804" y="4814184"/>
            <a:ext cx="2580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KZ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Фин. трудности арендатора 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37743877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16C43-4A17-4971-BB8F-F0F6B8CDF2E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F5C14155-A57F-48FA-B253-A79CB6269DD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2A85E2-5219-4B5F-9D52-D97CA94AAB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868</Words>
  <Application>Microsoft Macintosh PowerPoint</Application>
  <PresentationFormat>Широкоэкранный</PresentationFormat>
  <Paragraphs>128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Apple Color Emoji</vt:lpstr>
      <vt:lpstr>Aptos</vt:lpstr>
      <vt:lpstr>Aptos Display</vt:lpstr>
      <vt:lpstr>Arial</vt:lpstr>
      <vt:lpstr>Calibri</vt:lpstr>
      <vt:lpstr>Тема Office</vt:lpstr>
      <vt:lpstr>BL-Cargo Capital</vt:lpstr>
      <vt:lpstr>Презентация PowerPoint</vt:lpstr>
      <vt:lpstr>- Приобретение  1 коммерческого помещения  площадью 50 - Общий объём инвестиций:  20 000 000 тг  - Сдача помещения в аренду новому игроку в сфере карго и логистики - Предоставление ему полной логистической поддержки - Возврат тела инвестиций и выплата дивидендов в течение 7 лет - Устойчивый доход и возможность масштабирования модели</vt:lpstr>
      <vt:lpstr>Презентация PowerPoint</vt:lpstr>
      <vt:lpstr>Решение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 solutions</dc:title>
  <cp:lastModifiedBy>Expo Astana</cp:lastModifiedBy>
  <cp:revision>3</cp:revision>
  <dcterms:created xsi:type="dcterms:W3CDTF">2024-02-15T21:11:36Z</dcterms:created>
  <dcterms:modified xsi:type="dcterms:W3CDTF">2025-04-14T10:45:49Z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