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0F8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z="2000" b="1">
                <a:solidFill>
                  <a:srgbClr val="003366"/>
                </a:solidFill>
                <a:latin typeface="Arial"/>
              </a:rPr>
              <a:t>JetKel – Жолдасың сенімді, сапарың жылдам!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sz="2000">
                <a:solidFill>
                  <a:srgbClr val="282828"/>
                </a:solidFill>
                <a:latin typeface="Arial"/>
              </a:rPr>
              <a:t>Инвесторларға арналған таныстырылым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0F8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2000" b="1">
                <a:solidFill>
                  <a:srgbClr val="003366"/>
                </a:solidFill>
                <a:latin typeface="Arial"/>
              </a:rPr>
              <a:t>Проблема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000">
                <a:solidFill>
                  <a:srgbClr val="282828"/>
                </a:solidFill>
                <a:latin typeface="Arial"/>
              </a:rPr>
              <a:t>- Қазақ тілді қолданушыларға ыңғайлы сервис аз</a:t>
            </a:r>
          </a:p>
          <a:p>
            <a:r>
              <a:rPr sz="2000">
                <a:solidFill>
                  <a:srgbClr val="282828"/>
                </a:solidFill>
                <a:latin typeface="Arial"/>
              </a:rPr>
              <a:t>- Бағалар тұрақсыз, келісу қиын</a:t>
            </a:r>
          </a:p>
          <a:p>
            <a:r>
              <a:rPr sz="2000">
                <a:solidFill>
                  <a:srgbClr val="282828"/>
                </a:solidFill>
                <a:latin typeface="Arial"/>
              </a:rPr>
              <a:t>- Аймақтарда такси қызметі жоқ немесе әлсіз</a:t>
            </a:r>
          </a:p>
          <a:p>
            <a:r>
              <a:rPr sz="2000">
                <a:solidFill>
                  <a:srgbClr val="282828"/>
                </a:solidFill>
                <a:latin typeface="Arial"/>
              </a:rPr>
              <a:t>- Қауіпсіздік пен әлеуметтік топтар ескерілмейді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0F8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2000" b="1">
                <a:solidFill>
                  <a:srgbClr val="003366"/>
                </a:solidFill>
                <a:latin typeface="Arial"/>
              </a:rPr>
              <a:t>Шешім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000">
                <a:solidFill>
                  <a:srgbClr val="282828"/>
                </a:solidFill>
                <a:latin typeface="Arial"/>
              </a:rPr>
              <a:t>- 100% қазақша интерфейс</a:t>
            </a:r>
          </a:p>
          <a:p>
            <a:r>
              <a:rPr sz="2000">
                <a:solidFill>
                  <a:srgbClr val="282828"/>
                </a:solidFill>
                <a:latin typeface="Arial"/>
              </a:rPr>
              <a:t>- Бағаны жүргізуші мен жолаушы келіседі</a:t>
            </a:r>
          </a:p>
          <a:p>
            <a:r>
              <a:rPr sz="2000">
                <a:solidFill>
                  <a:srgbClr val="282828"/>
                </a:solidFill>
                <a:latin typeface="Arial"/>
              </a:rPr>
              <a:t>- Қауіпсіздік, тұрақты жүргізуші, тыныш сапар функциялары</a:t>
            </a:r>
          </a:p>
          <a:p>
            <a:r>
              <a:rPr sz="2000">
                <a:solidFill>
                  <a:srgbClr val="282828"/>
                </a:solidFill>
                <a:latin typeface="Arial"/>
              </a:rPr>
              <a:t>- Әлеуметтік топтарға жеңілдіктер мен бонус жүйесі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0F8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2000" b="1">
                <a:solidFill>
                  <a:srgbClr val="003366"/>
                </a:solidFill>
                <a:latin typeface="Arial"/>
              </a:rPr>
              <a:t>Целевая аудитория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000">
                <a:solidFill>
                  <a:srgbClr val="282828"/>
                </a:solidFill>
                <a:latin typeface="Arial"/>
              </a:rPr>
              <a:t>- Қазақ тілді қолданушылар</a:t>
            </a:r>
          </a:p>
          <a:p>
            <a:r>
              <a:rPr sz="2000">
                <a:solidFill>
                  <a:srgbClr val="282828"/>
                </a:solidFill>
                <a:latin typeface="Arial"/>
              </a:rPr>
              <a:t>- Жастар және студенттер</a:t>
            </a:r>
          </a:p>
          <a:p>
            <a:r>
              <a:rPr sz="2000">
                <a:solidFill>
                  <a:srgbClr val="282828"/>
                </a:solidFill>
                <a:latin typeface="Arial"/>
              </a:rPr>
              <a:t>- Әйелдер мен отбасылар</a:t>
            </a:r>
          </a:p>
          <a:p>
            <a:r>
              <a:rPr sz="2000">
                <a:solidFill>
                  <a:srgbClr val="282828"/>
                </a:solidFill>
                <a:latin typeface="Arial"/>
              </a:rPr>
              <a:t>- Әлеуметтік санаттар</a:t>
            </a:r>
          </a:p>
          <a:p>
            <a:r>
              <a:rPr sz="2000">
                <a:solidFill>
                  <a:srgbClr val="282828"/>
                </a:solidFill>
                <a:latin typeface="Arial"/>
              </a:rPr>
              <a:t>- Аймақтағы жүргізушілер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0F8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2000" b="1">
                <a:solidFill>
                  <a:srgbClr val="003366"/>
                </a:solidFill>
                <a:latin typeface="Arial"/>
              </a:rPr>
              <a:t>Финансовая модель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000">
                <a:solidFill>
                  <a:srgbClr val="282828"/>
                </a:solidFill>
                <a:latin typeface="Arial"/>
              </a:rPr>
              <a:t>- Инвестиция: 23 млн ₸ (қосымшаны жасау, маркетинг, серверлер)</a:t>
            </a:r>
          </a:p>
          <a:p>
            <a:r>
              <a:rPr sz="2000">
                <a:solidFill>
                  <a:srgbClr val="282828"/>
                </a:solidFill>
                <a:latin typeface="Arial"/>
              </a:rPr>
              <a:t>- Табыс көздері: комиссия, премиум, жарнама, ақылы функциялар</a:t>
            </a:r>
          </a:p>
          <a:p>
            <a:r>
              <a:rPr sz="2000">
                <a:solidFill>
                  <a:srgbClr val="282828"/>
                </a:solidFill>
                <a:latin typeface="Arial"/>
              </a:rPr>
              <a:t>- Окупаемость: 18–24 айда</a:t>
            </a:r>
          </a:p>
          <a:p>
            <a:r>
              <a:rPr sz="2000">
                <a:solidFill>
                  <a:srgbClr val="282828"/>
                </a:solidFill>
                <a:latin typeface="Arial"/>
              </a:rPr>
              <a:t>- 2-ші жылдан бастап таза табыс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0F8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2000" b="1">
                <a:solidFill>
                  <a:srgbClr val="003366"/>
                </a:solidFill>
                <a:latin typeface="Arial"/>
              </a:rPr>
              <a:t>Мақсаттар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000">
                <a:solidFill>
                  <a:srgbClr val="282828"/>
                </a:solidFill>
                <a:latin typeface="Arial"/>
              </a:rPr>
              <a:t>- 2025: 5 қалада іске қосу</a:t>
            </a:r>
          </a:p>
          <a:p>
            <a:r>
              <a:rPr sz="2000">
                <a:solidFill>
                  <a:srgbClr val="282828"/>
                </a:solidFill>
                <a:latin typeface="Arial"/>
              </a:rPr>
              <a:t>- 2026: 500 000 қолданушы</a:t>
            </a:r>
          </a:p>
          <a:p>
            <a:r>
              <a:rPr sz="2000">
                <a:solidFill>
                  <a:srgbClr val="282828"/>
                </a:solidFill>
                <a:latin typeface="Arial"/>
              </a:rPr>
              <a:t>- 2027: Орта Азия нарығына шығу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