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1"/>
  </p:notesMasterIdLst>
  <p:sldIdLst>
    <p:sldId id="256" r:id="rId2"/>
    <p:sldId id="257" r:id="rId3"/>
    <p:sldId id="258" r:id="rId4"/>
    <p:sldId id="260" r:id="rId5"/>
    <p:sldId id="259" r:id="rId6"/>
    <p:sldId id="262" r:id="rId7"/>
    <p:sldId id="263" r:id="rId8"/>
    <p:sldId id="264" r:id="rId9"/>
    <p:sldId id="261" r:id="rId10"/>
    <p:sldId id="265" r:id="rId11"/>
    <p:sldId id="266" r:id="rId12"/>
    <p:sldId id="267" r:id="rId13"/>
    <p:sldId id="270" r:id="rId14"/>
    <p:sldId id="271" r:id="rId15"/>
    <p:sldId id="272" r:id="rId16"/>
    <p:sldId id="273" r:id="rId17"/>
    <p:sldId id="274" r:id="rId18"/>
    <p:sldId id="275" r:id="rId19"/>
    <p:sldId id="276"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8042" autoAdjust="0"/>
  </p:normalViewPr>
  <p:slideViewPr>
    <p:cSldViewPr>
      <p:cViewPr varScale="1">
        <p:scale>
          <a:sx n="83" d="100"/>
          <a:sy n="83" d="100"/>
        </p:scale>
        <p:origin x="1450" y="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18A829-3DFB-4D94-A902-5B0984F9C164}" type="datetimeFigureOut">
              <a:rPr lang="ru-RU" smtClean="0"/>
              <a:t>28.11.2024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795A42-7390-4552-A6B0-3BE48DC19F90}" type="slidenum">
              <a:rPr lang="ru-RU" smtClean="0"/>
              <a:t>‹#›</a:t>
            </a:fld>
            <a:endParaRPr lang="ru-RU"/>
          </a:p>
        </p:txBody>
      </p:sp>
    </p:spTree>
    <p:extLst>
      <p:ext uri="{BB962C8B-B14F-4D97-AF65-F5344CB8AC3E}">
        <p14:creationId xmlns:p14="http://schemas.microsoft.com/office/powerpoint/2010/main" val="110258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3795A42-7390-4552-A6B0-3BE48DC19F90}" type="slidenum">
              <a:rPr lang="ru-RU" smtClean="0"/>
              <a:t>3</a:t>
            </a:fld>
            <a:endParaRPr lang="ru-RU"/>
          </a:p>
        </p:txBody>
      </p:sp>
    </p:spTree>
    <p:extLst>
      <p:ext uri="{BB962C8B-B14F-4D97-AF65-F5344CB8AC3E}">
        <p14:creationId xmlns:p14="http://schemas.microsoft.com/office/powerpoint/2010/main" val="36714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3795A42-7390-4552-A6B0-3BE48DC19F90}" type="slidenum">
              <a:rPr lang="ru-RU" smtClean="0"/>
              <a:t>14</a:t>
            </a:fld>
            <a:endParaRPr lang="ru-RU"/>
          </a:p>
        </p:txBody>
      </p:sp>
    </p:spTree>
    <p:extLst>
      <p:ext uri="{BB962C8B-B14F-4D97-AF65-F5344CB8AC3E}">
        <p14:creationId xmlns:p14="http://schemas.microsoft.com/office/powerpoint/2010/main" val="1054656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C2B096B-B2D8-4A15-85E0-65C578B73C2E}" type="datetimeFigureOut">
              <a:rPr lang="ru-RU" smtClean="0"/>
              <a:t>28.11.2024</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AE2080A8-5B0F-4583-A6D8-AF9983FCE851}" type="slidenum">
              <a:rPr lang="ru-RU" smtClean="0"/>
              <a:t>‹#›</a:t>
            </a:fld>
            <a:endParaRPr lang="ru-RU"/>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ru-RU"/>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FC2B096B-B2D8-4A15-85E0-65C578B73C2E}" type="datetimeFigureOut">
              <a:rPr lang="ru-RU" smtClean="0"/>
              <a:t>28.11.2024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E2080A8-5B0F-4583-A6D8-AF9983FCE851}"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C2B096B-B2D8-4A15-85E0-65C578B73C2E}" type="datetimeFigureOut">
              <a:rPr lang="ru-RU" smtClean="0"/>
              <a:t>28.11.2024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E2080A8-5B0F-4583-A6D8-AF9983FCE851}"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FC2B096B-B2D8-4A15-85E0-65C578B73C2E}" type="datetimeFigureOut">
              <a:rPr lang="ru-RU" smtClean="0"/>
              <a:t>28.11.2024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E2080A8-5B0F-4583-A6D8-AF9983FCE851}"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C2B096B-B2D8-4A15-85E0-65C578B73C2E}" type="datetimeFigureOut">
              <a:rPr lang="ru-RU" smtClean="0"/>
              <a:t>28.11.2024</a:t>
            </a:fld>
            <a:endParaRPr lang="ru-RU"/>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E2080A8-5B0F-4583-A6D8-AF9983FCE851}" type="slidenum">
              <a:rPr lang="ru-RU" smtClean="0"/>
              <a:t>‹#›</a:t>
            </a:fld>
            <a:endParaRPr lang="ru-RU"/>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ru-RU"/>
              <a:t>Образец заголовка</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ru-RU"/>
              <a:t>Образец заголовка</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FC2B096B-B2D8-4A15-85E0-65C578B73C2E}" type="datetimeFigureOut">
              <a:rPr lang="ru-RU" smtClean="0"/>
              <a:t>28.11.2024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E2080A8-5B0F-4583-A6D8-AF9983FCE851}"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FC2B096B-B2D8-4A15-85E0-65C578B73C2E}" type="datetimeFigureOut">
              <a:rPr lang="ru-RU" smtClean="0"/>
              <a:t>28.11.2024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E2080A8-5B0F-4583-A6D8-AF9983FCE851}"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FC2B096B-B2D8-4A15-85E0-65C578B73C2E}" type="datetimeFigureOut">
              <a:rPr lang="ru-RU" smtClean="0"/>
              <a:t>28.11.2024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E2080A8-5B0F-4583-A6D8-AF9983FCE851}"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FC2B096B-B2D8-4A15-85E0-65C578B73C2E}" type="datetimeFigureOut">
              <a:rPr lang="ru-RU" smtClean="0"/>
              <a:t>28.11.2024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E2080A8-5B0F-4583-A6D8-AF9983FCE851}"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FC2B096B-B2D8-4A15-85E0-65C578B73C2E}" type="datetimeFigureOut">
              <a:rPr lang="ru-RU" smtClean="0"/>
              <a:t>28.11.2024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E2080A8-5B0F-4583-A6D8-AF9983FCE851}" type="slidenum">
              <a:rPr lang="ru-RU" smtClean="0"/>
              <a:t>‹#›</a:t>
            </a:fld>
            <a:endParaRPr lang="ru-RU"/>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ru-RU"/>
              <a:t>Образец заголовка</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5" name="Date Placeholder 4"/>
          <p:cNvSpPr>
            <a:spLocks noGrp="1"/>
          </p:cNvSpPr>
          <p:nvPr>
            <p:ph type="dt" sz="half" idx="10"/>
          </p:nvPr>
        </p:nvSpPr>
        <p:spPr/>
        <p:txBody>
          <a:bodyPr/>
          <a:lstStyle/>
          <a:p>
            <a:fld id="{FC2B096B-B2D8-4A15-85E0-65C578B73C2E}" type="datetimeFigureOut">
              <a:rPr lang="ru-RU" smtClean="0"/>
              <a:t>28.11.2024</a:t>
            </a:fld>
            <a:endParaRPr lang="ru-RU"/>
          </a:p>
        </p:txBody>
      </p:sp>
      <p:sp>
        <p:nvSpPr>
          <p:cNvPr id="7" name="Slide Number Placeholder 6"/>
          <p:cNvSpPr>
            <a:spLocks noGrp="1"/>
          </p:cNvSpPr>
          <p:nvPr>
            <p:ph type="sldNum" sz="quarter" idx="12"/>
          </p:nvPr>
        </p:nvSpPr>
        <p:spPr/>
        <p:txBody>
          <a:bodyPr/>
          <a:lstStyle/>
          <a:p>
            <a:fld id="{AE2080A8-5B0F-4583-A6D8-AF9983FCE851}" type="slidenum">
              <a:rPr lang="ru-RU" smtClean="0"/>
              <a:t>‹#›</a:t>
            </a:fld>
            <a:endParaRPr lang="ru-RU"/>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ru-RU"/>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ru-RU"/>
              <a:t>Образец заголовка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FC2B096B-B2D8-4A15-85E0-65C578B73C2E}" type="datetimeFigureOut">
              <a:rPr lang="ru-RU" smtClean="0"/>
              <a:t>28.11.2024</a:t>
            </a:fld>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AE2080A8-5B0F-4583-A6D8-AF9983FCE851}" type="slidenum">
              <a:rPr lang="ru-RU" smtClean="0"/>
              <a:t>‹#›</a:t>
            </a:fld>
            <a:endParaRPr lang="ru-RU"/>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ru-RU"/>
              <a:t>Образец заголовка</a:t>
            </a:r>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683568" y="4653136"/>
            <a:ext cx="6553200" cy="457200"/>
          </a:xfrm>
        </p:spPr>
        <p:txBody>
          <a:bodyPr>
            <a:normAutofit/>
          </a:bodyPr>
          <a:lstStyle/>
          <a:p>
            <a:r>
              <a:rPr lang="ru-RU" dirty="0"/>
              <a:t>Как выбрать паркет</a:t>
            </a:r>
          </a:p>
        </p:txBody>
      </p:sp>
      <p:sp>
        <p:nvSpPr>
          <p:cNvPr id="2" name="Заголовок 1"/>
          <p:cNvSpPr>
            <a:spLocks noGrp="1"/>
          </p:cNvSpPr>
          <p:nvPr>
            <p:ph type="ctrTitle"/>
          </p:nvPr>
        </p:nvSpPr>
        <p:spPr>
          <a:xfrm>
            <a:off x="607368" y="3243435"/>
            <a:ext cx="6629400" cy="1219201"/>
          </a:xfrm>
        </p:spPr>
        <p:txBody>
          <a:bodyPr/>
          <a:lstStyle/>
          <a:p>
            <a:r>
              <a:rPr lang="ru-RU" dirty="0"/>
              <a:t>ОСНОВНЫЕ ВИДЫ </a:t>
            </a:r>
            <a:r>
              <a:rPr lang="ru-RU" dirty="0" err="1"/>
              <a:t>ПаркетА</a:t>
            </a:r>
            <a:endParaRPr lang="ru-RU" dirty="0"/>
          </a:p>
        </p:txBody>
      </p:sp>
    </p:spTree>
    <p:extLst>
      <p:ext uri="{BB962C8B-B14F-4D97-AF65-F5344CB8AC3E}">
        <p14:creationId xmlns:p14="http://schemas.microsoft.com/office/powerpoint/2010/main" val="2824104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Факторы</a:t>
            </a:r>
            <a:r>
              <a:rPr lang="en-US" dirty="0"/>
              <a:t>,</a:t>
            </a:r>
            <a:r>
              <a:rPr lang="ru-RU" dirty="0"/>
              <a:t> влияющие на цену</a:t>
            </a:r>
          </a:p>
        </p:txBody>
      </p:sp>
      <p:sp>
        <p:nvSpPr>
          <p:cNvPr id="3" name="Прямоугольник 2"/>
          <p:cNvSpPr/>
          <p:nvPr/>
        </p:nvSpPr>
        <p:spPr>
          <a:xfrm>
            <a:off x="323528" y="1844824"/>
            <a:ext cx="8352928" cy="4801314"/>
          </a:xfrm>
          <a:prstGeom prst="rect">
            <a:avLst/>
          </a:prstGeom>
        </p:spPr>
        <p:txBody>
          <a:bodyPr wrap="square">
            <a:spAutoFit/>
          </a:bodyPr>
          <a:lstStyle/>
          <a:p>
            <a:pPr marL="285750" indent="-285750" algn="just">
              <a:buFont typeface="Arial" panose="020B0604020202020204" pitchFamily="34" charset="0"/>
              <a:buChar char="•"/>
            </a:pPr>
            <a:r>
              <a:rPr lang="ru-RU" dirty="0">
                <a:solidFill>
                  <a:srgbClr val="00B050"/>
                </a:solidFill>
              </a:rPr>
              <a:t>Ценность древесины.</a:t>
            </a:r>
            <a:r>
              <a:rPr lang="ru-RU" dirty="0"/>
              <a:t> Паркет из экзотических пород, таких как тик, </a:t>
            </a:r>
            <a:r>
              <a:rPr lang="ru-RU" dirty="0" err="1"/>
              <a:t>падук</a:t>
            </a:r>
            <a:r>
              <a:rPr lang="ru-RU" dirty="0"/>
              <a:t>, </a:t>
            </a:r>
            <a:r>
              <a:rPr lang="ru-RU" dirty="0" err="1"/>
              <a:t>мербау</a:t>
            </a:r>
            <a:r>
              <a:rPr lang="ru-RU" dirty="0"/>
              <a:t> и других будет стоить дороже отечественных аналогов.</a:t>
            </a:r>
          </a:p>
          <a:p>
            <a:pPr marL="285750" indent="-285750" algn="just">
              <a:buFont typeface="Arial" panose="020B0604020202020204" pitchFamily="34" charset="0"/>
              <a:buChar char="•"/>
            </a:pPr>
            <a:r>
              <a:rPr lang="ru-RU" dirty="0">
                <a:solidFill>
                  <a:srgbClr val="00B050"/>
                </a:solidFill>
              </a:rPr>
              <a:t>Способ обработки дерева</a:t>
            </a:r>
            <a:r>
              <a:rPr lang="ru-RU" dirty="0"/>
              <a:t> — состаренный паркет дороже обыкновенной отшлифованной доски, но </a:t>
            </a:r>
            <a:r>
              <a:rPr lang="ru-RU" dirty="0" err="1"/>
              <a:t>износоустойчивей</a:t>
            </a:r>
            <a:r>
              <a:rPr lang="ru-RU" dirty="0"/>
              <a:t>.</a:t>
            </a:r>
          </a:p>
          <a:p>
            <a:pPr marL="285750" indent="-285750" algn="just">
              <a:buFont typeface="Arial" panose="020B0604020202020204" pitchFamily="34" charset="0"/>
              <a:buChar char="•"/>
            </a:pPr>
            <a:r>
              <a:rPr lang="ru-RU" dirty="0">
                <a:solidFill>
                  <a:srgbClr val="00B050"/>
                </a:solidFill>
              </a:rPr>
              <a:t>Технологии производства:</a:t>
            </a:r>
            <a:r>
              <a:rPr lang="ru-RU" dirty="0"/>
              <a:t> дерево с радиальным распилом дороже; цена на обработанный паркет будет также выше, но и его отталкивающие свойства будут намного выше.</a:t>
            </a:r>
          </a:p>
          <a:p>
            <a:pPr marL="285750" indent="-285750" algn="just">
              <a:buFont typeface="Arial" panose="020B0604020202020204" pitchFamily="34" charset="0"/>
              <a:buChar char="•"/>
            </a:pPr>
            <a:r>
              <a:rPr lang="ru-RU" dirty="0">
                <a:solidFill>
                  <a:srgbClr val="00B050"/>
                </a:solidFill>
              </a:rPr>
              <a:t>Размер планки:</a:t>
            </a:r>
            <a:r>
              <a:rPr lang="ru-RU" dirty="0"/>
              <a:t> чем она больше, тем выше стоимость.</a:t>
            </a:r>
          </a:p>
          <a:p>
            <a:pPr marL="285750" indent="-285750" algn="just">
              <a:buFont typeface="Arial" panose="020B0604020202020204" pitchFamily="34" charset="0"/>
              <a:buChar char="•"/>
            </a:pPr>
            <a:r>
              <a:rPr lang="ru-RU" dirty="0">
                <a:solidFill>
                  <a:srgbClr val="00B050"/>
                </a:solidFill>
              </a:rPr>
              <a:t>Количество паркета</a:t>
            </a:r>
            <a:r>
              <a:rPr lang="ru-RU" dirty="0"/>
              <a:t>. На этот параметр влияет способ укладки (прямой, диагональный и т. д.), конфигурация помещения. Как правило, паркета нужно на 5-10% больше, чем площадь помещения. Точный расчет поможет сделать продавец-консультант.</a:t>
            </a:r>
          </a:p>
          <a:p>
            <a:pPr marL="285750" indent="-285750" algn="just">
              <a:buFont typeface="Arial" panose="020B0604020202020204" pitchFamily="34" charset="0"/>
              <a:buChar char="•"/>
            </a:pPr>
            <a:r>
              <a:rPr lang="ru-RU" dirty="0">
                <a:solidFill>
                  <a:srgbClr val="00B050"/>
                </a:solidFill>
              </a:rPr>
              <a:t>Стоимость работ по монтажу.</a:t>
            </a:r>
            <a:r>
              <a:rPr lang="ru-RU" dirty="0"/>
              <a:t> Покупая паркет, уточните у продавца контакты опытного мастера, имевшего дело с укладкой натурального деревянного пола.</a:t>
            </a:r>
          </a:p>
        </p:txBody>
      </p:sp>
    </p:spTree>
    <p:extLst>
      <p:ext uri="{BB962C8B-B14F-4D97-AF65-F5344CB8AC3E}">
        <p14:creationId xmlns:p14="http://schemas.microsoft.com/office/powerpoint/2010/main" val="1862446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Помещения</a:t>
            </a:r>
            <a:endParaRPr lang="ru-RU"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2348880"/>
            <a:ext cx="410445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11560" y="2136800"/>
            <a:ext cx="3672408" cy="3693319"/>
          </a:xfrm>
          <a:prstGeom prst="rect">
            <a:avLst/>
          </a:prstGeom>
        </p:spPr>
        <p:txBody>
          <a:bodyPr wrap="square">
            <a:spAutoFit/>
          </a:bodyPr>
          <a:lstStyle/>
          <a:p>
            <a:pPr algn="just"/>
            <a:r>
              <a:rPr lang="ru-RU" dirty="0"/>
              <a:t>Паркет будет сохранять свои свойства, если будет уложен в помещении по назначению. Например, паркет из ореха отлично подойдет в гостиную, но подвергнется испытаниям в детской комнате активного ребенка. А вот дубовый паркет с высокой прочностью идеально выдержит все нагрузки, в том числе шпильки и сырость в коридоре.</a:t>
            </a:r>
          </a:p>
        </p:txBody>
      </p:sp>
    </p:spTree>
    <p:extLst>
      <p:ext uri="{BB962C8B-B14F-4D97-AF65-F5344CB8AC3E}">
        <p14:creationId xmlns:p14="http://schemas.microsoft.com/office/powerpoint/2010/main" val="3628639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8"/>
            <a:ext cx="8280920" cy="6740307"/>
          </a:xfrm>
          <a:prstGeom prst="rect">
            <a:avLst/>
          </a:prstGeom>
        </p:spPr>
        <p:txBody>
          <a:bodyPr wrap="square">
            <a:spAutoFit/>
          </a:bodyPr>
          <a:lstStyle/>
          <a:p>
            <a:pPr algn="just"/>
            <a:r>
              <a:rPr lang="ru-RU" b="1" dirty="0"/>
              <a:t>В зависимости от типа помещения и его особенностей подбирается и разное напольное покрытие.</a:t>
            </a:r>
          </a:p>
          <a:p>
            <a:pPr algn="just"/>
            <a:endParaRPr lang="ru-RU" b="1" dirty="0"/>
          </a:p>
          <a:p>
            <a:pPr marL="285750" indent="-285750" algn="just">
              <a:buFont typeface="Arial" panose="020B0604020202020204" pitchFamily="34" charset="0"/>
              <a:buChar char="•"/>
            </a:pPr>
            <a:r>
              <a:rPr lang="ru-RU" dirty="0">
                <a:solidFill>
                  <a:srgbClr val="00B050"/>
                </a:solidFill>
              </a:rPr>
              <a:t>Прихожая и коридор</a:t>
            </a:r>
            <a:r>
              <a:rPr lang="ru-RU" dirty="0"/>
              <a:t> требуют максимальной прочности и устойчивости к повреждениям от высокой проходимости, мокрой грязи и влаги, принесенной с улицы. Для этого помещения подойдет паркет из палисандра, </a:t>
            </a:r>
            <a:r>
              <a:rPr lang="ru-RU" dirty="0" err="1"/>
              <a:t>ормозии</a:t>
            </a:r>
            <a:r>
              <a:rPr lang="ru-RU" dirty="0"/>
              <a:t>, дуба или клена.</a:t>
            </a:r>
          </a:p>
          <a:p>
            <a:pPr marL="285750" indent="-285750" algn="just">
              <a:buFont typeface="Arial" panose="020B0604020202020204" pitchFamily="34" charset="0"/>
              <a:buChar char="•"/>
            </a:pPr>
            <a:r>
              <a:rPr lang="ru-RU" dirty="0">
                <a:solidFill>
                  <a:srgbClr val="00B050"/>
                </a:solidFill>
              </a:rPr>
              <a:t>Гостиная</a:t>
            </a:r>
            <a:r>
              <a:rPr lang="ru-RU" dirty="0"/>
              <a:t> — требует уюта, идеальным станет паркет из ореха. А если выбрать вариант с обработкой маслом и эффектом непокрытой древесины, то паркет украсит помещение.</a:t>
            </a:r>
          </a:p>
          <a:p>
            <a:pPr marL="285750" indent="-285750" algn="just">
              <a:buFont typeface="Arial" panose="020B0604020202020204" pitchFamily="34" charset="0"/>
              <a:buChar char="•"/>
            </a:pPr>
            <a:r>
              <a:rPr lang="ru-RU" dirty="0">
                <a:solidFill>
                  <a:srgbClr val="00B050"/>
                </a:solidFill>
              </a:rPr>
              <a:t>Детская</a:t>
            </a:r>
            <a:r>
              <a:rPr lang="ru-RU" dirty="0"/>
              <a:t> — здесь необходимы </a:t>
            </a:r>
            <a:r>
              <a:rPr lang="ru-RU" dirty="0" err="1"/>
              <a:t>экологичность</a:t>
            </a:r>
            <a:r>
              <a:rPr lang="ru-RU" dirty="0"/>
              <a:t>, </a:t>
            </a:r>
            <a:r>
              <a:rPr lang="ru-RU" dirty="0" err="1"/>
              <a:t>гипоаллергенность</a:t>
            </a:r>
            <a:r>
              <a:rPr lang="ru-RU" dirty="0"/>
              <a:t>, практичность в уборке и высокая </a:t>
            </a:r>
            <a:r>
              <a:rPr lang="ru-RU" dirty="0" err="1"/>
              <a:t>теплопроводимость</a:t>
            </a:r>
            <a:r>
              <a:rPr lang="ru-RU" dirty="0"/>
              <a:t>. Подойдет </a:t>
            </a:r>
            <a:r>
              <a:rPr lang="ru-RU" dirty="0" err="1"/>
              <a:t>брашированный</a:t>
            </a:r>
            <a:r>
              <a:rPr lang="ru-RU" dirty="0"/>
              <a:t> паркет из дуба с обработкой пескоструйной машиной. Такой паркет по прочности не уступает камню, а по ощущениям остается очень теплым и приятным на ощупь. И дети не смогут его повредить.</a:t>
            </a:r>
          </a:p>
          <a:p>
            <a:pPr marL="285750" indent="-285750" algn="just">
              <a:buFont typeface="Arial" panose="020B0604020202020204" pitchFamily="34" charset="0"/>
              <a:buChar char="•"/>
            </a:pPr>
            <a:r>
              <a:rPr lang="ru-RU" dirty="0">
                <a:solidFill>
                  <a:srgbClr val="00B050"/>
                </a:solidFill>
              </a:rPr>
              <a:t>Ванные комнаты и санузлы</a:t>
            </a:r>
            <a:r>
              <a:rPr lang="ru-RU" dirty="0"/>
              <a:t> — материал должен быть устойчив к влаге. Например, тик под шелковистым маслом с </a:t>
            </a:r>
            <a:r>
              <a:rPr lang="ru-RU" dirty="0" err="1"/>
              <a:t>герметиком</a:t>
            </a:r>
            <a:r>
              <a:rPr lang="ru-RU" dirty="0"/>
              <a:t> в швах. По виду такой пол напоминает палубу на яхтах. Подойдет и </a:t>
            </a:r>
            <a:r>
              <a:rPr lang="ru-RU" dirty="0" err="1"/>
              <a:t>термоясень</a:t>
            </a:r>
            <a:r>
              <a:rPr lang="ru-RU" dirty="0"/>
              <a:t> — необычная волнистая поверхность при ходьбе создает эффект массажа. А если паркет будет специально обработан натуральным маслом, это сделает пол </a:t>
            </a:r>
            <a:r>
              <a:rPr lang="ru-RU" dirty="0" err="1"/>
              <a:t>антистатичным</a:t>
            </a:r>
            <a:r>
              <a:rPr lang="ru-RU" dirty="0"/>
              <a:t> и антиаллергенным.</a:t>
            </a:r>
          </a:p>
          <a:p>
            <a:endParaRPr lang="ru-RU" dirty="0"/>
          </a:p>
        </p:txBody>
      </p:sp>
    </p:spTree>
    <p:extLst>
      <p:ext uri="{BB962C8B-B14F-4D97-AF65-F5344CB8AC3E}">
        <p14:creationId xmlns:p14="http://schemas.microsoft.com/office/powerpoint/2010/main" val="422636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Цвет и рисунок</a:t>
            </a:r>
          </a:p>
        </p:txBody>
      </p:sp>
      <p:sp>
        <p:nvSpPr>
          <p:cNvPr id="3" name="Текст 2"/>
          <p:cNvSpPr>
            <a:spLocks noGrp="1"/>
          </p:cNvSpPr>
          <p:nvPr>
            <p:ph type="body" idx="1"/>
          </p:nvPr>
        </p:nvSpPr>
        <p:spPr>
          <a:xfrm>
            <a:off x="395536" y="1700808"/>
            <a:ext cx="4040188" cy="639762"/>
          </a:xfrm>
        </p:spPr>
        <p:txBody>
          <a:bodyPr/>
          <a:lstStyle/>
          <a:p>
            <a:r>
              <a:rPr lang="ru-RU" dirty="0"/>
              <a:t>цвет</a:t>
            </a:r>
          </a:p>
        </p:txBody>
      </p:sp>
      <p:sp>
        <p:nvSpPr>
          <p:cNvPr id="4" name="Объект 3"/>
          <p:cNvSpPr>
            <a:spLocks noGrp="1"/>
          </p:cNvSpPr>
          <p:nvPr>
            <p:ph sz="half" idx="2"/>
          </p:nvPr>
        </p:nvSpPr>
        <p:spPr>
          <a:xfrm>
            <a:off x="179512" y="2420888"/>
            <a:ext cx="4320480" cy="3942928"/>
          </a:xfrm>
        </p:spPr>
        <p:txBody>
          <a:bodyPr>
            <a:normAutofit fontScale="85000" lnSpcReduction="20000"/>
          </a:bodyPr>
          <a:lstStyle/>
          <a:p>
            <a:pPr algn="just"/>
            <a:r>
              <a:rPr lang="ru-RU" dirty="0"/>
              <a:t>Цвет напольного покрытия следует подбирать под интерьер, при этом незначительное изменение в сторону более яркого или бледного тона может испортить все впечатление. Поэтому подбирать паркет нужно в магазине, видя образцы в реальности. Главное, что нужно помнить — почти все породы древесины со временем меняют цвет на более глубокий.</a:t>
            </a:r>
          </a:p>
          <a:p>
            <a:endParaRPr lang="ru-RU" dirty="0"/>
          </a:p>
        </p:txBody>
      </p:sp>
      <p:sp>
        <p:nvSpPr>
          <p:cNvPr id="5" name="Текст 4"/>
          <p:cNvSpPr>
            <a:spLocks noGrp="1"/>
          </p:cNvSpPr>
          <p:nvPr>
            <p:ph type="body" sz="quarter" idx="3"/>
          </p:nvPr>
        </p:nvSpPr>
        <p:spPr/>
        <p:txBody>
          <a:bodyPr/>
          <a:lstStyle/>
          <a:p>
            <a:r>
              <a:rPr lang="ru-RU" dirty="0"/>
              <a:t>рисунок укладки</a:t>
            </a:r>
          </a:p>
        </p:txBody>
      </p:sp>
      <p:sp>
        <p:nvSpPr>
          <p:cNvPr id="6" name="Объект 5"/>
          <p:cNvSpPr>
            <a:spLocks noGrp="1"/>
          </p:cNvSpPr>
          <p:nvPr>
            <p:ph sz="quarter" idx="4"/>
          </p:nvPr>
        </p:nvSpPr>
        <p:spPr/>
        <p:txBody>
          <a:bodyPr>
            <a:normAutofit fontScale="85000" lnSpcReduction="10000"/>
          </a:bodyPr>
          <a:lstStyle/>
          <a:p>
            <a:pPr algn="just"/>
            <a:r>
              <a:rPr lang="ru-RU" dirty="0"/>
              <a:t>Для небольшого помещения стоит выбрать напольное покрытие с мелкими планками: такой пол будет смотреться гораздо </a:t>
            </a:r>
            <a:r>
              <a:rPr lang="ru-RU" dirty="0" err="1"/>
              <a:t>органичнее</a:t>
            </a:r>
            <a:r>
              <a:rPr lang="ru-RU" dirty="0"/>
              <a:t>, чем пол из крупных планок длиной более полуметра. И наоборот — в просторных помещениях будет хорошо смотреться пол из крупных досок или мозаичное панно.</a:t>
            </a:r>
          </a:p>
          <a:p>
            <a:endParaRPr lang="ru-RU" b="1" dirty="0"/>
          </a:p>
        </p:txBody>
      </p:sp>
    </p:spTree>
    <p:extLst>
      <p:ext uri="{BB962C8B-B14F-4D97-AF65-F5344CB8AC3E}">
        <p14:creationId xmlns:p14="http://schemas.microsoft.com/office/powerpoint/2010/main" val="721765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Тип распила дерева</a:t>
            </a:r>
          </a:p>
        </p:txBody>
      </p:sp>
      <p:sp>
        <p:nvSpPr>
          <p:cNvPr id="3" name="Прямоугольник 2"/>
          <p:cNvSpPr/>
          <p:nvPr/>
        </p:nvSpPr>
        <p:spPr>
          <a:xfrm>
            <a:off x="251520" y="1865988"/>
            <a:ext cx="4104456" cy="4801314"/>
          </a:xfrm>
          <a:prstGeom prst="rect">
            <a:avLst/>
          </a:prstGeom>
        </p:spPr>
        <p:txBody>
          <a:bodyPr wrap="square">
            <a:spAutoFit/>
          </a:bodyPr>
          <a:lstStyle/>
          <a:p>
            <a:pPr algn="just"/>
            <a:r>
              <a:rPr lang="ru-RU" b="1" dirty="0"/>
              <a:t>Плашки для паркета получают, используя три вида распила. От него зависит рисунок и цена на готовое изделие.</a:t>
            </a:r>
          </a:p>
          <a:p>
            <a:pPr algn="just"/>
            <a:endParaRPr lang="ru-RU" b="1" dirty="0"/>
          </a:p>
          <a:p>
            <a:pPr marL="285750" indent="-285750" algn="just">
              <a:buFont typeface="Arial" panose="020B0604020202020204" pitchFamily="34" charset="0"/>
              <a:buChar char="•"/>
            </a:pPr>
            <a:r>
              <a:rPr lang="ru-RU" dirty="0">
                <a:solidFill>
                  <a:srgbClr val="00B050"/>
                </a:solidFill>
              </a:rPr>
              <a:t>тангенциальный: </a:t>
            </a:r>
            <a:r>
              <a:rPr lang="ru-RU" dirty="0"/>
              <a:t>распиливают по радиусу колец через центр ствола — получается рисунок с волнообразными линиями;</a:t>
            </a:r>
          </a:p>
          <a:p>
            <a:pPr marL="285750" indent="-285750" algn="just">
              <a:buFont typeface="Arial" panose="020B0604020202020204" pitchFamily="34" charset="0"/>
              <a:buChar char="•"/>
            </a:pPr>
            <a:r>
              <a:rPr lang="ru-RU" dirty="0">
                <a:solidFill>
                  <a:srgbClr val="00B050"/>
                </a:solidFill>
              </a:rPr>
              <a:t>радиальный: </a:t>
            </a:r>
            <a:r>
              <a:rPr lang="ru-RU" dirty="0"/>
              <a:t>по касательной — рисунок с параллельными линиями;</a:t>
            </a:r>
          </a:p>
          <a:p>
            <a:pPr marL="285750" indent="-285750" algn="just">
              <a:buFont typeface="Arial" panose="020B0604020202020204" pitchFamily="34" charset="0"/>
              <a:buChar char="•"/>
            </a:pPr>
            <a:r>
              <a:rPr lang="ru-RU" dirty="0" err="1">
                <a:solidFill>
                  <a:srgbClr val="00B050"/>
                </a:solidFill>
              </a:rPr>
              <a:t>рустикальный</a:t>
            </a:r>
            <a:r>
              <a:rPr lang="ru-RU" dirty="0">
                <a:solidFill>
                  <a:srgbClr val="00B050"/>
                </a:solidFill>
              </a:rPr>
              <a:t> (смешанный): </a:t>
            </a:r>
            <a:r>
              <a:rPr lang="ru-RU" dirty="0"/>
              <a:t>под острым углом к направлению волокон.</a:t>
            </a:r>
          </a:p>
          <a:p>
            <a:r>
              <a:rPr lang="ru-RU" dirty="0"/>
              <a:t/>
            </a:r>
            <a:br>
              <a:rPr lang="ru-RU" dirty="0"/>
            </a:br>
            <a:endParaRPr lang="ru-RU"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6576" y="677856"/>
            <a:ext cx="7272808"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2348880"/>
            <a:ext cx="4458840" cy="353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322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Способ обработки</a:t>
            </a:r>
          </a:p>
        </p:txBody>
      </p:sp>
      <p:sp>
        <p:nvSpPr>
          <p:cNvPr id="3" name="Прямоугольник 2"/>
          <p:cNvSpPr/>
          <p:nvPr/>
        </p:nvSpPr>
        <p:spPr>
          <a:xfrm>
            <a:off x="1115616" y="2276872"/>
            <a:ext cx="6840760" cy="3416320"/>
          </a:xfrm>
          <a:prstGeom prst="rect">
            <a:avLst/>
          </a:prstGeom>
        </p:spPr>
        <p:txBody>
          <a:bodyPr wrap="square">
            <a:spAutoFit/>
          </a:bodyPr>
          <a:lstStyle/>
          <a:p>
            <a:pPr marL="285750" indent="-285750" algn="just">
              <a:buFont typeface="Arial" panose="020B0604020202020204" pitchFamily="34" charset="0"/>
              <a:buChar char="•"/>
            </a:pPr>
            <a:r>
              <a:rPr lang="ru-RU" dirty="0" err="1">
                <a:solidFill>
                  <a:srgbClr val="00B050"/>
                </a:solidFill>
              </a:rPr>
              <a:t>Брашированный</a:t>
            </a:r>
            <a:r>
              <a:rPr lang="ru-RU" dirty="0">
                <a:solidFill>
                  <a:srgbClr val="00B050"/>
                </a:solidFill>
              </a:rPr>
              <a:t> паркет</a:t>
            </a:r>
            <a:r>
              <a:rPr lang="ru-RU" dirty="0"/>
              <a:t> — фактурный материал с заметными бороздами и яркими оттенками. </a:t>
            </a:r>
            <a:r>
              <a:rPr lang="ru-RU" dirty="0" err="1"/>
              <a:t>Браширование</a:t>
            </a:r>
            <a:r>
              <a:rPr lang="ru-RU" dirty="0"/>
              <a:t> удаляет мягкие волокна и делает паркет более стойким к механическим повреждениям.</a:t>
            </a:r>
          </a:p>
          <a:p>
            <a:pPr marL="285750" indent="-285750" algn="just">
              <a:buFont typeface="Arial" panose="020B0604020202020204" pitchFamily="34" charset="0"/>
              <a:buChar char="•"/>
            </a:pPr>
            <a:r>
              <a:rPr lang="ru-RU" dirty="0">
                <a:solidFill>
                  <a:srgbClr val="00B050"/>
                </a:solidFill>
              </a:rPr>
              <a:t>Состаренный паркет</a:t>
            </a:r>
            <a:r>
              <a:rPr lang="ru-RU" dirty="0"/>
              <a:t> — проходит искусственную деформацию. На таком паркете образуются вмятины и потертости, придающие ему вековую ценность.</a:t>
            </a:r>
          </a:p>
          <a:p>
            <a:pPr marL="285750" indent="-285750" algn="just">
              <a:buFont typeface="Arial" panose="020B0604020202020204" pitchFamily="34" charset="0"/>
              <a:buChar char="•"/>
            </a:pPr>
            <a:r>
              <a:rPr lang="ru-RU" dirty="0">
                <a:solidFill>
                  <a:srgbClr val="00B050"/>
                </a:solidFill>
              </a:rPr>
              <a:t>Тонированный паркет</a:t>
            </a:r>
            <a:r>
              <a:rPr lang="ru-RU" dirty="0"/>
              <a:t> — дерево с необычными цветовыми оттенками, которые впишутся в незаурядный интерьер, например, отбеленные планки.</a:t>
            </a:r>
          </a:p>
        </p:txBody>
      </p:sp>
    </p:spTree>
    <p:extLst>
      <p:ext uri="{BB962C8B-B14F-4D97-AF65-F5344CB8AC3E}">
        <p14:creationId xmlns:p14="http://schemas.microsoft.com/office/powerpoint/2010/main" val="603241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Как ухаживать за паркетом</a:t>
            </a:r>
          </a:p>
        </p:txBody>
      </p:sp>
      <p:sp>
        <p:nvSpPr>
          <p:cNvPr id="3" name="Прямоугольник 2"/>
          <p:cNvSpPr/>
          <p:nvPr/>
        </p:nvSpPr>
        <p:spPr>
          <a:xfrm>
            <a:off x="539553" y="1844824"/>
            <a:ext cx="8064896" cy="1200329"/>
          </a:xfrm>
          <a:prstGeom prst="rect">
            <a:avLst/>
          </a:prstGeom>
        </p:spPr>
        <p:txBody>
          <a:bodyPr wrap="square">
            <a:spAutoFit/>
          </a:bodyPr>
          <a:lstStyle/>
          <a:p>
            <a:pPr algn="just"/>
            <a:r>
              <a:rPr lang="ru-RU" dirty="0"/>
              <a:t>Незнание основных правил ухода за натуральным паркетом может повлиять на его выбор или вовсе остановить от покупки такого пола. Но на самом деле все не так сложно, как выглядит на первый взгляд.</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9" y="3212976"/>
            <a:ext cx="4248472" cy="316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234843"/>
            <a:ext cx="4032448" cy="3140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4458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4110" y="394692"/>
            <a:ext cx="7992888" cy="6463308"/>
          </a:xfrm>
          <a:prstGeom prst="rect">
            <a:avLst/>
          </a:prstGeom>
        </p:spPr>
        <p:txBody>
          <a:bodyPr wrap="square">
            <a:spAutoFit/>
          </a:bodyPr>
          <a:lstStyle/>
          <a:p>
            <a:r>
              <a:rPr lang="ru-RU" b="1" dirty="0"/>
              <a:t>Вот что стоит сделать, если вы уже купили или только планируете покупку натурального паркета:</a:t>
            </a:r>
          </a:p>
          <a:p>
            <a:endParaRPr lang="ru-RU" b="1" dirty="0"/>
          </a:p>
          <a:p>
            <a:pPr marL="285750" indent="-285750" algn="just">
              <a:buFont typeface="Arial" panose="020B0604020202020204" pitchFamily="34" charset="0"/>
              <a:buChar char="•"/>
            </a:pPr>
            <a:r>
              <a:rPr lang="ru-RU" dirty="0"/>
              <a:t>защитите свой паркет, покрыв его лаком или маслом как финишным покрытием;</a:t>
            </a:r>
          </a:p>
          <a:p>
            <a:pPr marL="285750" indent="-285750" algn="just">
              <a:buFont typeface="Arial" panose="020B0604020202020204" pitchFamily="34" charset="0"/>
              <a:buChar char="•"/>
            </a:pPr>
            <a:r>
              <a:rPr lang="ru-RU" dirty="0"/>
              <a:t>проводите регулярную сухую или влажную уборку при помощи мягких щеток и моющих средств с низким уровнем </a:t>
            </a:r>
            <a:r>
              <a:rPr lang="ru-RU" dirty="0" err="1"/>
              <a:t>pH</a:t>
            </a:r>
            <a:r>
              <a:rPr lang="ru-RU" dirty="0"/>
              <a:t>;</a:t>
            </a:r>
          </a:p>
          <a:p>
            <a:pPr marL="285750" indent="-285750" algn="just">
              <a:buFont typeface="Arial" panose="020B0604020202020204" pitchFamily="34" charset="0"/>
              <a:buChar char="•"/>
            </a:pPr>
            <a:r>
              <a:rPr lang="ru-RU" dirty="0"/>
              <a:t>позаботьтесь о </a:t>
            </a:r>
            <a:r>
              <a:rPr lang="ru-RU" dirty="0" err="1"/>
              <a:t>придверных</a:t>
            </a:r>
            <a:r>
              <a:rPr lang="ru-RU" dirty="0"/>
              <a:t> ковриках при входе в дом, защитите пол от лишних загрязнений;</a:t>
            </a:r>
          </a:p>
          <a:p>
            <a:pPr marL="285750" indent="-285750" algn="just">
              <a:buFont typeface="Arial" panose="020B0604020202020204" pitchFamily="34" charset="0"/>
              <a:buChar char="•"/>
            </a:pPr>
            <a:r>
              <a:rPr lang="ru-RU" dirty="0"/>
              <a:t>трудноудаляемые пятна устраняйте специальным очистителем;</a:t>
            </a:r>
          </a:p>
          <a:p>
            <a:pPr marL="285750" indent="-285750" algn="just">
              <a:buFont typeface="Arial" panose="020B0604020202020204" pitchFamily="34" charset="0"/>
              <a:buChar char="•"/>
            </a:pPr>
            <a:r>
              <a:rPr lang="ru-RU" dirty="0"/>
              <a:t>подкладывайте под ножки мебели ткань или приклейте специальные накладки;</a:t>
            </a:r>
          </a:p>
          <a:p>
            <a:pPr marL="285750" indent="-285750" algn="just">
              <a:buFont typeface="Arial" panose="020B0604020202020204" pitchFamily="34" charset="0"/>
              <a:buChar char="•"/>
            </a:pPr>
            <a:r>
              <a:rPr lang="ru-RU" dirty="0"/>
              <a:t>выберите один из способов увлажнения воздуха, включая растения или увлажнитель, и не допускайте потери влаги в помещении; влажность должна быть 40 — 60%;</a:t>
            </a:r>
          </a:p>
          <a:p>
            <a:pPr marL="285750" indent="-285750" algn="just">
              <a:buFont typeface="Arial" panose="020B0604020202020204" pitchFamily="34" charset="0"/>
              <a:buChar char="•"/>
            </a:pPr>
            <a:r>
              <a:rPr lang="ru-RU" dirty="0"/>
              <a:t>регулярно проветривайте помещение, избегайте температурных перепадов;</a:t>
            </a:r>
          </a:p>
          <a:p>
            <a:pPr marL="285750" indent="-285750" algn="just">
              <a:buFont typeface="Arial" panose="020B0604020202020204" pitchFamily="34" charset="0"/>
              <a:buChar char="•"/>
            </a:pPr>
            <a:r>
              <a:rPr lang="ru-RU" dirty="0"/>
              <a:t>на монтаж паркета наймите опытного мастера, который осмотрит планки, подготовит основание с гидроизоляцией и при необходимости сможет провести ремонт.</a:t>
            </a:r>
          </a:p>
          <a:p>
            <a:pPr marL="285750" indent="-285750" algn="just">
              <a:buFont typeface="Arial" panose="020B0604020202020204" pitchFamily="34" charset="0"/>
              <a:buChar char="•"/>
            </a:pPr>
            <a:r>
              <a:rPr lang="ru-RU" b="1" dirty="0"/>
              <a:t>стоимость паркета стартует от 1 500 и до 50 000 рублей за кв. м и выше.</a:t>
            </a:r>
          </a:p>
          <a:p>
            <a:pPr marL="285750" indent="-285750">
              <a:buFont typeface="Arial" panose="020B0604020202020204" pitchFamily="34" charset="0"/>
              <a:buChar char="•"/>
            </a:pPr>
            <a:endParaRPr lang="ru-RU" dirty="0"/>
          </a:p>
        </p:txBody>
      </p:sp>
    </p:spTree>
    <p:extLst>
      <p:ext uri="{BB962C8B-B14F-4D97-AF65-F5344CB8AC3E}">
        <p14:creationId xmlns:p14="http://schemas.microsoft.com/office/powerpoint/2010/main" val="4228668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260672" cy="788380"/>
          </a:xfrm>
        </p:spPr>
        <p:txBody>
          <a:bodyPr>
            <a:normAutofit fontScale="90000"/>
          </a:bodyPr>
          <a:lstStyle/>
          <a:p>
            <a:r>
              <a:rPr lang="ru-RU" dirty="0"/>
              <a:t>Памятка: что нужно знать при выборе паркета</a:t>
            </a:r>
          </a:p>
        </p:txBody>
      </p:sp>
      <p:sp>
        <p:nvSpPr>
          <p:cNvPr id="3" name="Прямоугольник 2"/>
          <p:cNvSpPr/>
          <p:nvPr/>
        </p:nvSpPr>
        <p:spPr>
          <a:xfrm>
            <a:off x="114145" y="1628800"/>
            <a:ext cx="8788751" cy="5078313"/>
          </a:xfrm>
          <a:prstGeom prst="rect">
            <a:avLst/>
          </a:prstGeom>
        </p:spPr>
        <p:txBody>
          <a:bodyPr wrap="square">
            <a:spAutoFit/>
          </a:bodyPr>
          <a:lstStyle/>
          <a:p>
            <a:pPr marL="285750" indent="-285750" algn="just">
              <a:buFont typeface="Arial" panose="020B0604020202020204" pitchFamily="34" charset="0"/>
              <a:buChar char="•"/>
            </a:pPr>
            <a:r>
              <a:rPr lang="ru-RU" dirty="0"/>
              <a:t>Существуют три основных вида паркета: штучный, массивная доска, модульный. Различаются габаритами и типом крепления планок.</a:t>
            </a:r>
          </a:p>
          <a:p>
            <a:pPr marL="285750" indent="-285750" algn="just">
              <a:buFont typeface="Arial" panose="020B0604020202020204" pitchFamily="34" charset="0"/>
              <a:buChar char="•"/>
            </a:pPr>
            <a:r>
              <a:rPr lang="ru-RU" dirty="0"/>
              <a:t>Среди преимуществ паркета: долговечность, практичность, возможность ремонта, разные рисунки укладки. Паркет подходит под любой стиль интерьера, выглядит эстетично и добавляет уюта помещению.</a:t>
            </a:r>
          </a:p>
          <a:p>
            <a:pPr marL="285750" indent="-285750" algn="just">
              <a:buFont typeface="Arial" panose="020B0604020202020204" pitchFamily="34" charset="0"/>
              <a:buChar char="•"/>
            </a:pPr>
            <a:r>
              <a:rPr lang="ru-RU" dirty="0"/>
              <a:t>Основные породы дерева для паркета, популярные среди покупателей: дуб, клен, орех.</a:t>
            </a:r>
          </a:p>
          <a:p>
            <a:pPr marL="285750" indent="-285750" algn="just">
              <a:buFont typeface="Arial" panose="020B0604020202020204" pitchFamily="34" charset="0"/>
              <a:buChar char="•"/>
            </a:pPr>
            <a:r>
              <a:rPr lang="ru-RU" dirty="0"/>
              <a:t>Выбирая паркет нужно просчитать итоговую цену с монтажом; запросить сертификат на продукцию у продавца; определиться с типом дерева для каждого помещения в квартире; выбрать тип паркета, рисунок укладки, цвет дерева и тип обработки, которые подойдут под интерьер.</a:t>
            </a:r>
          </a:p>
          <a:p>
            <a:pPr marL="285750" indent="-285750" algn="just">
              <a:buFont typeface="Arial" panose="020B0604020202020204" pitchFamily="34" charset="0"/>
              <a:buChar char="•"/>
            </a:pPr>
            <a:r>
              <a:rPr lang="ru-RU" dirty="0"/>
              <a:t>Укладку паркета лучше доверить специалисту, который будет знать и соблюдать технологии укладки. При монтаже пола в помещении нужно поддерживать необходимую влажность и температуру.</a:t>
            </a:r>
          </a:p>
          <a:p>
            <a:pPr marL="285750" indent="-285750" algn="just">
              <a:buFont typeface="Arial" panose="020B0604020202020204" pitchFamily="34" charset="0"/>
              <a:buChar char="•"/>
            </a:pPr>
            <a:r>
              <a:rPr lang="ru-RU" dirty="0"/>
              <a:t>Ухаживать за паркетом нужно регулярно, при помощи мягких моющих средств и щеток, использовать специальные средства для очистки.</a:t>
            </a:r>
          </a:p>
        </p:txBody>
      </p:sp>
    </p:spTree>
    <p:extLst>
      <p:ext uri="{BB962C8B-B14F-4D97-AF65-F5344CB8AC3E}">
        <p14:creationId xmlns:p14="http://schemas.microsoft.com/office/powerpoint/2010/main" val="3582594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исунок 1"/>
          <p:cNvSpPr>
            <a:spLocks noGrp="1"/>
          </p:cNvSpPr>
          <p:nvPr>
            <p:ph type="pic" idx="1"/>
          </p:nvPr>
        </p:nvSpPr>
        <p:spPr>
          <a:xfrm>
            <a:off x="611560" y="836712"/>
            <a:ext cx="7772400" cy="4763612"/>
          </a:xfrm>
        </p:spPr>
      </p:sp>
      <p:sp>
        <p:nvSpPr>
          <p:cNvPr id="3" name="Текст 2"/>
          <p:cNvSpPr>
            <a:spLocks noGrp="1"/>
          </p:cNvSpPr>
          <p:nvPr>
            <p:ph type="body" sz="half" idx="2"/>
          </p:nvPr>
        </p:nvSpPr>
        <p:spPr/>
        <p:txBody>
          <a:bodyPr/>
          <a:lstStyle/>
          <a:p>
            <a:r>
              <a:rPr lang="ru-RU" dirty="0"/>
              <a:t>конец</a:t>
            </a:r>
          </a:p>
        </p:txBody>
      </p:sp>
      <p:sp>
        <p:nvSpPr>
          <p:cNvPr id="4" name="Заголовок 3"/>
          <p:cNvSpPr>
            <a:spLocks noGrp="1"/>
          </p:cNvSpPr>
          <p:nvPr>
            <p:ph type="title"/>
          </p:nvPr>
        </p:nvSpPr>
        <p:spPr/>
        <p:txBody>
          <a:bodyPr/>
          <a:lstStyle/>
          <a:p>
            <a:r>
              <a:rPr lang="ru-RU" dirty="0"/>
              <a:t>Спасибо за внимание</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84784"/>
            <a:ext cx="689708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354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Паркет - это</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55976" y="2060848"/>
            <a:ext cx="420636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11560" y="1997839"/>
            <a:ext cx="3600400" cy="3693319"/>
          </a:xfrm>
          <a:prstGeom prst="rect">
            <a:avLst/>
          </a:prstGeom>
        </p:spPr>
        <p:txBody>
          <a:bodyPr wrap="square">
            <a:spAutoFit/>
          </a:bodyPr>
          <a:lstStyle/>
          <a:p>
            <a:pPr algn="just"/>
            <a:r>
              <a:rPr lang="ru-RU" dirty="0"/>
              <a:t>Паркет – </a:t>
            </a:r>
            <a:r>
              <a:rPr lang="ru-RU" b="1" dirty="0"/>
              <a:t>вид материала для напольного покрытия, состоящий из планок или дощечек из натуральной древесины</a:t>
            </a:r>
            <a:r>
              <a:rPr lang="ru-RU" dirty="0"/>
              <a:t>. Планки могут иметь пазы для соединения друг с другом или быть без них.</a:t>
            </a:r>
          </a:p>
          <a:p>
            <a:pPr algn="just"/>
            <a:r>
              <a:rPr lang="ru-RU" dirty="0"/>
              <a:t>Паркет можно укладывать под различным углом и даже выкладывать рисунки, создавая уникальный дизайн помещения.</a:t>
            </a:r>
          </a:p>
        </p:txBody>
      </p:sp>
    </p:spTree>
    <p:extLst>
      <p:ext uri="{BB962C8B-B14F-4D97-AF65-F5344CB8AC3E}">
        <p14:creationId xmlns:p14="http://schemas.microsoft.com/office/powerpoint/2010/main" val="1508445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Паркетная  доска</a:t>
            </a:r>
          </a:p>
        </p:txBody>
      </p:sp>
      <p:sp>
        <p:nvSpPr>
          <p:cNvPr id="3" name="Объект 2"/>
          <p:cNvSpPr>
            <a:spLocks noGrp="1"/>
          </p:cNvSpPr>
          <p:nvPr>
            <p:ph idx="1"/>
          </p:nvPr>
        </p:nvSpPr>
        <p:spPr>
          <a:xfrm>
            <a:off x="323528" y="1916832"/>
            <a:ext cx="8352928" cy="4248472"/>
          </a:xfrm>
        </p:spPr>
        <p:txBody>
          <a:bodyPr>
            <a:normAutofit fontScale="92500" lnSpcReduction="10000"/>
          </a:bodyPr>
          <a:lstStyle/>
          <a:p>
            <a:pPr marL="114300" indent="0" algn="just">
              <a:buNone/>
            </a:pPr>
            <a:r>
              <a:rPr lang="ru-RU" dirty="0"/>
              <a:t>Паркетная доска целиком состоит из древесины. Современная паркетная доска обычно имеет толщину чуть больше сантиметра, её можно укладывать на лаги только через фанеру, иначе доска будет прогибаться под ногами и может даже проломиться. Фанеру рекомендуется укладывать в два слоя, чтобы пол был прочным и не скрипел. Шлифовать паркетную доску, как правило, не требуется, в основном доски продаются уже покрытые лаком или маслом. Покрытие из паркетной доски можно использовать и на кухне, так как оно достаточно устойчиво к влаге (капли воды, которые могут падать на пол). Это замечательное напольное покрытие из дерева.</a:t>
            </a:r>
          </a:p>
        </p:txBody>
      </p:sp>
    </p:spTree>
    <p:extLst>
      <p:ext uri="{BB962C8B-B14F-4D97-AF65-F5344CB8AC3E}">
        <p14:creationId xmlns:p14="http://schemas.microsoft.com/office/powerpoint/2010/main" val="1081822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Достоинства и недостатки</a:t>
            </a:r>
          </a:p>
        </p:txBody>
      </p:sp>
      <p:sp>
        <p:nvSpPr>
          <p:cNvPr id="3" name="Текст 2"/>
          <p:cNvSpPr>
            <a:spLocks noGrp="1"/>
          </p:cNvSpPr>
          <p:nvPr>
            <p:ph type="body" idx="1"/>
          </p:nvPr>
        </p:nvSpPr>
        <p:spPr/>
        <p:txBody>
          <a:bodyPr/>
          <a:lstStyle/>
          <a:p>
            <a:r>
              <a:rPr lang="ru-RU" dirty="0"/>
              <a:t>Основные достоинства паркета:</a:t>
            </a:r>
          </a:p>
        </p:txBody>
      </p:sp>
      <p:sp>
        <p:nvSpPr>
          <p:cNvPr id="4" name="Объект 3"/>
          <p:cNvSpPr>
            <a:spLocks noGrp="1"/>
          </p:cNvSpPr>
          <p:nvPr>
            <p:ph sz="half" idx="2"/>
          </p:nvPr>
        </p:nvSpPr>
        <p:spPr>
          <a:xfrm>
            <a:off x="395536" y="2276872"/>
            <a:ext cx="4248472" cy="4176464"/>
          </a:xfrm>
        </p:spPr>
        <p:txBody>
          <a:bodyPr>
            <a:normAutofit fontScale="92500"/>
          </a:bodyPr>
          <a:lstStyle/>
          <a:p>
            <a:pPr algn="just"/>
            <a:r>
              <a:rPr lang="ru-RU" dirty="0"/>
              <a:t>Низкая </a:t>
            </a:r>
            <a:r>
              <a:rPr lang="ru-RU" dirty="0" err="1"/>
              <a:t>теплопроводимость</a:t>
            </a:r>
            <a:r>
              <a:rPr lang="ru-RU" dirty="0"/>
              <a:t>;</a:t>
            </a:r>
          </a:p>
          <a:p>
            <a:pPr algn="just"/>
            <a:r>
              <a:rPr lang="ru-RU" dirty="0"/>
              <a:t>Долговечность;  </a:t>
            </a:r>
          </a:p>
          <a:p>
            <a:pPr algn="just"/>
            <a:r>
              <a:rPr lang="ru-RU" dirty="0"/>
              <a:t>Высокая </a:t>
            </a:r>
            <a:r>
              <a:rPr lang="ru-RU" dirty="0" err="1"/>
              <a:t>шумоизоляция</a:t>
            </a:r>
            <a:r>
              <a:rPr lang="ru-RU" dirty="0"/>
              <a:t>;  </a:t>
            </a:r>
          </a:p>
          <a:p>
            <a:pPr algn="just"/>
            <a:r>
              <a:rPr lang="ru-RU" dirty="0"/>
              <a:t>Красивый внешний вид;</a:t>
            </a:r>
          </a:p>
          <a:p>
            <a:pPr algn="just"/>
            <a:r>
              <a:rPr lang="ru-RU" dirty="0"/>
              <a:t>При профессиональной подготовке пола и укладке можно добиться высокой </a:t>
            </a:r>
            <a:r>
              <a:rPr lang="ru-RU" dirty="0" err="1"/>
              <a:t>ударопрочности</a:t>
            </a:r>
            <a:r>
              <a:rPr lang="ru-RU" dirty="0"/>
              <a:t>, отсутствия скольжения и шумов при ходьбе</a:t>
            </a:r>
          </a:p>
        </p:txBody>
      </p:sp>
      <p:sp>
        <p:nvSpPr>
          <p:cNvPr id="5" name="Текст 4"/>
          <p:cNvSpPr>
            <a:spLocks noGrp="1"/>
          </p:cNvSpPr>
          <p:nvPr>
            <p:ph type="body" sz="quarter" idx="3"/>
          </p:nvPr>
        </p:nvSpPr>
        <p:spPr/>
        <p:txBody>
          <a:bodyPr/>
          <a:lstStyle/>
          <a:p>
            <a:r>
              <a:rPr lang="ru-RU" dirty="0"/>
              <a:t>Главные недостатки паркета:</a:t>
            </a:r>
          </a:p>
        </p:txBody>
      </p:sp>
      <p:sp>
        <p:nvSpPr>
          <p:cNvPr id="6" name="Объект 5"/>
          <p:cNvSpPr>
            <a:spLocks noGrp="1"/>
          </p:cNvSpPr>
          <p:nvPr>
            <p:ph sz="quarter" idx="4"/>
          </p:nvPr>
        </p:nvSpPr>
        <p:spPr>
          <a:xfrm>
            <a:off x="5004048" y="2420888"/>
            <a:ext cx="3600400" cy="3777282"/>
          </a:xfrm>
        </p:spPr>
        <p:txBody>
          <a:bodyPr/>
          <a:lstStyle/>
          <a:p>
            <a:r>
              <a:rPr lang="ru-RU" dirty="0"/>
              <a:t>Сложность и долговременность укладки;  </a:t>
            </a:r>
          </a:p>
          <a:p>
            <a:r>
              <a:rPr lang="ru-RU" dirty="0"/>
              <a:t>Чувствительность к влажности и температуре;  </a:t>
            </a:r>
          </a:p>
          <a:p>
            <a:r>
              <a:rPr lang="ru-RU" dirty="0"/>
              <a:t>Высокая стоимость;</a:t>
            </a:r>
          </a:p>
          <a:p>
            <a:endParaRPr lang="ru-RU" dirty="0"/>
          </a:p>
        </p:txBody>
      </p:sp>
    </p:spTree>
    <p:extLst>
      <p:ext uri="{BB962C8B-B14F-4D97-AF65-F5344CB8AC3E}">
        <p14:creationId xmlns:p14="http://schemas.microsoft.com/office/powerpoint/2010/main" val="81646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Основные виды паркета</a:t>
            </a:r>
          </a:p>
        </p:txBody>
      </p:sp>
      <p:sp>
        <p:nvSpPr>
          <p:cNvPr id="3" name="Объект 2"/>
          <p:cNvSpPr>
            <a:spLocks noGrp="1"/>
          </p:cNvSpPr>
          <p:nvPr>
            <p:ph idx="1"/>
          </p:nvPr>
        </p:nvSpPr>
        <p:spPr>
          <a:xfrm>
            <a:off x="611560" y="1988840"/>
            <a:ext cx="7293496" cy="3797499"/>
          </a:xfrm>
        </p:spPr>
        <p:txBody>
          <a:bodyPr/>
          <a:lstStyle/>
          <a:p>
            <a:pPr algn="just"/>
            <a:r>
              <a:rPr lang="ru-RU" dirty="0"/>
              <a:t>Штучный паркет. </a:t>
            </a:r>
          </a:p>
          <a:p>
            <a:pPr algn="just"/>
            <a:r>
              <a:rPr lang="ru-RU" dirty="0"/>
              <a:t>Массивная доска (массивный паркет) </a:t>
            </a:r>
          </a:p>
          <a:p>
            <a:pPr algn="just"/>
            <a:r>
              <a:rPr lang="ru-RU" dirty="0"/>
              <a:t>Модульный наборный паркет (щитовой)</a:t>
            </a:r>
          </a:p>
          <a:p>
            <a:endParaRPr lang="ru-RU"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946005"/>
            <a:ext cx="2088232" cy="193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3916989"/>
            <a:ext cx="2017800" cy="195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3933056"/>
            <a:ext cx="2110757" cy="1962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423527" y="5905312"/>
            <a:ext cx="1475084" cy="369332"/>
          </a:xfrm>
          <a:prstGeom prst="rect">
            <a:avLst/>
          </a:prstGeom>
        </p:spPr>
        <p:txBody>
          <a:bodyPr wrap="none">
            <a:spAutoFit/>
          </a:bodyPr>
          <a:lstStyle/>
          <a:p>
            <a:r>
              <a:rPr lang="ru-RU" dirty="0"/>
              <a:t>модульный</a:t>
            </a:r>
          </a:p>
        </p:txBody>
      </p:sp>
      <p:sp>
        <p:nvSpPr>
          <p:cNvPr id="5" name="Прямоугольник 4"/>
          <p:cNvSpPr/>
          <p:nvPr/>
        </p:nvSpPr>
        <p:spPr>
          <a:xfrm>
            <a:off x="3807207" y="5933096"/>
            <a:ext cx="1529586" cy="369332"/>
          </a:xfrm>
          <a:prstGeom prst="rect">
            <a:avLst/>
          </a:prstGeom>
        </p:spPr>
        <p:txBody>
          <a:bodyPr wrap="none">
            <a:spAutoFit/>
          </a:bodyPr>
          <a:lstStyle/>
          <a:p>
            <a:r>
              <a:rPr lang="ru-RU" dirty="0"/>
              <a:t>массивный</a:t>
            </a:r>
          </a:p>
        </p:txBody>
      </p:sp>
      <p:sp>
        <p:nvSpPr>
          <p:cNvPr id="6" name="Прямоугольник 5"/>
          <p:cNvSpPr/>
          <p:nvPr/>
        </p:nvSpPr>
        <p:spPr>
          <a:xfrm>
            <a:off x="1293657" y="5942950"/>
            <a:ext cx="1156086" cy="369332"/>
          </a:xfrm>
          <a:prstGeom prst="rect">
            <a:avLst/>
          </a:prstGeom>
        </p:spPr>
        <p:txBody>
          <a:bodyPr wrap="none">
            <a:spAutoFit/>
          </a:bodyPr>
          <a:lstStyle/>
          <a:p>
            <a:r>
              <a:rPr lang="ru-RU" dirty="0"/>
              <a:t>штучный</a:t>
            </a:r>
          </a:p>
        </p:txBody>
      </p:sp>
    </p:spTree>
    <p:extLst>
      <p:ext uri="{BB962C8B-B14F-4D97-AF65-F5344CB8AC3E}">
        <p14:creationId xmlns:p14="http://schemas.microsoft.com/office/powerpoint/2010/main" val="962936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2684" y="404664"/>
            <a:ext cx="8260672" cy="1039427"/>
          </a:xfrm>
        </p:spPr>
        <p:txBody>
          <a:bodyPr/>
          <a:lstStyle/>
          <a:p>
            <a:r>
              <a:rPr lang="ru-RU" dirty="0"/>
              <a:t>Штучный паркет</a:t>
            </a:r>
          </a:p>
        </p:txBody>
      </p:sp>
      <p:sp>
        <p:nvSpPr>
          <p:cNvPr id="3" name="Прямоугольник 2"/>
          <p:cNvSpPr/>
          <p:nvPr/>
        </p:nvSpPr>
        <p:spPr>
          <a:xfrm>
            <a:off x="395536" y="1844824"/>
            <a:ext cx="4572000" cy="3970318"/>
          </a:xfrm>
          <a:prstGeom prst="rect">
            <a:avLst/>
          </a:prstGeom>
        </p:spPr>
        <p:txBody>
          <a:bodyPr>
            <a:spAutoFit/>
          </a:bodyPr>
          <a:lstStyle/>
          <a:p>
            <a:pPr algn="just"/>
            <a:r>
              <a:rPr lang="ru-RU" dirty="0">
                <a:solidFill>
                  <a:srgbClr val="00B050"/>
                </a:solidFill>
              </a:rPr>
              <a:t>Штучный паркет</a:t>
            </a:r>
            <a:r>
              <a:rPr lang="ru-RU" dirty="0"/>
              <a:t>. Это планки небольшого размера, изготовленные целиком из твердых пород древесины, с креплениями-замками по бокам для соединения друг с другом. Толщина планок — от 15 до 22 мм, ширина и длина — в пределах 75 и 500 мм соответственно.</a:t>
            </a:r>
          </a:p>
          <a:p>
            <a:pPr algn="just"/>
            <a:r>
              <a:rPr lang="ru-RU" dirty="0">
                <a:solidFill>
                  <a:srgbClr val="00B050"/>
                </a:solidFill>
              </a:rPr>
              <a:t>Достоинства такого вида паркета: </a:t>
            </a:r>
            <a:r>
              <a:rPr lang="ru-RU" dirty="0"/>
              <a:t>взаимозаменяемость планок паркета при порче; возможность художественной укладки сложным рисунком</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062" y="1952836"/>
            <a:ext cx="3780420"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220072" y="5784056"/>
            <a:ext cx="3779912" cy="523220"/>
          </a:xfrm>
          <a:prstGeom prst="rect">
            <a:avLst/>
          </a:prstGeom>
        </p:spPr>
        <p:txBody>
          <a:bodyPr wrap="square">
            <a:spAutoFit/>
          </a:bodyPr>
          <a:lstStyle/>
          <a:p>
            <a:pPr algn="just"/>
            <a:r>
              <a:rPr lang="ru-RU" sz="1400" dirty="0"/>
              <a:t>Планки штучного паркета, уложенного «елочкой»</a:t>
            </a:r>
          </a:p>
        </p:txBody>
      </p:sp>
    </p:spTree>
    <p:extLst>
      <p:ext uri="{BB962C8B-B14F-4D97-AF65-F5344CB8AC3E}">
        <p14:creationId xmlns:p14="http://schemas.microsoft.com/office/powerpoint/2010/main" val="994542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Массивная доска</a:t>
            </a:r>
          </a:p>
        </p:txBody>
      </p:sp>
      <p:sp>
        <p:nvSpPr>
          <p:cNvPr id="3" name="Прямоугольник 2"/>
          <p:cNvSpPr/>
          <p:nvPr/>
        </p:nvSpPr>
        <p:spPr>
          <a:xfrm>
            <a:off x="467544" y="1844824"/>
            <a:ext cx="8144199" cy="1477328"/>
          </a:xfrm>
          <a:prstGeom prst="rect">
            <a:avLst/>
          </a:prstGeom>
        </p:spPr>
        <p:txBody>
          <a:bodyPr wrap="square">
            <a:spAutoFit/>
          </a:bodyPr>
          <a:lstStyle/>
          <a:p>
            <a:pPr algn="just"/>
            <a:r>
              <a:rPr lang="ru-RU" dirty="0">
                <a:solidFill>
                  <a:srgbClr val="00B050"/>
                </a:solidFill>
              </a:rPr>
              <a:t>Массивная доска (массивный паркет) </a:t>
            </a:r>
            <a:r>
              <a:rPr lang="ru-RU" dirty="0"/>
              <a:t>— цельный кусок древесины, отличается от штучного линейными габаритами: ширина доски — от 80 мм, толщина — от 15 мм, длина — в пределах метра. Поверхность массивной доски делают с фаской и без, гладкой или строганной.</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429000"/>
            <a:ext cx="4608512" cy="28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281119" y="5363671"/>
            <a:ext cx="3524236" cy="1508105"/>
          </a:xfrm>
          <a:prstGeom prst="rect">
            <a:avLst/>
          </a:prstGeom>
        </p:spPr>
        <p:txBody>
          <a:bodyPr wrap="square">
            <a:spAutoFit/>
          </a:bodyPr>
          <a:lstStyle/>
          <a:p>
            <a:pPr algn="just"/>
            <a:r>
              <a:rPr lang="ru-RU" sz="1400" dirty="0"/>
              <a:t>Массивная доска с фаской — срезами разной глубины по периметру доски, из-за чего получаются зазоры между досками</a:t>
            </a:r>
          </a:p>
          <a:p>
            <a:r>
              <a:rPr lang="ru-RU" dirty="0"/>
              <a:t/>
            </a:r>
            <a:br>
              <a:rPr lang="ru-RU" dirty="0"/>
            </a:br>
            <a:endParaRPr lang="ru-RU" dirty="0"/>
          </a:p>
        </p:txBody>
      </p:sp>
    </p:spTree>
    <p:extLst>
      <p:ext uri="{BB962C8B-B14F-4D97-AF65-F5344CB8AC3E}">
        <p14:creationId xmlns:p14="http://schemas.microsoft.com/office/powerpoint/2010/main" val="3476399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Модульный наборный паркет </a:t>
            </a:r>
          </a:p>
        </p:txBody>
      </p:sp>
      <p:sp>
        <p:nvSpPr>
          <p:cNvPr id="3" name="Прямоугольник 2"/>
          <p:cNvSpPr/>
          <p:nvPr/>
        </p:nvSpPr>
        <p:spPr>
          <a:xfrm>
            <a:off x="683568" y="1972056"/>
            <a:ext cx="4051248" cy="4247317"/>
          </a:xfrm>
          <a:prstGeom prst="rect">
            <a:avLst/>
          </a:prstGeom>
        </p:spPr>
        <p:txBody>
          <a:bodyPr wrap="square">
            <a:spAutoFit/>
          </a:bodyPr>
          <a:lstStyle/>
          <a:p>
            <a:pPr algn="just"/>
            <a:r>
              <a:rPr lang="ru-RU" dirty="0">
                <a:solidFill>
                  <a:srgbClr val="00B050"/>
                </a:solidFill>
              </a:rPr>
              <a:t>Модульный наборный паркет (щитовой) </a:t>
            </a:r>
            <a:r>
              <a:rPr lang="ru-RU" dirty="0"/>
              <a:t>— конструкция из нескольких слоев: основание из хвойной подложки; стабилизирующий слой из недорогой древесины; с лицевой стороны деревянные планки из ценной породы дерева.</a:t>
            </a:r>
          </a:p>
          <a:p>
            <a:pPr algn="just"/>
            <a:r>
              <a:rPr lang="ru-RU" dirty="0"/>
              <a:t>Фрагменты такой «мозаики» могут быть из разных древесных пород, разных форм и иметь сложный авторский рисунок, из них можно выложить на полу панно.</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433" y="2213992"/>
            <a:ext cx="3366991"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281301" y="5569296"/>
            <a:ext cx="2847254" cy="307777"/>
          </a:xfrm>
          <a:prstGeom prst="rect">
            <a:avLst/>
          </a:prstGeom>
        </p:spPr>
        <p:txBody>
          <a:bodyPr wrap="none">
            <a:spAutoFit/>
          </a:bodyPr>
          <a:lstStyle/>
          <a:p>
            <a:r>
              <a:rPr lang="ru-RU" sz="1400" dirty="0"/>
              <a:t>Рисунок модульного паркета</a:t>
            </a:r>
          </a:p>
        </p:txBody>
      </p:sp>
    </p:spTree>
    <p:extLst>
      <p:ext uri="{BB962C8B-B14F-4D97-AF65-F5344CB8AC3E}">
        <p14:creationId xmlns:p14="http://schemas.microsoft.com/office/powerpoint/2010/main" val="4255857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Порода  дерева</a:t>
            </a:r>
          </a:p>
        </p:txBody>
      </p:sp>
      <p:sp>
        <p:nvSpPr>
          <p:cNvPr id="3" name="Прямоугольник 2"/>
          <p:cNvSpPr/>
          <p:nvPr/>
        </p:nvSpPr>
        <p:spPr>
          <a:xfrm>
            <a:off x="275239" y="1772816"/>
            <a:ext cx="8619600" cy="4801314"/>
          </a:xfrm>
          <a:prstGeom prst="rect">
            <a:avLst/>
          </a:prstGeom>
        </p:spPr>
        <p:txBody>
          <a:bodyPr wrap="square">
            <a:spAutoFit/>
          </a:bodyPr>
          <a:lstStyle/>
          <a:p>
            <a:pPr algn="just"/>
            <a:r>
              <a:rPr lang="ru-RU" dirty="0"/>
              <a:t>Основные характеристики паркета будут зависеть от свойств породы древесины, из которой он произведен. Породы отличаются рисунком, цветом, твердостью, реакцией на солнечный цвет и влажность.</a:t>
            </a:r>
          </a:p>
          <a:p>
            <a:pPr algn="just"/>
            <a:r>
              <a:rPr lang="ru-RU" b="1" dirty="0"/>
              <a:t>Самыми популярными считаются:</a:t>
            </a:r>
          </a:p>
          <a:p>
            <a:pPr algn="just"/>
            <a:r>
              <a:rPr lang="ru-RU" dirty="0">
                <a:solidFill>
                  <a:srgbClr val="00B050"/>
                </a:solidFill>
              </a:rPr>
              <a:t>Дуб</a:t>
            </a:r>
            <a:r>
              <a:rPr lang="ru-RU" dirty="0"/>
              <a:t> — прочный материал с высокими эксплуатационными свойствами, богатым текстурным рисунком и цветовой гаммой.</a:t>
            </a:r>
          </a:p>
          <a:p>
            <a:pPr algn="just"/>
            <a:r>
              <a:rPr lang="ru-RU" dirty="0">
                <a:solidFill>
                  <a:srgbClr val="00B050"/>
                </a:solidFill>
              </a:rPr>
              <a:t>Клен Канадский</a:t>
            </a:r>
            <a:r>
              <a:rPr lang="ru-RU" dirty="0"/>
              <a:t> — высокие показатели твердости. Такие доски не деформируются и очень трудно стираются, устойчивы к механическим повреждениям.</a:t>
            </a:r>
          </a:p>
          <a:p>
            <a:pPr algn="just"/>
            <a:r>
              <a:rPr lang="ru-RU" dirty="0">
                <a:solidFill>
                  <a:srgbClr val="00B050"/>
                </a:solidFill>
              </a:rPr>
              <a:t>Орех</a:t>
            </a:r>
            <a:r>
              <a:rPr lang="ru-RU" dirty="0"/>
              <a:t> — элегантный вид, насыщенный коричневый цвет. Порода достаточно хрупкая, иногда трескается, поэтому требует правильного ухода.</a:t>
            </a:r>
          </a:p>
          <a:p>
            <a:pPr algn="just"/>
            <a:r>
              <a:rPr lang="ru-RU" dirty="0">
                <a:solidFill>
                  <a:srgbClr val="00B050"/>
                </a:solidFill>
              </a:rPr>
              <a:t>Ясень</a:t>
            </a:r>
            <a:r>
              <a:rPr lang="ru-RU" dirty="0"/>
              <a:t> — имеет выраженную текстуру и желтоватый оттенок.</a:t>
            </a:r>
          </a:p>
          <a:p>
            <a:pPr algn="just"/>
            <a:r>
              <a:rPr lang="ru-RU" dirty="0">
                <a:solidFill>
                  <a:srgbClr val="00B050"/>
                </a:solidFill>
              </a:rPr>
              <a:t>Бамбук</a:t>
            </a:r>
            <a:r>
              <a:rPr lang="ru-RU" dirty="0"/>
              <a:t> — самые высокие характеристики по прочности и сроку службы. Производится прессованием стеблей бамбука, невосприимчив к влаге и не деформируется.</a:t>
            </a:r>
          </a:p>
          <a:p>
            <a:pPr algn="just"/>
            <a:r>
              <a:rPr lang="ru-RU" dirty="0">
                <a:solidFill>
                  <a:srgbClr val="7030A0"/>
                </a:solidFill>
              </a:rPr>
              <a:t>Также используются береза, бук, сосна, </a:t>
            </a:r>
            <a:r>
              <a:rPr lang="ru-RU" dirty="0" err="1">
                <a:solidFill>
                  <a:srgbClr val="7030A0"/>
                </a:solidFill>
              </a:rPr>
              <a:t>венге</a:t>
            </a:r>
            <a:r>
              <a:rPr lang="ru-RU" dirty="0">
                <a:solidFill>
                  <a:srgbClr val="7030A0"/>
                </a:solidFill>
              </a:rPr>
              <a:t> и другие.</a:t>
            </a:r>
          </a:p>
        </p:txBody>
      </p:sp>
    </p:spTree>
    <p:extLst>
      <p:ext uri="{BB962C8B-B14F-4D97-AF65-F5344CB8AC3E}">
        <p14:creationId xmlns:p14="http://schemas.microsoft.com/office/powerpoint/2010/main" val="36068508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тека">
  <a:themeElements>
    <a:clrScheme name="Аптека">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Аптека">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Аптека">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107</TotalTime>
  <Words>872</Words>
  <Application>Microsoft Office PowerPoint</Application>
  <PresentationFormat>Экран (4:3)</PresentationFormat>
  <Paragraphs>101</Paragraphs>
  <Slides>19</Slides>
  <Notes>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19</vt:i4>
      </vt:variant>
    </vt:vector>
  </HeadingPairs>
  <TitlesOfParts>
    <vt:vector size="24" baseType="lpstr">
      <vt:lpstr>Arial</vt:lpstr>
      <vt:lpstr>Book Antiqua</vt:lpstr>
      <vt:lpstr>Calibri</vt:lpstr>
      <vt:lpstr>Century Gothic</vt:lpstr>
      <vt:lpstr>Аптека</vt:lpstr>
      <vt:lpstr>ОСНОВНЫЕ ВИДЫ ПаркетА</vt:lpstr>
      <vt:lpstr>Паркет - это</vt:lpstr>
      <vt:lpstr>Паркетная  доска</vt:lpstr>
      <vt:lpstr>Достоинства и недостатки</vt:lpstr>
      <vt:lpstr>Основные виды паркета</vt:lpstr>
      <vt:lpstr>Штучный паркет</vt:lpstr>
      <vt:lpstr>Массивная доска</vt:lpstr>
      <vt:lpstr>Модульный наборный паркет </vt:lpstr>
      <vt:lpstr>Порода  дерева</vt:lpstr>
      <vt:lpstr>Факторы, влияющие на цену</vt:lpstr>
      <vt:lpstr>Помещения</vt:lpstr>
      <vt:lpstr>Презентация PowerPoint</vt:lpstr>
      <vt:lpstr>Цвет и рисунок</vt:lpstr>
      <vt:lpstr>Тип распила дерева</vt:lpstr>
      <vt:lpstr>Способ обработки</vt:lpstr>
      <vt:lpstr>Как ухаживать за паркетом</vt:lpstr>
      <vt:lpstr>Презентация PowerPoint</vt:lpstr>
      <vt:lpstr>Памятка: что нужно знать при выборе паркета</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Лилия Федорова</dc:creator>
  <cp:lastModifiedBy>Designer</cp:lastModifiedBy>
  <cp:revision>11</cp:revision>
  <dcterms:created xsi:type="dcterms:W3CDTF">2024-03-11T11:06:05Z</dcterms:created>
  <dcterms:modified xsi:type="dcterms:W3CDTF">2024-11-28T13:05:09Z</dcterms:modified>
</cp:coreProperties>
</file>