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6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5" r:id="rId6"/>
    <p:sldId id="268" r:id="rId7"/>
    <p:sldId id="269" r:id="rId8"/>
    <p:sldId id="270" r:id="rId9"/>
    <p:sldId id="271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B36ED-E51A-4CC6-A9A0-88CD6706154C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F0399B-8D7D-4B29-AC04-1FA155CCF7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037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0399B-8D7D-4B29-AC04-1FA155CCF74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175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3456384"/>
          </a:xfrm>
        </p:spPr>
        <p:txBody>
          <a:bodyPr>
            <a:normAutofit/>
          </a:bodyPr>
          <a:lstStyle/>
          <a:p>
            <a:br>
              <a:rPr 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itchFamily="34" charset="0"/>
              </a:rPr>
            </a:br>
            <a:r>
              <a:rPr lang="ru-RU" sz="4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itchFamily="34" charset="0"/>
              </a:rPr>
              <a:t>Людвиг </a:t>
            </a:r>
            <a:r>
              <a:rPr lang="ru-RU" sz="4400" b="1" i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itchFamily="34" charset="0"/>
              </a:rPr>
              <a:t>ван</a:t>
            </a:r>
            <a:r>
              <a:rPr lang="ru-RU" sz="4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itchFamily="34" charset="0"/>
              </a:rPr>
              <a:t> Бетховен  </a:t>
            </a:r>
            <a:br>
              <a:rPr lang="ru-RU" sz="4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itchFamily="34" charset="0"/>
              </a:rPr>
            </a:br>
            <a:r>
              <a:rPr lang="ru-RU" sz="4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itchFamily="34" charset="0"/>
              </a:rPr>
              <a:t>Увертюра «Эгмонт»</a:t>
            </a:r>
            <a:br>
              <a:rPr lang="ru-RU" sz="4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itchFamily="34" charset="0"/>
              </a:rPr>
            </a:br>
            <a:endParaRPr lang="ru-RU" sz="44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br>
              <a:rPr lang="ru-RU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itchFamily="34" charset="0"/>
              </a:rPr>
            </a:br>
            <a:endParaRPr lang="ru-RU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785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Вывод урока: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</a:rPr>
              <a:t>Выбор музыкальных выразительных средств,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</a:rPr>
              <a:t>жанра  и музыкальной формы 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</a:rPr>
              <a:t>зависит от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</a:rPr>
              <a:t>музыкального образа.</a:t>
            </a:r>
          </a:p>
        </p:txBody>
      </p:sp>
    </p:spTree>
    <p:extLst>
      <p:ext uri="{BB962C8B-B14F-4D97-AF65-F5344CB8AC3E}">
        <p14:creationId xmlns:p14="http://schemas.microsoft.com/office/powerpoint/2010/main" val="15254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52128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b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</a:br>
            <a:br>
              <a:rPr lang="ru-RU" sz="1050" dirty="0">
                <a:ea typeface="Calibri"/>
                <a:cs typeface="Times New Roman"/>
              </a:rPr>
            </a:b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Людвиг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Engravers MT"/>
                <a:ea typeface="Calibri"/>
                <a:cs typeface="Times New Roman"/>
              </a:rPr>
              <a:t> </a:t>
            </a:r>
            <a:r>
              <a:rPr lang="ru-RU" sz="4400" b="1" dirty="0" err="1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ван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Engravers MT"/>
                <a:ea typeface="Calibri"/>
                <a:cs typeface="Times New Roman"/>
              </a:rPr>
              <a:t>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Бетховен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7" descr="VjO_APtxqJI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1178" y="1600200"/>
            <a:ext cx="3761644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459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260648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80728"/>
            <a:ext cx="8039236" cy="40324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556792"/>
            <a:ext cx="79928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a typeface="Times New Roman"/>
                <a:cs typeface="Times New Roman"/>
              </a:rPr>
              <a:t>Безумная любовь моя -  Бетховен!</a:t>
            </a:r>
          </a:p>
          <a:p>
            <a:pPr indent="450215"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a typeface="Times New Roman"/>
                <a:cs typeface="Times New Roman"/>
              </a:rPr>
              <a:t>Как от тебя уйти, коль ты во мне?</a:t>
            </a:r>
          </a:p>
          <a:p>
            <a:pPr indent="450215"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a typeface="Times New Roman"/>
                <a:cs typeface="Times New Roman"/>
              </a:rPr>
              <a:t>То я распят тобою на струне,</a:t>
            </a:r>
          </a:p>
          <a:p>
            <a:pPr indent="450215"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a typeface="Times New Roman"/>
                <a:cs typeface="Times New Roman"/>
              </a:rPr>
              <a:t>То ввергнут в ад, </a:t>
            </a:r>
          </a:p>
          <a:p>
            <a:pPr indent="450215"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a typeface="Times New Roman"/>
                <a:cs typeface="Times New Roman"/>
              </a:rPr>
              <a:t>То поднят с небом вровень.</a:t>
            </a:r>
          </a:p>
          <a:p>
            <a:pPr indent="450215"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a typeface="Times New Roman"/>
                <a:cs typeface="Times New Roman"/>
              </a:rPr>
              <a:t>Ты – Прометей, сгорающий в огне,</a:t>
            </a:r>
          </a:p>
          <a:p>
            <a:pPr indent="450215"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a typeface="Times New Roman"/>
                <a:cs typeface="Times New Roman"/>
              </a:rPr>
              <a:t>Перед богами, как и он, греховен.</a:t>
            </a:r>
          </a:p>
          <a:p>
            <a:pPr indent="450215"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a typeface="Times New Roman"/>
                <a:cs typeface="Times New Roman"/>
              </a:rPr>
              <a:t>Гореть в огне не пламенем жаровен,</a:t>
            </a:r>
          </a:p>
          <a:p>
            <a:pPr indent="450215"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a typeface="Times New Roman"/>
                <a:cs typeface="Times New Roman"/>
              </a:rPr>
              <a:t>А факелом, с тобою наравне.</a:t>
            </a:r>
          </a:p>
        </p:txBody>
      </p:sp>
    </p:spTree>
    <p:extLst>
      <p:ext uri="{BB962C8B-B14F-4D97-AF65-F5344CB8AC3E}">
        <p14:creationId xmlns:p14="http://schemas.microsoft.com/office/powerpoint/2010/main" val="256693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br>
              <a:rPr lang="ru-RU" b="1" dirty="0">
                <a:solidFill>
                  <a:srgbClr val="632423"/>
                </a:solidFill>
                <a:latin typeface="Times New Roman"/>
                <a:ea typeface="Calibri"/>
                <a:cs typeface="Times New Roman"/>
              </a:rPr>
            </a:br>
            <a:br>
              <a:rPr lang="ru-RU" b="1" dirty="0">
                <a:solidFill>
                  <a:srgbClr val="632423"/>
                </a:solidFill>
                <a:latin typeface="Times New Roman"/>
                <a:ea typeface="Calibri"/>
                <a:cs typeface="Times New Roman"/>
              </a:rPr>
            </a:br>
            <a:br>
              <a:rPr lang="ru-RU" sz="1400" dirty="0">
                <a:ea typeface="Calibri"/>
                <a:cs typeface="Times New Roman"/>
              </a:rPr>
            </a:br>
            <a:r>
              <a:rPr lang="ru-RU" sz="3600" b="1" dirty="0">
                <a:solidFill>
                  <a:srgbClr val="632423"/>
                </a:solidFill>
                <a:latin typeface="Times New Roman"/>
                <a:ea typeface="Calibri"/>
                <a:cs typeface="Times New Roman"/>
              </a:rPr>
              <a:t>Иоганн Вольфганг Гёте</a:t>
            </a:r>
            <a:endParaRPr lang="ru-RU" sz="3600" dirty="0"/>
          </a:p>
        </p:txBody>
      </p:sp>
      <p:pic>
        <p:nvPicPr>
          <p:cNvPr id="4" name="Picture 6" descr="853aff1e2ea3fdeaf49237eab990de9b_f82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7704" y="1124744"/>
            <a:ext cx="5184576" cy="5328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990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24136"/>
          </a:xfrm>
        </p:spPr>
        <p:txBody>
          <a:bodyPr/>
          <a:lstStyle/>
          <a:p>
            <a:r>
              <a:rPr lang="ru-RU" sz="3600" dirty="0"/>
              <a:t>Карта Европы </a:t>
            </a:r>
            <a:br>
              <a:rPr lang="ru-RU" sz="3600" dirty="0"/>
            </a:br>
            <a:r>
              <a:rPr lang="ru-RU" sz="2400" dirty="0"/>
              <a:t>(для сравнения территории Нидерландов и Испании)</a:t>
            </a:r>
          </a:p>
        </p:txBody>
      </p:sp>
      <p:pic>
        <p:nvPicPr>
          <p:cNvPr id="4" name="irc_mi" descr="http://www.karelkurs.narod.ru/files/welcome.en.files/suomi3940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1600200"/>
            <a:ext cx="7272808" cy="5257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011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6064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br>
              <a:rPr lang="ru-RU" sz="1400" dirty="0">
                <a:ea typeface="Calibri"/>
                <a:cs typeface="Times New Roman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Строение увертюры «Эгмонт»</a:t>
            </a:r>
            <a:endParaRPr lang="ru-RU" sz="36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2712403"/>
              </p:ext>
            </p:extLst>
          </p:nvPr>
        </p:nvGraphicFramePr>
        <p:xfrm>
          <a:off x="457200" y="1195844"/>
          <a:ext cx="8229599" cy="5258475"/>
        </p:xfrm>
        <a:graphic>
          <a:graphicData uri="http://schemas.openxmlformats.org/drawingml/2006/table">
            <a:tbl>
              <a:tblPr firstRow="1" firstCol="1" bandRow="1"/>
              <a:tblGrid>
                <a:gridCol w="2500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295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685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Вступление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8" marR="63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3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Власть испанцев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3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 страдание нидерландцев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8" marR="63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85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Экспозиция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8" marR="63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3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Нидерландцы во главе с Эгмонтом  готовят восстание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8" marR="63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85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Разработка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8" marR="63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3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Столкновение нидерландцев и испанцев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8" marR="63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685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Реприза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8" marR="63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3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Развязка: испанцы подавили восстание, Эгмонт казнён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8" marR="63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42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Кода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8" marR="63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3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Победа</a:t>
                      </a:r>
                      <a:r>
                        <a:rPr lang="ru-RU" sz="3300" baseline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нидерландцев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8" marR="63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271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Средства музыкальной выразительности</a:t>
            </a:r>
            <a:br>
              <a:rPr lang="ru-RU" sz="3200" dirty="0">
                <a:ea typeface="Calibri"/>
                <a:cs typeface="Times New Roman"/>
              </a:rPr>
            </a:b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8468535"/>
              </p:ext>
            </p:extLst>
          </p:nvPr>
        </p:nvGraphicFramePr>
        <p:xfrm>
          <a:off x="457200" y="908720"/>
          <a:ext cx="8229599" cy="5361464"/>
        </p:xfrm>
        <a:graphic>
          <a:graphicData uri="http://schemas.openxmlformats.org/drawingml/2006/table">
            <a:tbl>
              <a:tblPr firstRow="1" firstCol="1" bandRow="1"/>
              <a:tblGrid>
                <a:gridCol w="382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05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33750" algn="l"/>
                        </a:tabLst>
                      </a:pPr>
                      <a:r>
                        <a:rPr lang="ru-RU" sz="2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Мелодия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32" marR="63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88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Инструментальная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288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Вокальная: кантилена, речитатив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32" marR="63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33750" algn="l"/>
                        </a:tabLst>
                      </a:pPr>
                      <a:r>
                        <a:rPr lang="ru-RU" sz="2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Ритм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32" marR="63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88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Ровный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288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Пунктирный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288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Синкопированный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32" marR="63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33750" algn="l"/>
                        </a:tabLst>
                      </a:pPr>
                      <a:r>
                        <a:rPr lang="ru-RU" sz="2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Темп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32" marR="63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88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Allegro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presto,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288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moderato, largo,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32" marR="63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31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33750" algn="l"/>
                        </a:tabLst>
                      </a:pPr>
                      <a:r>
                        <a:rPr lang="ru-RU" sz="2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Динамика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32" marR="63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88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f, mf,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ff</a:t>
                      </a:r>
                      <a:r>
                        <a:rPr lang="en-US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 p,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mp</a:t>
                      </a:r>
                      <a:r>
                        <a:rPr lang="en-US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pp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32" marR="63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4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33750" algn="l"/>
                        </a:tabLst>
                      </a:pPr>
                      <a:r>
                        <a:rPr lang="ru-RU" sz="2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Штрихи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32" marR="63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88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Стаккато, легато, </a:t>
                      </a:r>
                    </a:p>
                    <a:p>
                      <a:pPr>
                        <a:lnSpc>
                          <a:spcPts val="288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нон легато,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маркато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32" marR="63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33750" algn="l"/>
                        </a:tabLst>
                      </a:pPr>
                      <a:r>
                        <a:rPr lang="ru-RU" sz="2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Фактура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32" marR="63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88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Одноголосная, полифоническая, гомофонно-гармоническая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32" marR="63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31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33750" algn="l"/>
                        </a:tabLst>
                      </a:pPr>
                      <a:r>
                        <a:rPr lang="ru-RU" sz="2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Гармония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32" marR="63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88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Консонансы, диссонансы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32" marR="63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820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648072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Средства музыкальной выразительности во вступлении</a:t>
            </a:r>
            <a:br>
              <a:rPr lang="ru-RU" sz="2400" dirty="0">
                <a:ea typeface="Calibri"/>
                <a:cs typeface="Times New Roman"/>
              </a:rPr>
            </a:b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7155867"/>
              </p:ext>
            </p:extLst>
          </p:nvPr>
        </p:nvGraphicFramePr>
        <p:xfrm>
          <a:off x="457200" y="836712"/>
          <a:ext cx="8229600" cy="5687373"/>
        </p:xfrm>
        <a:graphic>
          <a:graphicData uri="http://schemas.openxmlformats.org/drawingml/2006/table">
            <a:tbl>
              <a:tblPr firstRow="1" firstCol="1" bandRow="1"/>
              <a:tblGrid>
                <a:gridCol w="1757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38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78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31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испанцы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нидерландцы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3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Образ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ластный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решительный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уверенный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ечальный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жалобный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бессильный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01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Мелодия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ечитатив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антилена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01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Ритм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ёткий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овный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01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Темп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едленный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едленный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01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Регистр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изкий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ысокий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средний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01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Динамика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01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Штрихи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markato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legato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01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Фактура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aккордовая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олифоническая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31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Гармония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иссонансы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онсонансы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34" marR="625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140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6064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632423"/>
                </a:solidFill>
                <a:latin typeface="Times New Roman"/>
                <a:ea typeface="Calibri"/>
                <a:cs typeface="Times New Roman"/>
              </a:rPr>
              <a:t>Средства музыкальной выразительности в экспозиции</a:t>
            </a:r>
            <a:br>
              <a:rPr lang="ru-RU" sz="2400" dirty="0">
                <a:ea typeface="Calibri"/>
                <a:cs typeface="Times New Roman"/>
              </a:rPr>
            </a:b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1329676"/>
              </p:ext>
            </p:extLst>
          </p:nvPr>
        </p:nvGraphicFramePr>
        <p:xfrm>
          <a:off x="457200" y="836709"/>
          <a:ext cx="8229600" cy="5724497"/>
        </p:xfrm>
        <a:graphic>
          <a:graphicData uri="http://schemas.openxmlformats.org/drawingml/2006/table">
            <a:tbl>
              <a:tblPr firstRow="1" firstCol="1" bandRow="1"/>
              <a:tblGrid>
                <a:gridCol w="2307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99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91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99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испанцы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нидерландцы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9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Образ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ластный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жёсткий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ешительный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волевой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99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Мелодия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ечитатив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антилена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99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Ритм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ёткий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овный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99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Темп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ыстрый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ыстрый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99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Регистр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изкий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ысокий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средний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99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Динамика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99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Штрихи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arkato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legato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246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Фактура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ккордовая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омофонно-гармоническ</a:t>
                      </a:r>
                      <a:r>
                        <a:rPr lang="ru-RU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99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Гармония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иссонансы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en-US" sz="2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онсонансы</a:t>
                      </a:r>
                      <a:r>
                        <a:rPr lang="en-US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596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</TotalTime>
  <Words>327</Words>
  <Application>Microsoft Office PowerPoint</Application>
  <PresentationFormat>Экран (4:3)</PresentationFormat>
  <Paragraphs>119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Calibri</vt:lpstr>
      <vt:lpstr>Century Gothic</vt:lpstr>
      <vt:lpstr>Courier New</vt:lpstr>
      <vt:lpstr>Engravers MT</vt:lpstr>
      <vt:lpstr>Franklin Gothic Heavy</vt:lpstr>
      <vt:lpstr>Palatino Linotype</vt:lpstr>
      <vt:lpstr>Times New Roman</vt:lpstr>
      <vt:lpstr>Исполнительная</vt:lpstr>
      <vt:lpstr> Людвиг ван Бетховен   Увертюра «Эгмонт» </vt:lpstr>
      <vt:lpstr>  Людвиг ван Бетховен</vt:lpstr>
      <vt:lpstr>Презентация PowerPoint</vt:lpstr>
      <vt:lpstr>   Иоганн Вольфганг Гёте</vt:lpstr>
      <vt:lpstr>Карта Европы  (для сравнения территории Нидерландов и Испании)</vt:lpstr>
      <vt:lpstr> Строение увертюры «Эгмонт»</vt:lpstr>
      <vt:lpstr>Средства музыкальной выразительности </vt:lpstr>
      <vt:lpstr>Средства музыкальной выразительности во вступлении </vt:lpstr>
      <vt:lpstr>Средства музыкальной выразительности в экспозиции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музыкального  образа с помощью комплекса выразительных средств </dc:title>
  <dc:creator>Мама</dc:creator>
  <cp:lastModifiedBy>Пользователь</cp:lastModifiedBy>
  <cp:revision>32</cp:revision>
  <dcterms:created xsi:type="dcterms:W3CDTF">2014-03-04T10:36:55Z</dcterms:created>
  <dcterms:modified xsi:type="dcterms:W3CDTF">2022-09-14T11:10:56Z</dcterms:modified>
</cp:coreProperties>
</file>