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1"/>
  </p:notesMasterIdLst>
  <p:sldIdLst>
    <p:sldId id="27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660"/>
  </p:normalViewPr>
  <p:slideViewPr>
    <p:cSldViewPr>
      <p:cViewPr varScale="1">
        <p:scale>
          <a:sx n="68" d="100"/>
          <a:sy n="68" d="100"/>
        </p:scale>
        <p:origin x="143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1E7CE4-D6DF-4045-86E1-9610F6E04A02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465104-8882-4AAB-8A4B-6F1E14DF1C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240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65104-8882-4AAB-8A4B-6F1E14DF1C72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0431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76834"/>
          </a:xfrm>
        </p:spPr>
        <p:txBody>
          <a:bodyPr/>
          <a:lstStyle/>
          <a:p>
            <a:pPr algn="ctr">
              <a:buNone/>
            </a:pPr>
            <a:endParaRPr lang="ru-RU" dirty="0"/>
          </a:p>
          <a:p>
            <a:pPr algn="ctr">
              <a:buNone/>
            </a:pPr>
            <a:r>
              <a:rPr lang="ru-RU" dirty="0"/>
              <a:t>Разработала </a:t>
            </a:r>
          </a:p>
          <a:p>
            <a:pPr algn="ctr">
              <a:buNone/>
            </a:pPr>
            <a:r>
              <a:rPr lang="ru-RU" dirty="0"/>
              <a:t>преподаватель фольклорного отделения</a:t>
            </a:r>
          </a:p>
          <a:p>
            <a:pPr algn="ctr">
              <a:buNone/>
            </a:pPr>
            <a:r>
              <a:rPr lang="ru-RU" dirty="0"/>
              <a:t>МБУ ДО</a:t>
            </a:r>
          </a:p>
          <a:p>
            <a:pPr algn="ctr">
              <a:buNone/>
            </a:pPr>
            <a:r>
              <a:rPr lang="ru-RU" dirty="0"/>
              <a:t> «</a:t>
            </a:r>
            <a:r>
              <a:rPr lang="ru-RU" dirty="0" err="1"/>
              <a:t>Хандыгская</a:t>
            </a:r>
            <a:r>
              <a:rPr lang="ru-RU" dirty="0"/>
              <a:t>  детская школа искусств» МР «ТР»</a:t>
            </a:r>
          </a:p>
          <a:p>
            <a:pPr algn="ctr">
              <a:buNone/>
            </a:pPr>
            <a:r>
              <a:rPr lang="ru-RU" dirty="0"/>
              <a:t>Захарова Вероника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Семеновна</a:t>
            </a:r>
          </a:p>
          <a:p>
            <a:pPr algn="ctr">
              <a:buNone/>
            </a:pPr>
            <a:endParaRPr lang="ru-RU" dirty="0"/>
          </a:p>
          <a:p>
            <a:pPr algn="ctr">
              <a:buNone/>
            </a:pPr>
            <a:endParaRPr lang="ru-RU" dirty="0"/>
          </a:p>
          <a:p>
            <a:pPr algn="ctr">
              <a:buNone/>
            </a:pPr>
            <a:endParaRPr lang="ru-RU" dirty="0"/>
          </a:p>
          <a:p>
            <a:pPr algn="ctr">
              <a:buNone/>
            </a:pPr>
            <a:r>
              <a:rPr lang="ru-RU" dirty="0"/>
              <a:t>20</a:t>
            </a:r>
            <a:r>
              <a:rPr lang="en-US" dirty="0"/>
              <a:t>2</a:t>
            </a:r>
            <a:r>
              <a:rPr lang="ru-RU" dirty="0"/>
              <a:t>2 год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Методическая разработка настольной игры-лото  «Знакомство с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олонхо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595958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  игре  выделено  пять  тем , которые  касаются  быту и укладу,  традиции  Якутов. Карточка с  заданием  представляет    собой  квадрат  , на  одной  из сторон   указан  название   из картин которое  нарисована  в  игровом  поле.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    Правила  игры : 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Каждому  игроку  выдается  игровое  поле. У  ведущего  находятся  все  карточки  с заданиями. Он  вытягивает  карточки  в произвольном   порядке  и  читает  задание . Игрок  , у которого  на  игровом  поле  присутствует  ответ, сообщает  об  этом, получает  данную  карточку  и  закрывает  окно  с  ответом . Если ответа нет  - карточка возвращается  и  используется  повторно. Выигрывает   тот  участник  игры, который первым закроет  все  окна на  игровом поле. Следует  обратить  внимание  , что при малом количестве участников игры можно увеличить количество  игровых полей у каждого игрока , то есть игровое поле увеличивается  минимум в два раза.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595958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Библиографический список: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Звуки мироздания Герман , Клавдия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Хатылаевы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Земля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олонхо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Е.П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Чехурдина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Обугэ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угэьэ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Е.И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Винокурова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В. Т Федорова.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Богатыри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олонхо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Владислав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Адеев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Уклад жизни народов  Саха И.Г Федоров, П.К Васильев.</a:t>
            </a:r>
          </a:p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Якутсая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одежда С.О Иванова.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8" y="857232"/>
          <a:ext cx="8229600" cy="26819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57322">
                <a:tc>
                  <a:txBody>
                    <a:bodyPr/>
                    <a:lstStyle/>
                    <a:p>
                      <a:r>
                        <a:rPr lang="ru-RU" sz="180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Дьахтар</a:t>
                      </a:r>
                      <a:r>
                        <a:rPr lang="ru-RU" sz="18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мааныга</a:t>
                      </a:r>
                      <a:r>
                        <a:rPr lang="ru-RU" sz="18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кэтэр</a:t>
                      </a:r>
                      <a:r>
                        <a:rPr lang="ru-RU" sz="18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сиэзэ</a:t>
                      </a:r>
                      <a:r>
                        <a:rPr lang="ru-RU" sz="18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суох</a:t>
                      </a:r>
                      <a:r>
                        <a:rPr lang="ru-RU" sz="18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соно</a:t>
                      </a:r>
                      <a:r>
                        <a:rPr lang="ru-RU" sz="18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(Женская</a:t>
                      </a:r>
                      <a:r>
                        <a:rPr lang="ru-RU" sz="18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нарядная безрукавка)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Дьабака</a:t>
                      </a:r>
                      <a:endParaRPr lang="ru-RU" sz="2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(шапка</a:t>
                      </a:r>
                      <a:r>
                        <a:rPr lang="ru-RU" sz="20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женская)</a:t>
                      </a:r>
                      <a:endParaRPr lang="ru-RU" sz="2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Тураза</a:t>
                      </a:r>
                      <a:r>
                        <a:rPr lang="ru-RU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ыстаан</a:t>
                      </a:r>
                      <a:r>
                        <a:rPr lang="ru-RU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r>
                        <a:rPr lang="ru-RU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(короткие штаны)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7494">
                <a:tc>
                  <a:txBody>
                    <a:bodyPr/>
                    <a:lstStyle/>
                    <a:p>
                      <a:r>
                        <a:rPr lang="ru-RU" b="1" dirty="0" err="1">
                          <a:latin typeface="Times New Roman" pitchFamily="18" charset="0"/>
                          <a:cs typeface="Times New Roman" pitchFamily="18" charset="0"/>
                        </a:rPr>
                        <a:t>Эмчиирэ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(короткие  торбаса)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err="1">
                          <a:latin typeface="Times New Roman" pitchFamily="18" charset="0"/>
                          <a:cs typeface="Times New Roman" pitchFamily="18" charset="0"/>
                        </a:rPr>
                        <a:t>Байбаралаах</a:t>
                      </a:r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b="1" dirty="0" err="1">
                          <a:latin typeface="Times New Roman" pitchFamily="18" charset="0"/>
                          <a:cs typeface="Times New Roman" pitchFamily="18" charset="0"/>
                        </a:rPr>
                        <a:t>ырбаахы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(платье с оборкой)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>
                          <a:latin typeface="Times New Roman" pitchFamily="18" charset="0"/>
                          <a:cs typeface="Times New Roman" pitchFamily="18" charset="0"/>
                        </a:rPr>
                        <a:t>Кэьиэччик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(корсет)</a:t>
                      </a: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026" name="Picture 2" descr="F:\Новая папка\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73016"/>
            <a:ext cx="8208912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571500"/>
          <a:ext cx="8229600" cy="25346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42988">
                <a:tc>
                  <a:txBody>
                    <a:bodyPr/>
                    <a:lstStyle/>
                    <a:p>
                      <a:r>
                        <a:rPr lang="ru-RU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Дьахтар</a:t>
                      </a:r>
                      <a:r>
                        <a:rPr lang="ru-RU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мааныга</a:t>
                      </a:r>
                      <a:r>
                        <a:rPr lang="ru-RU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кэтэр</a:t>
                      </a:r>
                      <a:r>
                        <a:rPr lang="ru-RU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таналай</a:t>
                      </a:r>
                      <a:r>
                        <a:rPr lang="ru-RU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сазынньаза</a:t>
                      </a:r>
                      <a:r>
                        <a:rPr lang="ru-RU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.(Женская</a:t>
                      </a:r>
                      <a:r>
                        <a:rPr lang="ru-RU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нарядная шуба «</a:t>
                      </a:r>
                      <a:r>
                        <a:rPr lang="ru-RU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Танадай</a:t>
                      </a:r>
                      <a:r>
                        <a:rPr lang="ru-RU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Дьахтар</a:t>
                      </a:r>
                      <a:r>
                        <a:rPr lang="ru-RU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туулээх</a:t>
                      </a:r>
                      <a:r>
                        <a:rPr lang="ru-RU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дьабака</a:t>
                      </a:r>
                      <a:r>
                        <a:rPr lang="ru-RU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бэргэьэтэю</a:t>
                      </a:r>
                      <a:r>
                        <a:rPr lang="ru-RU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(Женская </a:t>
                      </a:r>
                      <a:r>
                        <a:rPr lang="ru-RU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мехавая</a:t>
                      </a:r>
                      <a:r>
                        <a:rPr lang="ru-RU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шапкп</a:t>
                      </a:r>
                      <a:r>
                        <a:rPr lang="ru-RU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«</a:t>
                      </a:r>
                      <a:r>
                        <a:rPr lang="ru-RU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Джабака</a:t>
                      </a:r>
                      <a:r>
                        <a:rPr lang="ru-RU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»)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Утулук</a:t>
                      </a:r>
                      <a:r>
                        <a:rPr lang="ru-RU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r>
                        <a:rPr lang="ru-RU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Руковицы</a:t>
                      </a:r>
                      <a:r>
                        <a:rPr lang="ru-RU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1570">
                <a:tc>
                  <a:txBody>
                    <a:bodyPr/>
                    <a:lstStyle/>
                    <a:p>
                      <a:r>
                        <a:rPr lang="ru-RU" b="1" dirty="0" err="1">
                          <a:latin typeface="Times New Roman" pitchFamily="18" charset="0"/>
                          <a:cs typeface="Times New Roman" pitchFamily="18" charset="0"/>
                        </a:rPr>
                        <a:t>Тыс</a:t>
                      </a:r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b="1" dirty="0" err="1">
                          <a:latin typeface="Times New Roman" pitchFamily="18" charset="0"/>
                          <a:cs typeface="Times New Roman" pitchFamily="18" charset="0"/>
                        </a:rPr>
                        <a:t>этэрбэс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(Торбаса из </a:t>
                      </a:r>
                      <a:r>
                        <a:rPr lang="ru-RU" b="1" dirty="0" err="1">
                          <a:latin typeface="Times New Roman" pitchFamily="18" charset="0"/>
                          <a:cs typeface="Times New Roman" pitchFamily="18" charset="0"/>
                        </a:rPr>
                        <a:t>камусов</a:t>
                      </a:r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err="1">
                          <a:latin typeface="Times New Roman" pitchFamily="18" charset="0"/>
                          <a:cs typeface="Times New Roman" pitchFamily="18" charset="0"/>
                        </a:rPr>
                        <a:t>Сутуруо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err="1">
                          <a:latin typeface="Times New Roman" pitchFamily="18" charset="0"/>
                          <a:cs typeface="Times New Roman" pitchFamily="18" charset="0"/>
                        </a:rPr>
                        <a:t>Сулбуруйуу</a:t>
                      </a:r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b="1" dirty="0" err="1">
                          <a:latin typeface="Times New Roman" pitchFamily="18" charset="0"/>
                          <a:cs typeface="Times New Roman" pitchFamily="18" charset="0"/>
                        </a:rPr>
                        <a:t>ыстаан</a:t>
                      </a:r>
                      <a:r>
                        <a:rPr lang="ru-RU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r>
                        <a:rPr lang="ru-RU" b="1" baseline="0" dirty="0">
                          <a:latin typeface="Times New Roman" pitchFamily="18" charset="0"/>
                          <a:cs typeface="Times New Roman" pitchFamily="18" charset="0"/>
                        </a:rPr>
                        <a:t>(Штаны без застежки)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050" name="Picture 2" descr="F:\Новая папка\0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85" y="3212976"/>
            <a:ext cx="8280920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500063"/>
          <a:ext cx="8229600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38317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Саар</a:t>
                      </a:r>
                      <a:r>
                        <a:rPr lang="ru-RU" b="1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b="1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ыазас</a:t>
                      </a:r>
                      <a:r>
                        <a:rPr lang="ru-RU" b="1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r>
                        <a:rPr lang="ru-RU" b="1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(Большой берестяной </a:t>
                      </a:r>
                    </a:p>
                    <a:p>
                      <a:r>
                        <a:rPr lang="ru-RU" b="1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Сосуд)</a:t>
                      </a: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          </a:t>
                      </a:r>
                      <a:r>
                        <a:rPr lang="ru-RU" b="1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Чороон</a:t>
                      </a:r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</a:t>
                      </a:r>
                      <a:r>
                        <a:rPr lang="ru-RU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Кытыйа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7546">
                <a:tc>
                  <a:txBody>
                    <a:bodyPr/>
                    <a:lstStyle/>
                    <a:p>
                      <a:r>
                        <a:rPr lang="ru-RU" b="1" dirty="0" err="1">
                          <a:latin typeface="Times New Roman" pitchFamily="18" charset="0"/>
                          <a:cs typeface="Times New Roman" pitchFamily="18" charset="0"/>
                        </a:rPr>
                        <a:t>Хамыйах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(Ложка)</a:t>
                      </a: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Дагда </a:t>
                      </a:r>
                      <a:r>
                        <a:rPr lang="ru-RU" b="1" dirty="0" err="1">
                          <a:latin typeface="Times New Roman" pitchFamily="18" charset="0"/>
                          <a:cs typeface="Times New Roman" pitchFamily="18" charset="0"/>
                        </a:rPr>
                        <a:t>ытыга</a:t>
                      </a:r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(Мутовка для сбивания</a:t>
                      </a:r>
                      <a:r>
                        <a:rPr lang="ru-RU" b="1" baseline="0" dirty="0">
                          <a:latin typeface="Times New Roman" pitchFamily="18" charset="0"/>
                          <a:cs typeface="Times New Roman" pitchFamily="18" charset="0"/>
                        </a:rPr>
                        <a:t> сливки)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err="1">
                          <a:latin typeface="Times New Roman" pitchFamily="18" charset="0"/>
                          <a:cs typeface="Times New Roman" pitchFamily="18" charset="0"/>
                        </a:rPr>
                        <a:t>Сири</a:t>
                      </a:r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b="1" dirty="0" err="1">
                          <a:latin typeface="Times New Roman" pitchFamily="18" charset="0"/>
                          <a:cs typeface="Times New Roman" pitchFamily="18" charset="0"/>
                        </a:rPr>
                        <a:t>иьит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(Сосуд из кожи</a:t>
                      </a:r>
                      <a:r>
                        <a:rPr lang="ru-RU" b="1" baseline="0" dirty="0">
                          <a:latin typeface="Times New Roman" pitchFamily="18" charset="0"/>
                          <a:cs typeface="Times New Roman" pitchFamily="18" charset="0"/>
                        </a:rPr>
                        <a:t> для кумыса)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074" name="Picture 2" descr="F:\Новая папка\0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81" y="2780928"/>
            <a:ext cx="8208912" cy="3668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357188"/>
          <a:ext cx="8229600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b="1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Иирэр</a:t>
                      </a:r>
                      <a:r>
                        <a:rPr lang="ru-RU" b="1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b="1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дьазаа</a:t>
                      </a:r>
                      <a:endParaRPr lang="ru-RU" b="1" baseline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b="1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b="1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Джага</a:t>
                      </a:r>
                      <a:r>
                        <a:rPr lang="ru-RU" b="1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Дунур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(Бубен)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Кылыьах</a:t>
                      </a:r>
                      <a:r>
                        <a:rPr lang="ru-RU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кыллаах</a:t>
                      </a:r>
                      <a:r>
                        <a:rPr lang="ru-RU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кырыымпа</a:t>
                      </a:r>
                      <a:r>
                        <a:rPr lang="ru-RU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ru-RU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Струнно</a:t>
                      </a:r>
                      <a:r>
                        <a:rPr lang="ru-RU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смычковый</a:t>
                      </a:r>
                      <a:r>
                        <a:rPr lang="ru-RU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инструмент)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b="1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Сиксиир</a:t>
                      </a:r>
                      <a:r>
                        <a:rPr lang="ru-RU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(шумовой инструмент)</a:t>
                      </a:r>
                    </a:p>
                    <a:p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b="1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Купсуур</a:t>
                      </a:r>
                      <a:r>
                        <a:rPr lang="ru-RU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(Ударный</a:t>
                      </a:r>
                      <a:r>
                        <a:rPr lang="ru-RU" b="1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инструмент)</a:t>
                      </a:r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b="1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Табык</a:t>
                      </a:r>
                      <a:r>
                        <a:rPr lang="ru-RU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(Ударный инструмент)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098" name="Picture 2" descr="F:\Новая папка\0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97" y="2852936"/>
            <a:ext cx="8208912" cy="3742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642457"/>
              </p:ext>
            </p:extLst>
          </p:nvPr>
        </p:nvGraphicFramePr>
        <p:xfrm>
          <a:off x="4857752" y="404664"/>
          <a:ext cx="4045072" cy="5688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0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4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61597"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b="1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Ньургун</a:t>
                      </a:r>
                      <a:r>
                        <a:rPr lang="ru-RU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b="1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Боотур</a:t>
                      </a:r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Туйаарыма</a:t>
                      </a:r>
                      <a:r>
                        <a:rPr lang="ru-RU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Куо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27035"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b="1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Уот</a:t>
                      </a:r>
                      <a:r>
                        <a:rPr lang="ru-RU" b="1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b="1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Усутаакы</a:t>
                      </a:r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b="1" dirty="0" err="1">
                          <a:latin typeface="Times New Roman" pitchFamily="18" charset="0"/>
                          <a:cs typeface="Times New Roman" pitchFamily="18" charset="0"/>
                        </a:rPr>
                        <a:t>Кыыс</a:t>
                      </a:r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b="1" dirty="0" err="1">
                          <a:latin typeface="Times New Roman" pitchFamily="18" charset="0"/>
                          <a:cs typeface="Times New Roman" pitchFamily="18" charset="0"/>
                        </a:rPr>
                        <a:t>Кыскыйдаан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(жительница нижнего мира</a:t>
                      </a:r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122" name="Picture 2" descr="F:\Новая папка\0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4174232" cy="610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357188"/>
          <a:ext cx="82296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Олонхоьут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Олонхосут</a:t>
                      </a:r>
                      <a:r>
                        <a:rPr lang="ru-RU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endParaRPr lang="ru-RU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Орто</a:t>
                      </a:r>
                      <a:r>
                        <a:rPr lang="ru-RU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дойду</a:t>
                      </a:r>
                    </a:p>
                    <a:p>
                      <a:r>
                        <a:rPr lang="ru-RU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(Средний мир)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err="1">
                          <a:latin typeface="Times New Roman" pitchFamily="18" charset="0"/>
                          <a:cs typeface="Times New Roman" pitchFamily="18" charset="0"/>
                        </a:rPr>
                        <a:t>Уоьээ</a:t>
                      </a:r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b="1" baseline="0" dirty="0">
                          <a:latin typeface="Times New Roman" pitchFamily="18" charset="0"/>
                          <a:cs typeface="Times New Roman" pitchFamily="18" charset="0"/>
                        </a:rPr>
                        <a:t>  дойду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(Верхний мир)</a:t>
                      </a: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err="1">
                          <a:latin typeface="Times New Roman" pitchFamily="18" charset="0"/>
                          <a:cs typeface="Times New Roman" pitchFamily="18" charset="0"/>
                        </a:rPr>
                        <a:t>Аллараа</a:t>
                      </a:r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  дойду</a:t>
                      </a:r>
                    </a:p>
                    <a:p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(Нижний  мир)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146" name="Picture 2" descr="F:\Новая папка\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78" y="2276872"/>
            <a:ext cx="8275499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</p:nvPr>
        </p:nvGraphicFramePr>
        <p:xfrm>
          <a:off x="357158" y="428625"/>
          <a:ext cx="8329642" cy="2164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16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380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00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Аан</a:t>
                      </a:r>
                      <a:r>
                        <a:rPr lang="ru-RU" sz="20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Алахчын</a:t>
                      </a:r>
                      <a:r>
                        <a:rPr lang="ru-RU" sz="20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2000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Хотун</a:t>
                      </a:r>
                      <a:endParaRPr lang="ru-RU" sz="2000" baseline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r>
                        <a:rPr lang="ru-RU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Баай</a:t>
                      </a:r>
                      <a:r>
                        <a:rPr lang="ru-RU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Байанай</a:t>
                      </a:r>
                      <a:r>
                        <a:rPr lang="ru-RU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b="1" dirty="0" err="1">
                          <a:latin typeface="Times New Roman" pitchFamily="18" charset="0"/>
                          <a:cs typeface="Times New Roman" pitchFamily="18" charset="0"/>
                        </a:rPr>
                        <a:t>Куох</a:t>
                      </a:r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b="1" dirty="0" err="1">
                          <a:latin typeface="Times New Roman" pitchFamily="18" charset="0"/>
                          <a:cs typeface="Times New Roman" pitchFamily="18" charset="0"/>
                        </a:rPr>
                        <a:t>Боллох</a:t>
                      </a:r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 тойон</a:t>
                      </a: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b="1" dirty="0" err="1">
                          <a:latin typeface="Times New Roman" pitchFamily="18" charset="0"/>
                          <a:cs typeface="Times New Roman" pitchFamily="18" charset="0"/>
                        </a:rPr>
                        <a:t>Хатан</a:t>
                      </a:r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b="1" dirty="0" err="1">
                          <a:latin typeface="Times New Roman" pitchFamily="18" charset="0"/>
                          <a:cs typeface="Times New Roman" pitchFamily="18" charset="0"/>
                        </a:rPr>
                        <a:t>Тэмиэрийэ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428596" y="3000372"/>
          <a:ext cx="8286808" cy="23574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34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34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78727"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Хозяйка  земли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Хозяин  леса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8727"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Дух  хозяин  водных  глубин</a:t>
                      </a:r>
                      <a:r>
                        <a:rPr lang="ru-RU" sz="2000" b="1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Дух  огня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571500"/>
          <a:ext cx="8229600" cy="24288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66316"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00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Урун</a:t>
                      </a:r>
                      <a:r>
                        <a:rPr lang="ru-RU" sz="2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200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Аар</a:t>
                      </a:r>
                      <a:r>
                        <a:rPr lang="ru-RU" sz="2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Тойон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00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Дьылга</a:t>
                      </a:r>
                      <a:r>
                        <a:rPr lang="ru-RU" sz="20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2000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Хаан</a:t>
                      </a:r>
                      <a:endParaRPr lang="ru-RU" sz="2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00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Айыыьыт</a:t>
                      </a:r>
                      <a:endParaRPr lang="ru-RU" sz="2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2556"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000" b="1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Иэйэхсит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000" b="1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Ынахсыт</a:t>
                      </a:r>
                      <a:r>
                        <a:rPr lang="ru-RU" sz="2000" b="1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2000" b="1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Хотун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000" b="1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Дьоьогой</a:t>
                      </a:r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Тойон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28595" y="3286124"/>
          <a:ext cx="8286810" cy="285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22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22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622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28760"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Верховное</a:t>
                      </a:r>
                      <a:r>
                        <a:rPr lang="ru-RU" sz="20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божество</a:t>
                      </a:r>
                      <a:endParaRPr lang="ru-RU" sz="2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Бог  судьбы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Богиня плодородия  и покровительница</a:t>
                      </a:r>
                      <a:r>
                        <a:rPr lang="ru-RU" sz="20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r>
                        <a:rPr lang="ru-RU" sz="20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рожениц</a:t>
                      </a:r>
                      <a:endParaRPr lang="ru-RU" sz="2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8760"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Покровительница  людей  и  скота  в повседневной  жизни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Покровительница  рогатого  скота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Покровитель  лошадей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2000240"/>
            <a:ext cx="8334404" cy="4500594"/>
          </a:xfrm>
        </p:spPr>
        <p:txBody>
          <a:bodyPr/>
          <a:lstStyle/>
          <a:p>
            <a:r>
              <a:rPr lang="ru-RU" dirty="0"/>
              <a:t>Пояснительная записка</a:t>
            </a:r>
          </a:p>
          <a:p>
            <a:r>
              <a:rPr lang="ru-RU" dirty="0"/>
              <a:t>Игра лото краеведческой направленности, которая поможет детям дошкольного и младшего школьного возраста расширить знания о якутском жанре, народно –прикладном искусстве ,музыкальном инструменте. </a:t>
            </a:r>
          </a:p>
          <a:p>
            <a:r>
              <a:rPr lang="ru-RU" dirty="0"/>
              <a:t>Тематика игры : «</a:t>
            </a:r>
            <a:r>
              <a:rPr lang="ru-RU" dirty="0" err="1"/>
              <a:t>Олонхо</a:t>
            </a:r>
            <a:r>
              <a:rPr lang="ru-RU" dirty="0"/>
              <a:t>», «Национальная утварь»,  «Музыкальные инструменты», «Небожители ,хозяева земли, леса и воды по религиозным представлениям якутов», «Национальная одежда».</a:t>
            </a:r>
          </a:p>
          <a:p>
            <a:r>
              <a:rPr lang="ru-RU" dirty="0"/>
              <a:t>В современном мире игра стала более многогранной и используется в разных областях нашей жизни . 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428604"/>
            <a:ext cx="8305800" cy="928694"/>
          </a:xfrm>
        </p:spPr>
        <p:txBody>
          <a:bodyPr/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Методическая разработка настольной игры – Лото «Знакомство с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олонхо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3672408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Лото может показать  не  только  свою соревновательную  сторону  , но  и познавательную , поэтому  она  идеально  подходит  для  детей  в  качестве  развивающей  игры.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Актуальность  данной  методической  разработки заключается в том, что на современном этапе развития общество нуждается в образованной и культурно – развитой личности, именно поэтому дети должны знать якутский фольклор, традицию родного края. Игры развивают  у детей навык самоконтроля, вызывают у них стремление говорить  по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якутски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Актуальность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Цель: расширить кругозор  детей, пробудить интерес  к  изучению якутского  фольклора.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Задачи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     Образовательные: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Познакомить учащихся  с  якутскими  музыкальными инструментами,  национальными посудами, якутскими национальными  одеждами, с персонажами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олонхо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с небожителями   по религиозным   представлением якутов.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Систематизировать  и углубить  знания  школьников по теме  «Якутский  фольклор»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Цель и задачи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     Развивающие :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Продолжить  формирование внимания , памяти, мышления ;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Формирование навыков  индивидуальной  работы.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     Воспитательные: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Воспитание любви нашей родины  и уважения традиции.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Форма проведения  :  настольная игра  , за основу которой  взята  детская  настольная игра  «Лото». Данная  форма  характеризуется  наглядностью  и  подбором  заданий  разного  уровня  сложности.  Участвовать  в  игре могут  подготовленные и не подготовленные  дети. Таким образом  , игра  выполняет  две  функции – оценочную и  познавательную. 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24520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Методические  рекомендации: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  Представленная игра может  использоваться  как в урочной  ,так  и  внеурочной  деятельности  общеобразовательных  организаций реализующих  программы  основного  общего  образования. Учителю  якутского  национального  урока  рекомендуется  проводить  обобщающий  урок  по  теме «Якутский  фольклор»в форме  представленной игры ,а содержание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целиобразно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использовать  для составления  заданий письменной  работы, предназначенный  тематического  контроля. Также можно  использовать на  занятиях ,кружков, в качестве  познавательно –развлекательного  мероприятия  во  время проведения  летних музыкальных и  оздоровительных  лагерей  с  целью  повышения  интереса  детей  якутской  традиции.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53082"/>
          </a:xfrm>
        </p:spPr>
        <p:txBody>
          <a:bodyPr/>
          <a:lstStyle/>
          <a:p>
            <a:r>
              <a:rPr lang="ru-RU" dirty="0"/>
              <a:t>    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Игра рассчитана  на учащихся  с 1-4 классов . Игроков  может  быть  от  2 до 8,  ведущий  может  входить  в  число  игроков . В  комплекте  игры  лото  «Якутский  фольклор»  входят  8 игровых полей  и  карточки  с  заданиями . Задания  составлены  по-якутски и по-русски названия  картин  из игрового  поля .                                                        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285852" y="3714752"/>
          <a:ext cx="5500726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0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03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ru-RU" dirty="0" err="1">
                          <a:latin typeface="Times New Roman" pitchFamily="18" charset="0"/>
                          <a:cs typeface="Times New Roman" pitchFamily="18" charset="0"/>
                        </a:rPr>
                        <a:t>Олонхо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Музыкальные </a:t>
                      </a:r>
                      <a:r>
                        <a:rPr lang="ru-RU" dirty="0" err="1">
                          <a:latin typeface="Times New Roman" pitchFamily="18" charset="0"/>
                          <a:cs typeface="Times New Roman" pitchFamily="18" charset="0"/>
                        </a:rPr>
                        <a:t>иструментя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Посуды</a:t>
                      </a:r>
                    </a:p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Одежды</a:t>
                      </a:r>
                    </a:p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Боги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323</TotalTime>
  <Words>900</Words>
  <Application>Microsoft Office PowerPoint</Application>
  <PresentationFormat>Экран (4:3)</PresentationFormat>
  <Paragraphs>183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Calibri</vt:lpstr>
      <vt:lpstr>Constantia</vt:lpstr>
      <vt:lpstr>Times New Roman</vt:lpstr>
      <vt:lpstr>Wingdings 2</vt:lpstr>
      <vt:lpstr>Бумажная</vt:lpstr>
      <vt:lpstr>Методическая разработка настольной игры-лото  «Знакомство с олонхо»</vt:lpstr>
      <vt:lpstr>Методическая разработка настольной игры – Лото «Знакомство с олонхо»</vt:lpstr>
      <vt:lpstr>Лото может показать  не  только  свою соревновательную  сторону  , но  и познавательную , поэтому  она  идеально  подходит  для  детей  в  качестве  развивающей  игры.</vt:lpstr>
      <vt:lpstr>Актуальность</vt:lpstr>
      <vt:lpstr>Цель и задачи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Анна Русецкая</cp:lastModifiedBy>
  <cp:revision>52</cp:revision>
  <dcterms:modified xsi:type="dcterms:W3CDTF">2022-10-18T01:49:59Z</dcterms:modified>
</cp:coreProperties>
</file>