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304" r:id="rId3"/>
    <p:sldId id="285" r:id="rId4"/>
    <p:sldId id="289" r:id="rId5"/>
    <p:sldId id="299" r:id="rId6"/>
    <p:sldId id="300" r:id="rId7"/>
    <p:sldId id="301" r:id="rId8"/>
    <p:sldId id="259" r:id="rId9"/>
    <p:sldId id="262" r:id="rId10"/>
    <p:sldId id="275" r:id="rId11"/>
    <p:sldId id="290" r:id="rId12"/>
    <p:sldId id="276" r:id="rId13"/>
    <p:sldId id="279" r:id="rId14"/>
    <p:sldId id="291" r:id="rId15"/>
    <p:sldId id="292" r:id="rId16"/>
    <p:sldId id="295" r:id="rId17"/>
    <p:sldId id="305" r:id="rId18"/>
    <p:sldId id="306" r:id="rId19"/>
    <p:sldId id="307" r:id="rId20"/>
    <p:sldId id="30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2A04"/>
    <a:srgbClr val="432003"/>
    <a:srgbClr val="465723"/>
    <a:srgbClr val="96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6861F-19E7-4B5B-AE2C-273E03AACFFC}" type="datetimeFigureOut">
              <a:rPr lang="ru-RU" smtClean="0"/>
              <a:pPr/>
              <a:t>04.10.2022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B0071-2157-48BB-9BE4-94A1566E61A9}" type="slidenum">
              <a:rPr lang="ru-RU" smtClean="0"/>
              <a:pPr/>
              <a:t>‹#›</a:t>
            </a:fld>
            <a:endParaRPr lang="ru-RU"/>
          </a:p>
        </p:txBody>
      </p:sp>
    </p:spTree>
    <p:extLst>
      <p:ext uri="{BB962C8B-B14F-4D97-AF65-F5344CB8AC3E}">
        <p14:creationId xmlns:p14="http://schemas.microsoft.com/office/powerpoint/2010/main" val="294335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04.10.2022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gif"/></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 Id="rId9" Type="http://schemas.openxmlformats.org/officeDocument/2006/relationships/image" Target="../media/image27.gif"/></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gif"/><Relationship Id="rId7" Type="http://schemas.openxmlformats.org/officeDocument/2006/relationships/image" Target="../media/image26.jpeg"/><Relationship Id="rId2" Type="http://schemas.openxmlformats.org/officeDocument/2006/relationships/image" Target="../media/image21.gif"/><Relationship Id="rId1" Type="http://schemas.openxmlformats.org/officeDocument/2006/relationships/slideLayout" Target="../slideLayouts/slideLayout6.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tulluk25@mail.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lum contrast="10000"/>
            <a:extLst>
              <a:ext uri="{BEBA8EAE-BF5A-486C-A8C5-ECC9F3942E4B}">
                <a14:imgProps xmlns:a14="http://schemas.microsoft.com/office/drawing/2010/main">
                  <a14:imgLayer r:embed="rId3">
                    <a14:imgEffect>
                      <a14:sharpenSoften amount="50000"/>
                    </a14:imgEffect>
                  </a14:imgLayer>
                </a14:imgProps>
              </a:ext>
            </a:extLst>
          </a:blip>
          <a:srcRect t="2704" r="1828" b="1292"/>
          <a:stretch>
            <a:fillRect/>
          </a:stretch>
        </p:blipFill>
        <p:spPr bwMode="auto">
          <a:xfrm>
            <a:off x="2051720" y="1772816"/>
            <a:ext cx="4581722" cy="4783857"/>
          </a:xfrm>
          <a:prstGeom prst="rect">
            <a:avLst/>
          </a:prstGeom>
          <a:ln>
            <a:noFill/>
          </a:ln>
          <a:effectLst>
            <a:softEdge rad="112500"/>
          </a:effectLst>
        </p:spPr>
      </p:pic>
      <p:sp>
        <p:nvSpPr>
          <p:cNvPr id="3" name="Подзаголовок 2"/>
          <p:cNvSpPr>
            <a:spLocks noGrp="1"/>
          </p:cNvSpPr>
          <p:nvPr>
            <p:ph type="subTitle" idx="1"/>
          </p:nvPr>
        </p:nvSpPr>
        <p:spPr>
          <a:xfrm>
            <a:off x="1763688" y="1192024"/>
            <a:ext cx="5637010" cy="882119"/>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Игра лото</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683568" y="12778"/>
            <a:ext cx="7772400" cy="1470025"/>
          </a:xfrm>
        </p:spPr>
        <p:txBody>
          <a:bodyPr>
            <a:normAutofit/>
          </a:bodyPr>
          <a:lstStyle/>
          <a:p>
            <a:pPr marL="182880" indent="0" algn="ctr">
              <a:buNone/>
            </a:pPr>
            <a:r>
              <a:rPr lang="ru-RU" sz="3200" dirty="0" smtClean="0">
                <a:solidFill>
                  <a:srgbClr val="FF0000"/>
                </a:solidFill>
                <a:latin typeface="Times New Roman" panose="02020603050405020304" pitchFamily="18" charset="0"/>
                <a:cs typeface="Times New Roman" panose="02020603050405020304" pitchFamily="18" charset="0"/>
              </a:rPr>
              <a:t>Мой край родной – моя Якутия</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56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dirty="0" err="1" smtClean="0">
                <a:latin typeface="Times New Roman" panose="02020603050405020304" pitchFamily="18" charset="0"/>
                <a:cs typeface="Times New Roman" panose="02020603050405020304" pitchFamily="18" charset="0"/>
              </a:rPr>
              <a:t>Сылгы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тэрилэ</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a:t>
            </a:r>
            <a:r>
              <a:rPr lang="ru-RU" sz="2700" dirty="0" err="1" smtClean="0">
                <a:latin typeface="Times New Roman" panose="02020603050405020304" pitchFamily="18" charset="0"/>
                <a:cs typeface="Times New Roman" panose="02020603050405020304" pitchFamily="18" charset="0"/>
              </a:rPr>
              <a:t>бы</a:t>
            </a:r>
            <a:r>
              <a:rPr lang="ru-RU" sz="2700" dirty="0" err="1" smtClean="0">
                <a:latin typeface="Times New Roman"/>
                <a:cs typeface="Times New Roman"/>
              </a:rPr>
              <a:t>һ</a:t>
            </a:r>
            <a:r>
              <a:rPr lang="ru-RU" sz="2700" dirty="0" err="1" smtClean="0">
                <a:latin typeface="Times New Roman" panose="02020603050405020304" pitchFamily="18" charset="0"/>
                <a:cs typeface="Times New Roman" panose="02020603050405020304" pitchFamily="18" charset="0"/>
              </a:rPr>
              <a:t>аарыы</a:t>
            </a:r>
            <a:r>
              <a:rPr lang="ru-RU" sz="2700" dirty="0" smtClean="0">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467544" y="1556792"/>
            <a:ext cx="8229600" cy="4785395"/>
          </a:xfrm>
        </p:spPr>
        <p:txBody>
          <a:bodyPr>
            <a:normAutofit fontScale="70000" lnSpcReduction="20000"/>
          </a:bodyPr>
          <a:lstStyle/>
          <a:p>
            <a:r>
              <a:rPr lang="ru-RU" dirty="0" err="1" smtClean="0">
                <a:latin typeface="Times New Roman" panose="02020603050405020304" pitchFamily="18" charset="0"/>
                <a:cs typeface="Times New Roman" panose="02020603050405020304" pitchFamily="18" charset="0"/>
              </a:rPr>
              <a:t>Хомуут</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моонньугар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кэтэрдиллэр</a:t>
            </a:r>
            <a:r>
              <a:rPr lang="ru-RU" dirty="0" smtClean="0">
                <a:latin typeface="Times New Roman" panose="02020603050405020304" pitchFamily="18" charset="0"/>
                <a:cs typeface="Times New Roman" panose="02020603050405020304" pitchFamily="18" charset="0"/>
              </a:rPr>
              <a:t> </a:t>
            </a:r>
          </a:p>
          <a:p>
            <a:r>
              <a:rPr lang="ru-RU" dirty="0" err="1" smtClean="0">
                <a:latin typeface="Times New Roman" panose="02020603050405020304" pitchFamily="18" charset="0"/>
                <a:cs typeface="Times New Roman" panose="02020603050405020304" pitchFamily="18" charset="0"/>
              </a:rPr>
              <a:t>Ду</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ду</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err="1">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сыар</a:t>
            </a:r>
            <a:r>
              <a:rPr lang="ru-RU" dirty="0" err="1">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олгуобуйатын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баайан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акка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сыар</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аны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л</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йэллэр</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Υ</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б</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т</a:t>
            </a:r>
            <a:r>
              <a:rPr lang="ru-RU" dirty="0" err="1">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гэр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кэтэрдиллэр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салайарг</a:t>
            </a:r>
            <a:r>
              <a:rPr lang="ru-RU" dirty="0" err="1">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аналлаах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С</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д</a:t>
            </a:r>
            <a:r>
              <a:rPr lang="ru-RU" dirty="0" err="1">
                <a:latin typeface="Times New Roman"/>
                <a:cs typeface="Times New Roman"/>
              </a:rPr>
              <a:t>ү</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ккэ</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игэр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баайыллар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ки</a:t>
            </a:r>
            <a:r>
              <a:rPr lang="ru-RU" dirty="0" err="1">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олорор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ыныыр</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И</a:t>
            </a:r>
            <a:r>
              <a:rPr lang="ru-RU" dirty="0" err="1" smtClean="0">
                <a:latin typeface="Times New Roman"/>
                <a:cs typeface="Times New Roman"/>
              </a:rPr>
              <a:t>ҥ</a:t>
            </a:r>
            <a:r>
              <a:rPr lang="ru-RU" dirty="0" err="1" smtClean="0">
                <a:latin typeface="Times New Roman" panose="02020603050405020304" pitchFamily="18" charset="0"/>
                <a:cs typeface="Times New Roman" panose="02020603050405020304" pitchFamily="18" charset="0"/>
              </a:rPr>
              <a:t>э</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э</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ки</a:t>
            </a:r>
            <a:r>
              <a:rPr lang="ru-RU" dirty="0" err="1">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миинэригэр</a:t>
            </a:r>
            <a:r>
              <a:rPr lang="ru-RU" dirty="0" smtClean="0">
                <a:latin typeface="Times New Roman" panose="02020603050405020304" pitchFamily="18" charset="0"/>
                <a:cs typeface="Times New Roman" panose="02020603050405020304" pitchFamily="18" charset="0"/>
              </a:rPr>
              <a:t> </a:t>
            </a:r>
            <a:r>
              <a:rPr lang="ru-RU" dirty="0" err="1">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ктэнэн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тахсарга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аналлаах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дугалыы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бы</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ыылаах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Тэ</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иин</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ы</a:t>
            </a:r>
            <a:r>
              <a:rPr lang="ru-RU" dirty="0" err="1" smtClean="0">
                <a:latin typeface="Times New Roman"/>
                <a:cs typeface="Times New Roman"/>
              </a:rPr>
              <a:t>ҥ</a:t>
            </a:r>
            <a:r>
              <a:rPr lang="ru-RU" dirty="0" err="1" smtClean="0">
                <a:latin typeface="Times New Roman" panose="02020603050405020304" pitchFamily="18" charset="0"/>
                <a:cs typeface="Times New Roman" panose="02020603050405020304" pitchFamily="18" charset="0"/>
              </a:rPr>
              <a:t>ыыр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акка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икки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тт</a:t>
            </a:r>
            <a:r>
              <a:rPr lang="ru-RU" dirty="0" err="1">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нэн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н</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гэр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баайан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салайар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быа</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Олгуобуйа</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сыар</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err="1">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эбэтэр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тэлиэгэ</a:t>
            </a:r>
            <a:r>
              <a:rPr lang="ru-RU" dirty="0" err="1">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э</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л</a:t>
            </a:r>
            <a:r>
              <a:rPr lang="ru-RU" dirty="0" err="1">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ллэр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н</a:t>
            </a:r>
            <a:r>
              <a:rPr lang="ru-RU" dirty="0" err="1">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ура</a:t>
            </a:r>
            <a:r>
              <a:rPr lang="ru-RU" dirty="0" err="1">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астара</a:t>
            </a:r>
            <a:endParaRPr lang="ru-RU" dirty="0" smtClean="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Сыар</a:t>
            </a:r>
            <a:r>
              <a:rPr lang="ru-RU" dirty="0" err="1">
                <a:latin typeface="Times New Roman"/>
                <a:cs typeface="Times New Roman"/>
              </a:rPr>
              <a:t>ҕ</a:t>
            </a:r>
            <a:r>
              <a:rPr lang="ru-RU" dirty="0" err="1">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та</a:t>
            </a:r>
            <a:r>
              <a:rPr lang="ru-RU" dirty="0" err="1">
                <a:latin typeface="Times New Roman"/>
                <a:cs typeface="Times New Roman"/>
              </a:rPr>
              <a:t>һ</a:t>
            </a:r>
            <a:r>
              <a:rPr lang="ru-RU" dirty="0" err="1">
                <a:latin typeface="Times New Roman" panose="02020603050405020304" pitchFamily="18" charset="0"/>
                <a:cs typeface="Times New Roman" panose="02020603050405020304" pitchFamily="18" charset="0"/>
              </a:rPr>
              <a:t>а</a:t>
            </a:r>
            <a:r>
              <a:rPr lang="ru-RU" dirty="0" err="1">
                <a:latin typeface="Times New Roman"/>
                <a:cs typeface="Times New Roman"/>
              </a:rPr>
              <a:t>ҕ</a:t>
            </a:r>
            <a:r>
              <a:rPr lang="ru-RU" dirty="0" err="1">
                <a:latin typeface="Times New Roman" panose="02020603050405020304" pitchFamily="18" charset="0"/>
                <a:cs typeface="Times New Roman" panose="02020603050405020304" pitchFamily="18" charset="0"/>
              </a:rPr>
              <a:t>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тиэйэргэ</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a:t>
            </a:r>
            <a:r>
              <a:rPr lang="ru-RU" dirty="0" err="1">
                <a:latin typeface="Times New Roman"/>
                <a:cs typeface="Times New Roman"/>
              </a:rPr>
              <a:t>һ</a:t>
            </a:r>
            <a:r>
              <a:rPr lang="ru-RU" dirty="0" err="1">
                <a:latin typeface="Times New Roman" panose="02020603050405020304" pitchFamily="18" charset="0"/>
                <a:cs typeface="Times New Roman" panose="02020603050405020304" pitchFamily="18" charset="0"/>
              </a:rPr>
              <a:t>арга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олорсорго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аналлаах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сылгыга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кэтэрдиллэр</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977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018" y="180017"/>
            <a:ext cx="5191116" cy="584775"/>
          </a:xfrm>
          <a:prstGeom prst="rect">
            <a:avLst/>
          </a:prstGeom>
          <a:noFill/>
        </p:spPr>
        <p:txBody>
          <a:bodyPr wrap="square" rtlCol="0">
            <a:spAutoFit/>
          </a:bodyPr>
          <a:lstStyle/>
          <a:p>
            <a:pPr algn="ctr"/>
            <a:r>
              <a:rPr lang="ru-RU" sz="3200" dirty="0" err="1" smtClean="0">
                <a:solidFill>
                  <a:srgbClr val="FF0000"/>
                </a:solidFill>
                <a:latin typeface="Times New Roman" panose="02020603050405020304" pitchFamily="18" charset="0"/>
                <a:cs typeface="Times New Roman" panose="02020603050405020304" pitchFamily="18" charset="0"/>
              </a:rPr>
              <a:t>Балыктаа</a:t>
            </a:r>
            <a:r>
              <a:rPr lang="en-US" sz="3200" dirty="0" smtClean="0">
                <a:solidFill>
                  <a:srgbClr val="FF0000"/>
                </a:solidFill>
                <a:latin typeface="Times New Roman" panose="02020603050405020304" pitchFamily="18" charset="0"/>
                <a:cs typeface="Times New Roman" panose="02020603050405020304" pitchFamily="18" charset="0"/>
              </a:rPr>
              <a:t>h</a:t>
            </a:r>
            <a:r>
              <a:rPr lang="ru-RU" sz="3200" dirty="0" err="1" smtClean="0">
                <a:solidFill>
                  <a:srgbClr val="FF0000"/>
                </a:solidFill>
                <a:latin typeface="Times New Roman" panose="02020603050405020304" pitchFamily="18" charset="0"/>
                <a:cs typeface="Times New Roman" panose="02020603050405020304" pitchFamily="18" charset="0"/>
              </a:rPr>
              <a:t>ын</a:t>
            </a:r>
            <a:r>
              <a:rPr lang="ru-RU" sz="3200" dirty="0" smtClean="0">
                <a:solidFill>
                  <a:srgbClr val="FF0000"/>
                </a:solidFill>
                <a:latin typeface="Times New Roman" panose="02020603050405020304" pitchFamily="18" charset="0"/>
                <a:cs typeface="Times New Roman" panose="02020603050405020304" pitchFamily="18" charset="0"/>
              </a:rPr>
              <a:t> </a:t>
            </a:r>
            <a:r>
              <a:rPr lang="ru-RU" sz="3200" dirty="0" err="1" smtClean="0">
                <a:solidFill>
                  <a:srgbClr val="FF0000"/>
                </a:solidFill>
                <a:latin typeface="Times New Roman" panose="02020603050405020304" pitchFamily="18" charset="0"/>
                <a:cs typeface="Times New Roman" panose="02020603050405020304" pitchFamily="18" charset="0"/>
              </a:rPr>
              <a:t>тэрилэ</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1031" name="Picture 7" descr="C:\Users\Лена\Desktop\рисунки\Scan_20180220_091109 — копия — копия (2) — копи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927">
            <a:off x="7085307" y="5163589"/>
            <a:ext cx="1922249" cy="6905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Лена\Desktop\рисунки\Scan_20180220_091109 — копия — копия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26" y="3320785"/>
            <a:ext cx="1831975" cy="6429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Лена\Desktop\рисунки\Scan_20180220_091109 — копия — копия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58021">
            <a:off x="305284" y="1623810"/>
            <a:ext cx="2267300" cy="472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Лена\Desktop\рисунки\Scan_20180220_091109 — копия — копия.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63568">
            <a:off x="333912" y="5245392"/>
            <a:ext cx="2057750" cy="5200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Лена\Desktop\рисунки\Scan_20180220_091109 — копия.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2219" y="716652"/>
            <a:ext cx="1788425" cy="954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Лена\Desktop\рисунки\Scan_20180220_0911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159" y="2584292"/>
            <a:ext cx="662544" cy="161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Пользователь\Desktop\ТЫЫ.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805" y="4978728"/>
            <a:ext cx="2268666" cy="17034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Пользователь\Desktop\Без имени-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64582">
            <a:off x="2650360" y="4897023"/>
            <a:ext cx="19621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Пользователь\Desktop\РЫБАЛКА.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20248" y="1126831"/>
            <a:ext cx="4097113" cy="3756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6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018" y="180017"/>
            <a:ext cx="5191116" cy="584775"/>
          </a:xfrm>
          <a:prstGeom prst="rect">
            <a:avLst/>
          </a:prstGeom>
          <a:noFill/>
        </p:spPr>
        <p:txBody>
          <a:bodyPr wrap="square" rtlCol="0">
            <a:spAutoFit/>
          </a:bodyPr>
          <a:lstStyle/>
          <a:p>
            <a:pPr algn="ctr"/>
            <a:r>
              <a:rPr lang="ru-RU" sz="3200" dirty="0" err="1" smtClean="0">
                <a:latin typeface="Times New Roman" panose="02020603050405020304" pitchFamily="18" charset="0"/>
                <a:cs typeface="Times New Roman" panose="02020603050405020304" pitchFamily="18" charset="0"/>
              </a:rPr>
              <a:t>Балыктаа</a:t>
            </a:r>
            <a:r>
              <a:rPr lang="en-US" sz="3200" dirty="0" smtClean="0">
                <a:latin typeface="Times New Roman" panose="02020603050405020304" pitchFamily="18" charset="0"/>
                <a:cs typeface="Times New Roman" panose="02020603050405020304" pitchFamily="18" charset="0"/>
              </a:rPr>
              <a:t>h</a:t>
            </a:r>
            <a:r>
              <a:rPr lang="ru-RU" sz="3200" dirty="0" err="1" smtClean="0">
                <a:latin typeface="Times New Roman" panose="02020603050405020304" pitchFamily="18" charset="0"/>
                <a:cs typeface="Times New Roman" panose="02020603050405020304" pitchFamily="18" charset="0"/>
              </a:rPr>
              <a:t>ын</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тэрилэ</a:t>
            </a:r>
            <a:endParaRPr lang="ru-RU"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29748" y="2591909"/>
            <a:ext cx="900568"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Тү</a:t>
            </a:r>
            <a:r>
              <a:rPr lang="en-US" dirty="0" smtClean="0">
                <a:latin typeface="Times New Roman" panose="02020603050405020304" pitchFamily="18" charset="0"/>
                <a:cs typeface="Times New Roman" panose="02020603050405020304" pitchFamily="18" charset="0"/>
              </a:rPr>
              <a:t>ɵ</a:t>
            </a:r>
            <a:r>
              <a:rPr lang="ru-RU" dirty="0" err="1" smtClean="0">
                <a:latin typeface="Times New Roman" panose="02020603050405020304" pitchFamily="18" charset="0"/>
                <a:cs typeface="Times New Roman" panose="02020603050405020304" pitchFamily="18" charset="0"/>
              </a:rPr>
              <a:t>рэй</a:t>
            </a:r>
            <a:endParaRPr lang="ru-RU" dirty="0">
              <a:latin typeface="Times New Roman" panose="02020603050405020304" pitchFamily="18" charset="0"/>
              <a:cs typeface="Times New Roman" panose="02020603050405020304" pitchFamily="18" charset="0"/>
            </a:endParaRPr>
          </a:p>
        </p:txBody>
      </p:sp>
      <p:pic>
        <p:nvPicPr>
          <p:cNvPr id="1031" name="Picture 7" descr="C:\Users\Лена\Desktop\рисунки\Scan_20180220_091109 — копия — копия (2) — копи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957" y="3377239"/>
            <a:ext cx="1922249" cy="6905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43957" y="4019103"/>
            <a:ext cx="906274"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Куйуур</a:t>
            </a:r>
            <a:endParaRPr lang="ru-RU" dirty="0">
              <a:latin typeface="Times New Roman" panose="02020603050405020304" pitchFamily="18" charset="0"/>
              <a:cs typeface="Times New Roman" panose="02020603050405020304" pitchFamily="18" charset="0"/>
            </a:endParaRPr>
          </a:p>
        </p:txBody>
      </p:sp>
      <p:pic>
        <p:nvPicPr>
          <p:cNvPr id="1032" name="Picture 8" descr="C:\Users\Лена\Desktop\рисунки\Scan_20180220_091109 — копия — копия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9" y="1686822"/>
            <a:ext cx="1831975" cy="6429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Лена\Desktop\рисунки\Scan_20180220_091109 — копия — копия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41" y="3486313"/>
            <a:ext cx="2267300" cy="472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Лена\Desktop\рисунки\Scan_20180220_091109 — копия — копия.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64738">
            <a:off x="589232" y="5358705"/>
            <a:ext cx="2057750" cy="5200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Лена\Desktop\рисунки\Scan_20180220_091109 — копия.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9738" y="1163376"/>
            <a:ext cx="1788425" cy="954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14357" y="2087731"/>
            <a:ext cx="736099"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Илим</a:t>
            </a:r>
            <a:endParaRPr lang="ru-RU" dirty="0">
              <a:latin typeface="Times New Roman" panose="02020603050405020304" pitchFamily="18" charset="0"/>
              <a:cs typeface="Times New Roman" panose="02020603050405020304" pitchFamily="18" charset="0"/>
            </a:endParaRPr>
          </a:p>
        </p:txBody>
      </p:sp>
      <p:pic>
        <p:nvPicPr>
          <p:cNvPr id="1036" name="Picture 12" descr="C:\Users\Лена\Desktop\рисунки\Scan_20180220_0911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1341340"/>
            <a:ext cx="806735" cy="1972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14792" y="3382754"/>
            <a:ext cx="545086"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Туу</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29748" y="4388435"/>
            <a:ext cx="1096775"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Хамыйах</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20741" y="5928297"/>
            <a:ext cx="684803"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Сүүр</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683427" y="5928297"/>
            <a:ext cx="779381"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Кү</a:t>
            </a:r>
            <a:r>
              <a:rPr lang="en-US" dirty="0" smtClean="0">
                <a:latin typeface="Times New Roman" panose="02020603050405020304" pitchFamily="18" charset="0"/>
                <a:cs typeface="Times New Roman" panose="02020603050405020304" pitchFamily="18" charset="0"/>
              </a:rPr>
              <a:t>ɵ</a:t>
            </a:r>
            <a:r>
              <a:rPr lang="ru-RU" dirty="0" err="1" smtClean="0">
                <a:latin typeface="Times New Roman" panose="02020603050405020304" pitchFamily="18" charset="0"/>
                <a:cs typeface="Times New Roman" panose="02020603050405020304" pitchFamily="18" charset="0"/>
              </a:rPr>
              <a:t>гү</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92104" y="6112963"/>
            <a:ext cx="625236" cy="369332"/>
          </a:xfrm>
          <a:prstGeom prst="rect">
            <a:avLst/>
          </a:prstGeom>
          <a:noFill/>
        </p:spPr>
        <p:txBody>
          <a:bodyPr wrap="none" rtlCol="0">
            <a:spAutoFit/>
          </a:bodyPr>
          <a:lstStyle/>
          <a:p>
            <a:r>
              <a:rPr lang="ru-RU" dirty="0" err="1" smtClean="0">
                <a:latin typeface="Times New Roman" panose="02020603050405020304" pitchFamily="18" charset="0"/>
                <a:cs typeface="Times New Roman" panose="02020603050405020304" pitchFamily="18" charset="0"/>
              </a:rPr>
              <a:t>Тыы</a:t>
            </a:r>
            <a:endParaRPr lang="ru-RU" dirty="0">
              <a:latin typeface="Times New Roman" panose="02020603050405020304" pitchFamily="18" charset="0"/>
              <a:cs typeface="Times New Roman" panose="02020603050405020304" pitchFamily="18" charset="0"/>
            </a:endParaRPr>
          </a:p>
        </p:txBody>
      </p:sp>
      <p:pic>
        <p:nvPicPr>
          <p:cNvPr id="10" name="Picture 2" descr="C:\Users\Пользователь\Desktop\ТЫЫ.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098" y="4166055"/>
            <a:ext cx="2268666" cy="17034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Пользователь\Desktop\Без имени-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64582">
            <a:off x="6526058" y="4685286"/>
            <a:ext cx="19621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1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err="1">
                <a:latin typeface="Times New Roman" panose="02020603050405020304" pitchFamily="18" charset="0"/>
                <a:cs typeface="Times New Roman" panose="02020603050405020304" pitchFamily="18" charset="0"/>
              </a:rPr>
              <a:t>Балыктаа</a:t>
            </a:r>
            <a:r>
              <a:rPr lang="en-US" sz="3200" b="1" dirty="0">
                <a:latin typeface="Times New Roman" panose="02020603050405020304" pitchFamily="18" charset="0"/>
                <a:cs typeface="Times New Roman" panose="02020603050405020304" pitchFamily="18" charset="0"/>
              </a:rPr>
              <a:t>h</a:t>
            </a:r>
            <a:r>
              <a:rPr lang="ru-RU" sz="3200" b="1" dirty="0" err="1">
                <a:latin typeface="Times New Roman" panose="02020603050405020304" pitchFamily="18" charset="0"/>
                <a:cs typeface="Times New Roman" panose="02020603050405020304" pitchFamily="18" charset="0"/>
              </a:rPr>
              <a:t>ын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тэрилэ</a:t>
            </a:r>
            <a:r>
              <a:rPr lang="ru-RU" sz="3200" b="1" dirty="0">
                <a:latin typeface="Times New Roman" panose="02020603050405020304" pitchFamily="18" charset="0"/>
                <a:cs typeface="Times New Roman" panose="02020603050405020304" pitchFamily="18" charset="0"/>
              </a:rPr>
              <a:t/>
            </a:r>
            <a:br>
              <a:rPr lang="ru-RU" sz="3200" b="1" dirty="0">
                <a:latin typeface="Times New Roman" panose="02020603050405020304" pitchFamily="18" charset="0"/>
                <a:cs typeface="Times New Roman" panose="02020603050405020304" pitchFamily="18" charset="0"/>
              </a:rPr>
            </a:br>
            <a:endParaRPr lang="ru-RU" sz="3200" dirty="0"/>
          </a:p>
        </p:txBody>
      </p:sp>
      <p:sp>
        <p:nvSpPr>
          <p:cNvPr id="3" name="Объект 2"/>
          <p:cNvSpPr>
            <a:spLocks noGrp="1"/>
          </p:cNvSpPr>
          <p:nvPr>
            <p:ph idx="1"/>
          </p:nvPr>
        </p:nvSpPr>
        <p:spPr>
          <a:xfrm>
            <a:off x="457200" y="1268760"/>
            <a:ext cx="8229600" cy="4857403"/>
          </a:xfrm>
        </p:spPr>
        <p:txBody>
          <a:bodyPr>
            <a:normAutofit fontScale="85000" lnSpcReduction="20000"/>
          </a:bodyPr>
          <a:lstStyle/>
          <a:p>
            <a:r>
              <a:rPr lang="ru-RU" dirty="0" err="1">
                <a:latin typeface="Times New Roman" panose="02020603050405020304" pitchFamily="18" charset="0"/>
                <a:cs typeface="Times New Roman" panose="02020603050405020304" pitchFamily="18" charset="0"/>
              </a:rPr>
              <a:t>Куйуур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кы</a:t>
            </a:r>
            <a:r>
              <a:rPr lang="en-US" dirty="0">
                <a:latin typeface="Times New Roman" panose="02020603050405020304" pitchFamily="18" charset="0"/>
                <a:cs typeface="Times New Roman" panose="02020603050405020304" pitchFamily="18" charset="0"/>
              </a:rPr>
              <a:t>h</a:t>
            </a:r>
            <a:r>
              <a:rPr lang="ru-RU" dirty="0" err="1">
                <a:latin typeface="Times New Roman" panose="02020603050405020304" pitchFamily="18" charset="0"/>
                <a:cs typeface="Times New Roman" panose="02020603050405020304" pitchFamily="18" charset="0"/>
              </a:rPr>
              <a:t>ы</a:t>
            </a:r>
            <a:r>
              <a:rPr lang="ru-RU" dirty="0" err="1">
                <a:latin typeface="Times New Roman"/>
                <a:cs typeface="Times New Roman"/>
              </a:rPr>
              <a:t>н</a:t>
            </a:r>
            <a:r>
              <a:rPr lang="ru-RU" dirty="0">
                <a:latin typeface="Times New Roman"/>
                <a:cs typeface="Times New Roman"/>
              </a:rPr>
              <a:t>, </a:t>
            </a:r>
            <a:r>
              <a:rPr lang="ru-RU" dirty="0" err="1">
                <a:latin typeface="Times New Roman"/>
                <a:cs typeface="Times New Roman"/>
              </a:rPr>
              <a:t>саас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балыктыыр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r>
              <a:rPr lang="ru-RU" dirty="0">
                <a:latin typeface="Times New Roman" panose="02020603050405020304" pitchFamily="18" charset="0"/>
                <a:cs typeface="Times New Roman" panose="02020603050405020304" pitchFamily="18" charset="0"/>
              </a:rPr>
              <a:t> </a:t>
            </a:r>
          </a:p>
          <a:p>
            <a:r>
              <a:rPr lang="ru-RU" dirty="0" err="1" smtClean="0">
                <a:latin typeface="Times New Roman" panose="02020603050405020304" pitchFamily="18" charset="0"/>
                <a:cs typeface="Times New Roman" panose="02020603050405020304" pitchFamily="18" charset="0"/>
              </a:rPr>
              <a:t>Тү</a:t>
            </a:r>
            <a:r>
              <a:rPr lang="en-US" dirty="0">
                <a:latin typeface="Times New Roman" panose="02020603050405020304" pitchFamily="18" charset="0"/>
                <a:cs typeface="Times New Roman" panose="02020603050405020304" pitchFamily="18" charset="0"/>
              </a:rPr>
              <a:t>ɵ</a:t>
            </a:r>
            <a:r>
              <a:rPr lang="ru-RU" dirty="0" err="1">
                <a:latin typeface="Times New Roman" panose="02020603050405020304" pitchFamily="18" charset="0"/>
                <a:cs typeface="Times New Roman" panose="02020603050405020304" pitchFamily="18" charset="0"/>
              </a:rPr>
              <a:t>рэй</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куйуур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манкытын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уган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эргитэргэ</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туттуллар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ортотунан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ттээх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мас</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Илим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элбэх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харахтаах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кылтан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өр</a:t>
            </a:r>
            <a:r>
              <a:rPr lang="ru-RU" dirty="0" err="1">
                <a:latin typeface="Times New Roman"/>
                <a:cs typeface="Times New Roman"/>
              </a:rPr>
              <a:t>ү</a:t>
            </a:r>
            <a:r>
              <a:rPr lang="ru-RU" dirty="0" err="1">
                <a:latin typeface="Times New Roman" panose="02020603050405020304" pitchFamily="18" charset="0"/>
                <a:cs typeface="Times New Roman" panose="02020603050405020304" pitchFamily="18" charset="0"/>
              </a:rPr>
              <a:t>лл</a:t>
            </a:r>
            <a:r>
              <a:rPr lang="ru-RU" dirty="0" err="1">
                <a:latin typeface="Times New Roman"/>
                <a:cs typeface="Times New Roman"/>
              </a:rPr>
              <a:t>ү</a:t>
            </a:r>
            <a:r>
              <a:rPr lang="ru-RU" dirty="0" err="1">
                <a:latin typeface="Times New Roman" panose="02020603050405020304" pitchFamily="18" charset="0"/>
                <a:cs typeface="Times New Roman" panose="02020603050405020304" pitchFamily="18" charset="0"/>
              </a:rPr>
              <a:t>б</a:t>
            </a:r>
            <a:r>
              <a:rPr lang="ru-RU" dirty="0" err="1">
                <a:latin typeface="Times New Roman"/>
                <a:cs typeface="Times New Roman"/>
              </a:rPr>
              <a:t>ү</a:t>
            </a:r>
            <a:r>
              <a:rPr lang="ru-RU" dirty="0" err="1">
                <a:latin typeface="Times New Roman" panose="02020603050405020304" pitchFamily="18" charset="0"/>
                <a:cs typeface="Times New Roman" panose="02020603050405020304" pitchFamily="18" charset="0"/>
              </a:rPr>
              <a:t>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балыктыыр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Туу</a:t>
            </a:r>
            <a:r>
              <a:rPr lang="ru-RU" dirty="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талахтан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өр</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лл</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б</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ү</a:t>
            </a:r>
            <a:r>
              <a:rPr lang="en-US" dirty="0">
                <a:latin typeface="Times New Roman"/>
                <a:cs typeface="Times New Roman"/>
              </a:rPr>
              <a:t>ɵ</a:t>
            </a:r>
            <a:r>
              <a:rPr lang="ru-RU" dirty="0" err="1">
                <a:latin typeface="Times New Roman" panose="02020603050405020304" pitchFamily="18" charset="0"/>
                <a:cs typeface="Times New Roman" panose="02020603050405020304" pitchFamily="18" charset="0"/>
              </a:rPr>
              <a:t>лгэ</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балыктыыр</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en-US"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Кыл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хамыйах</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ууттан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муус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кыырпахтарын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С</a:t>
            </a:r>
            <a:r>
              <a:rPr lang="ru-RU" dirty="0" err="1" smtClean="0">
                <a:latin typeface="Times New Roman"/>
                <a:cs typeface="Times New Roman"/>
              </a:rPr>
              <a:t>үү</a:t>
            </a:r>
            <a:r>
              <a:rPr lang="ru-RU" dirty="0" err="1" smtClean="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ойбонтон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д</a:t>
            </a:r>
            <a:r>
              <a:rPr lang="ru-RU" dirty="0" err="1" smtClean="0">
                <a:latin typeface="Times New Roman"/>
                <a:cs typeface="Times New Roman"/>
              </a:rPr>
              <a:t>өҥ</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муус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кыырпахтарын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Кү</a:t>
            </a:r>
            <a:r>
              <a:rPr lang="en-US" dirty="0">
                <a:latin typeface="Times New Roman" panose="02020603050405020304" pitchFamily="18" charset="0"/>
                <a:cs typeface="Times New Roman" panose="02020603050405020304" pitchFamily="18" charset="0"/>
              </a:rPr>
              <a:t>ɵ</a:t>
            </a:r>
            <a:r>
              <a:rPr lang="ru-RU" dirty="0" err="1">
                <a:latin typeface="Times New Roman" panose="02020603050405020304" pitchFamily="18" charset="0"/>
                <a:cs typeface="Times New Roman" panose="02020603050405020304" pitchFamily="18" charset="0"/>
              </a:rPr>
              <a:t>гү</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биирдии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балыгы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хаптарар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Тыы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ууга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устар</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ынан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a:t>
            </a:r>
            <a:r>
              <a:rPr lang="ru-RU" dirty="0" err="1">
                <a:latin typeface="Times New Roman"/>
                <a:cs typeface="Times New Roman"/>
              </a:rPr>
              <a:t>ҥ</a:t>
            </a:r>
            <a:r>
              <a:rPr lang="ru-RU" dirty="0" err="1">
                <a:latin typeface="Times New Roman" panose="02020603050405020304" pitchFamily="18" charset="0"/>
                <a:cs typeface="Times New Roman" panose="02020603050405020304" pitchFamily="18" charset="0"/>
              </a:rPr>
              <a:t>о</a:t>
            </a:r>
            <a:r>
              <a:rPr lang="en-US" dirty="0">
                <a:latin typeface="Times New Roman" panose="02020603050405020304" pitchFamily="18" charset="0"/>
                <a:cs typeface="Times New Roman" panose="02020603050405020304" pitchFamily="18" charset="0"/>
              </a:rPr>
              <a:t>h</a:t>
            </a:r>
            <a:r>
              <a:rPr lang="ru-RU" dirty="0" err="1" smtClean="0">
                <a:latin typeface="Times New Roman" panose="02020603050405020304" pitchFamily="18" charset="0"/>
                <a:cs typeface="Times New Roman" panose="02020603050405020304" pitchFamily="18" charset="0"/>
              </a:rPr>
              <a:t>уллубут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a:p>
        </p:txBody>
      </p:sp>
    </p:spTree>
    <p:extLst>
      <p:ext uri="{BB962C8B-B14F-4D97-AF65-F5344CB8AC3E}">
        <p14:creationId xmlns:p14="http://schemas.microsoft.com/office/powerpoint/2010/main" val="136454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НОВЫЕ\КУЗ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545" y="1113765"/>
            <a:ext cx="4206475" cy="3244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Пользователь\Desktop\Ходилка\лото Даша\Уьанар тэрил\БАЛТА.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81" y="1113765"/>
            <a:ext cx="1697385" cy="1376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Пользователь\Desktop\Ходилка\лото Даша\Уьанар тэрил\ИГИИ.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417" y="2490533"/>
            <a:ext cx="1934277" cy="14184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Пользователь\Desktop\Ходилка\лото Даша\Уьанар тэрил\КЫСТЫК.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41" y="4653136"/>
            <a:ext cx="1715658" cy="15631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Пользователь\Desktop\Ходилка\лото Даша\Уьанар тэрил\ЫТАРЧА.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366" y="4672468"/>
            <a:ext cx="2023496" cy="16440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Пользователь\Desktop\Ходилка\лото Даша\Уьанар тэрил\ЫЫС.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672" y="2947107"/>
            <a:ext cx="1311284" cy="96189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584566" y="87741"/>
            <a:ext cx="8229600" cy="1143000"/>
          </a:xfrm>
        </p:spPr>
        <p:txBody>
          <a:bodyPr>
            <a:normAutofit/>
          </a:bodyPr>
          <a:lstStyle/>
          <a:p>
            <a:r>
              <a:rPr lang="ru-RU" sz="3200" dirty="0" err="1" smtClean="0">
                <a:solidFill>
                  <a:srgbClr val="FF0000"/>
                </a:solidFill>
                <a:latin typeface="Times New Roman" panose="02020603050405020304" pitchFamily="18" charset="0"/>
                <a:cs typeface="Times New Roman" panose="02020603050405020304" pitchFamily="18" charset="0"/>
              </a:rPr>
              <a:t>У</a:t>
            </a:r>
            <a:r>
              <a:rPr lang="ru-RU" sz="3200" dirty="0" err="1" smtClean="0">
                <a:solidFill>
                  <a:srgbClr val="FF0000"/>
                </a:solidFill>
                <a:latin typeface="Times New Roman"/>
                <a:cs typeface="Times New Roman"/>
              </a:rPr>
              <a:t>һ</a:t>
            </a:r>
            <a:r>
              <a:rPr lang="ru-RU" sz="3200" dirty="0" err="1" smtClean="0">
                <a:solidFill>
                  <a:srgbClr val="FF0000"/>
                </a:solidFill>
                <a:latin typeface="Times New Roman" panose="02020603050405020304" pitchFamily="18" charset="0"/>
                <a:cs typeface="Times New Roman" panose="02020603050405020304" pitchFamily="18" charset="0"/>
              </a:rPr>
              <a:t>анар</a:t>
            </a:r>
            <a:r>
              <a:rPr lang="ru-RU" sz="3200" dirty="0" smtClean="0">
                <a:solidFill>
                  <a:srgbClr val="FF0000"/>
                </a:solidFill>
                <a:latin typeface="Times New Roman" panose="02020603050405020304" pitchFamily="18" charset="0"/>
                <a:cs typeface="Times New Roman" panose="02020603050405020304" pitchFamily="18" charset="0"/>
              </a:rPr>
              <a:t> </a:t>
            </a:r>
            <a:r>
              <a:rPr lang="ru-RU" sz="3200" dirty="0" err="1" smtClean="0">
                <a:solidFill>
                  <a:srgbClr val="FF0000"/>
                </a:solidFill>
                <a:latin typeface="Times New Roman" panose="02020603050405020304" pitchFamily="18" charset="0"/>
                <a:cs typeface="Times New Roman" panose="02020603050405020304" pitchFamily="18" charset="0"/>
              </a:rPr>
              <a:t>тэрилэ</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23" name="Picture 2" descr="C:\Users\Пользователь\Desktop\СУОХАПЧЫ.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38298">
            <a:off x="6517045" y="5247973"/>
            <a:ext cx="2292350" cy="7064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Пользователь\Desktop\НОВЫЕ\КУЗНЯ.jpg"/>
          <p:cNvPicPr>
            <a:picLocks noChangeAspect="1" noChangeArrowheads="1"/>
          </p:cNvPicPr>
          <p:nvPr/>
        </p:nvPicPr>
        <p:blipFill rotWithShape="1">
          <a:blip r:embed="rId2">
            <a:extLst>
              <a:ext uri="{28A0092B-C50C-407E-A947-70E740481C1C}">
                <a14:useLocalDpi xmlns:a14="http://schemas.microsoft.com/office/drawing/2010/main" val="0"/>
              </a:ext>
            </a:extLst>
          </a:blip>
          <a:srcRect l="5944" t="88832" r="67016"/>
          <a:stretch/>
        </p:blipFill>
        <p:spPr bwMode="auto">
          <a:xfrm rot="1794293">
            <a:off x="3105422" y="5437979"/>
            <a:ext cx="1607128" cy="5120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Пользователь\Desktop\Без имени-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220" y="548680"/>
            <a:ext cx="2084000" cy="1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7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Пользователь\Desktop\Ходилка\лото Даша\Уьанар тэрил\БАЛТА.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816241"/>
            <a:ext cx="1697385" cy="1376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Пользователь\Desktop\Ходилка\лото Даша\Уьанар тэрил\ИГИИ.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63" y="2457512"/>
            <a:ext cx="1934277" cy="14184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Пользователь\Desktop\Ходилка\лото Даша\Уьанар тэрил\КЫСТЫК.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16" y="3875576"/>
            <a:ext cx="1715658" cy="15631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Пользователь\Desktop\Ходилка\лото Даша\Уьанар тэрил\ЫТАРЧА.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483" y="4123057"/>
            <a:ext cx="2023496" cy="16440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Пользователь\Desktop\Ходилка\лото Даша\Уьанар тэрил\ЫЫС.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4913" y="4497523"/>
            <a:ext cx="1311284" cy="96189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584566" y="87741"/>
            <a:ext cx="8229600" cy="1143000"/>
          </a:xfrm>
        </p:spPr>
        <p:txBody>
          <a:bodyPr>
            <a:normAutofit/>
          </a:bodyPr>
          <a:lstStyle/>
          <a:p>
            <a:r>
              <a:rPr lang="ru-RU" sz="3200" dirty="0" err="1" smtClean="0">
                <a:solidFill>
                  <a:srgbClr val="FF0000"/>
                </a:solidFill>
                <a:latin typeface="Times New Roman" panose="02020603050405020304" pitchFamily="18" charset="0"/>
                <a:cs typeface="Times New Roman" panose="02020603050405020304" pitchFamily="18" charset="0"/>
              </a:rPr>
              <a:t>У</a:t>
            </a:r>
            <a:r>
              <a:rPr lang="ru-RU" sz="3200" dirty="0" err="1" smtClean="0">
                <a:solidFill>
                  <a:srgbClr val="FF0000"/>
                </a:solidFill>
                <a:latin typeface="Times New Roman"/>
                <a:cs typeface="Times New Roman"/>
              </a:rPr>
              <a:t>һ</a:t>
            </a:r>
            <a:r>
              <a:rPr lang="ru-RU" sz="3200" dirty="0" err="1" smtClean="0">
                <a:solidFill>
                  <a:srgbClr val="FF0000"/>
                </a:solidFill>
                <a:latin typeface="Times New Roman" panose="02020603050405020304" pitchFamily="18" charset="0"/>
                <a:cs typeface="Times New Roman" panose="02020603050405020304" pitchFamily="18" charset="0"/>
              </a:rPr>
              <a:t>анар</a:t>
            </a:r>
            <a:r>
              <a:rPr lang="ru-RU" sz="3200" dirty="0" smtClean="0">
                <a:solidFill>
                  <a:srgbClr val="FF0000"/>
                </a:solidFill>
                <a:latin typeface="Times New Roman" panose="02020603050405020304" pitchFamily="18" charset="0"/>
                <a:cs typeface="Times New Roman" panose="02020603050405020304" pitchFamily="18" charset="0"/>
              </a:rPr>
              <a:t> </a:t>
            </a:r>
            <a:r>
              <a:rPr lang="ru-RU" sz="3200" dirty="0" err="1" smtClean="0">
                <a:solidFill>
                  <a:srgbClr val="FF0000"/>
                </a:solidFill>
                <a:latin typeface="Times New Roman" panose="02020603050405020304" pitchFamily="18" charset="0"/>
                <a:cs typeface="Times New Roman" panose="02020603050405020304" pitchFamily="18" charset="0"/>
              </a:rPr>
              <a:t>тэрилэ</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4294967295"/>
          </p:nvPr>
        </p:nvSpPr>
        <p:spPr>
          <a:xfrm>
            <a:off x="3649330" y="2559596"/>
            <a:ext cx="2459038" cy="633413"/>
          </a:xfrm>
        </p:spPr>
        <p:txBody>
          <a:bodyPr/>
          <a:lstStyle/>
          <a:p>
            <a:pPr marL="0" indent="0">
              <a:buNone/>
            </a:pPr>
            <a:r>
              <a:rPr lang="ru-RU" dirty="0" err="1" smtClean="0">
                <a:latin typeface="Times New Roman" panose="02020603050405020304" pitchFamily="18" charset="0"/>
                <a:cs typeface="Times New Roman" panose="02020603050405020304" pitchFamily="18" charset="0"/>
              </a:rPr>
              <a:t>балта</a:t>
            </a:r>
            <a:endParaRPr lang="ru-RU" dirty="0">
              <a:latin typeface="Times New Roman" panose="02020603050405020304" pitchFamily="18" charset="0"/>
              <a:cs typeface="Times New Roman" panose="02020603050405020304" pitchFamily="18" charset="0"/>
            </a:endParaRPr>
          </a:p>
        </p:txBody>
      </p:sp>
      <p:sp>
        <p:nvSpPr>
          <p:cNvPr id="16" name="Объект 4"/>
          <p:cNvSpPr>
            <a:spLocks noGrp="1"/>
          </p:cNvSpPr>
          <p:nvPr>
            <p:ph sz="half" idx="4294967295"/>
          </p:nvPr>
        </p:nvSpPr>
        <p:spPr>
          <a:xfrm>
            <a:off x="383663" y="2302940"/>
            <a:ext cx="2459038" cy="633413"/>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суохапчы</a:t>
            </a:r>
            <a:endParaRPr lang="ru-RU" dirty="0">
              <a:latin typeface="Times New Roman" panose="02020603050405020304" pitchFamily="18" charset="0"/>
              <a:cs typeface="Times New Roman" panose="02020603050405020304" pitchFamily="18" charset="0"/>
            </a:endParaRPr>
          </a:p>
        </p:txBody>
      </p:sp>
      <p:sp>
        <p:nvSpPr>
          <p:cNvPr id="17" name="Объект 4"/>
          <p:cNvSpPr>
            <a:spLocks noGrp="1"/>
          </p:cNvSpPr>
          <p:nvPr>
            <p:ph sz="half" idx="4294967295"/>
          </p:nvPr>
        </p:nvSpPr>
        <p:spPr>
          <a:xfrm>
            <a:off x="137103" y="5524149"/>
            <a:ext cx="2459038" cy="635000"/>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кыстык</a:t>
            </a:r>
            <a:endParaRPr lang="ru-RU" dirty="0">
              <a:latin typeface="Times New Roman" panose="02020603050405020304" pitchFamily="18" charset="0"/>
              <a:cs typeface="Times New Roman" panose="02020603050405020304" pitchFamily="18" charset="0"/>
            </a:endParaRPr>
          </a:p>
        </p:txBody>
      </p:sp>
      <p:sp>
        <p:nvSpPr>
          <p:cNvPr id="19" name="Объект 4"/>
          <p:cNvSpPr>
            <a:spLocks noGrp="1"/>
          </p:cNvSpPr>
          <p:nvPr>
            <p:ph sz="half" idx="4294967295"/>
          </p:nvPr>
        </p:nvSpPr>
        <p:spPr>
          <a:xfrm>
            <a:off x="4911483" y="5920054"/>
            <a:ext cx="2459037" cy="635000"/>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ытарча</a:t>
            </a:r>
            <a:endParaRPr lang="ru-RU" dirty="0">
              <a:latin typeface="Times New Roman" panose="02020603050405020304" pitchFamily="18" charset="0"/>
              <a:cs typeface="Times New Roman" panose="02020603050405020304" pitchFamily="18" charset="0"/>
            </a:endParaRPr>
          </a:p>
        </p:txBody>
      </p:sp>
      <p:sp>
        <p:nvSpPr>
          <p:cNvPr id="20" name="Объект 4"/>
          <p:cNvSpPr>
            <a:spLocks noGrp="1"/>
          </p:cNvSpPr>
          <p:nvPr>
            <p:ph sz="half" idx="4294967295"/>
          </p:nvPr>
        </p:nvSpPr>
        <p:spPr>
          <a:xfrm>
            <a:off x="6661036" y="5279100"/>
            <a:ext cx="2459037" cy="635000"/>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ы</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ыы</a:t>
            </a:r>
            <a:endParaRPr lang="ru-RU" dirty="0">
              <a:latin typeface="Times New Roman" panose="02020603050405020304" pitchFamily="18" charset="0"/>
              <a:cs typeface="Times New Roman" panose="02020603050405020304" pitchFamily="18" charset="0"/>
            </a:endParaRPr>
          </a:p>
        </p:txBody>
      </p:sp>
      <p:sp>
        <p:nvSpPr>
          <p:cNvPr id="21" name="Объект 4"/>
          <p:cNvSpPr>
            <a:spLocks noGrp="1"/>
          </p:cNvSpPr>
          <p:nvPr>
            <p:ph sz="half" idx="4294967295"/>
          </p:nvPr>
        </p:nvSpPr>
        <p:spPr>
          <a:xfrm>
            <a:off x="6686550" y="3686064"/>
            <a:ext cx="2457450" cy="635000"/>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игии</a:t>
            </a:r>
            <a:endParaRPr lang="ru-RU" dirty="0">
              <a:latin typeface="Times New Roman" panose="02020603050405020304" pitchFamily="18" charset="0"/>
              <a:cs typeface="Times New Roman" panose="02020603050405020304" pitchFamily="18" charset="0"/>
            </a:endParaRPr>
          </a:p>
        </p:txBody>
      </p:sp>
      <p:sp>
        <p:nvSpPr>
          <p:cNvPr id="22" name="Объект 4"/>
          <p:cNvSpPr>
            <a:spLocks noGrp="1"/>
          </p:cNvSpPr>
          <p:nvPr>
            <p:ph sz="half" idx="4294967295"/>
          </p:nvPr>
        </p:nvSpPr>
        <p:spPr>
          <a:xfrm>
            <a:off x="6326903" y="1806893"/>
            <a:ext cx="2459037" cy="635000"/>
          </a:xfrm>
        </p:spPr>
        <p:txBody>
          <a:bodyPr/>
          <a:lstStyle/>
          <a:p>
            <a:pPr marL="0" indent="0" algn="ctr">
              <a:buNone/>
            </a:pP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үөр</a:t>
            </a:r>
            <a:r>
              <a:rPr lang="ru-RU" dirty="0" err="1" smtClean="0">
                <a:latin typeface="Times New Roman" panose="02020603050405020304" pitchFamily="18" charset="0"/>
                <a:cs typeface="Times New Roman" panose="02020603050405020304" pitchFamily="18" charset="0"/>
              </a:rPr>
              <a:t>т</a:t>
            </a:r>
            <a:endParaRPr lang="ru-RU" dirty="0">
              <a:latin typeface="Times New Roman" panose="02020603050405020304" pitchFamily="18" charset="0"/>
              <a:cs typeface="Times New Roman" panose="02020603050405020304" pitchFamily="18" charset="0"/>
            </a:endParaRPr>
          </a:p>
        </p:txBody>
      </p:sp>
      <p:sp>
        <p:nvSpPr>
          <p:cNvPr id="23" name="Объект 4"/>
          <p:cNvSpPr txBox="1">
            <a:spLocks/>
          </p:cNvSpPr>
          <p:nvPr/>
        </p:nvSpPr>
        <p:spPr>
          <a:xfrm>
            <a:off x="2522169" y="5004470"/>
            <a:ext cx="2459037" cy="63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dirty="0" err="1">
                <a:latin typeface="Times New Roman" panose="02020603050405020304" pitchFamily="18" charset="0"/>
                <a:cs typeface="Times New Roman" panose="02020603050405020304" pitchFamily="18" charset="0"/>
              </a:rPr>
              <a:t>ү</a:t>
            </a:r>
            <a:r>
              <a:rPr lang="ru-RU" dirty="0" err="1" smtClean="0">
                <a:latin typeface="Times New Roman" panose="02020603050405020304" pitchFamily="18" charset="0"/>
                <a:cs typeface="Times New Roman" panose="02020603050405020304" pitchFamily="18" charset="0"/>
              </a:rPr>
              <a:t>ттэ</a:t>
            </a:r>
            <a:endParaRPr lang="ru-RU" dirty="0">
              <a:latin typeface="Times New Roman" panose="02020603050405020304" pitchFamily="18" charset="0"/>
              <a:cs typeface="Times New Roman" panose="02020603050405020304" pitchFamily="18" charset="0"/>
            </a:endParaRPr>
          </a:p>
        </p:txBody>
      </p:sp>
      <p:pic>
        <p:nvPicPr>
          <p:cNvPr id="2" name="Picture 2" descr="C:\Users\Пользователь\Desktop\СУОХАПЧЫ.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70" y="1227433"/>
            <a:ext cx="2292350" cy="7064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Пользователь\Desktop\НОВЫЕ\КУЗНЯ.jpg"/>
          <p:cNvPicPr>
            <a:picLocks noChangeAspect="1" noChangeArrowheads="1"/>
          </p:cNvPicPr>
          <p:nvPr/>
        </p:nvPicPr>
        <p:blipFill rotWithShape="1">
          <a:blip r:embed="rId8">
            <a:extLst>
              <a:ext uri="{28A0092B-C50C-407E-A947-70E740481C1C}">
                <a14:useLocalDpi xmlns:a14="http://schemas.microsoft.com/office/drawing/2010/main" val="0"/>
              </a:ext>
            </a:extLst>
          </a:blip>
          <a:srcRect l="5944" t="88832" r="67016"/>
          <a:stretch/>
        </p:blipFill>
        <p:spPr bwMode="auto">
          <a:xfrm>
            <a:off x="2976348" y="4497523"/>
            <a:ext cx="1607128" cy="5120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Пользователь\Desktop\Без имени-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913" y="407725"/>
            <a:ext cx="2084000" cy="1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7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err="1" smtClean="0">
                <a:latin typeface="Times New Roman" panose="02020603050405020304" pitchFamily="18" charset="0"/>
                <a:cs typeface="Times New Roman" panose="02020603050405020304" pitchFamily="18" charset="0"/>
              </a:rPr>
              <a:t>У</a:t>
            </a:r>
            <a:r>
              <a:rPr lang="ru-RU" sz="3200" b="1" dirty="0" err="1" smtClean="0">
                <a:latin typeface="Times New Roman"/>
                <a:cs typeface="Times New Roman"/>
              </a:rPr>
              <a:t>һ</a:t>
            </a:r>
            <a:r>
              <a:rPr lang="ru-RU" sz="3200" b="1" dirty="0" err="1" smtClean="0">
                <a:latin typeface="Times New Roman" panose="02020603050405020304" pitchFamily="18" charset="0"/>
                <a:cs typeface="Times New Roman" panose="02020603050405020304" pitchFamily="18" charset="0"/>
              </a:rPr>
              <a:t>анар</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тэрил</a:t>
            </a:r>
            <a:r>
              <a:rPr lang="ru-RU" sz="3200" b="1" dirty="0">
                <a:latin typeface="Times New Roman" panose="02020603050405020304" pitchFamily="18" charset="0"/>
                <a:cs typeface="Times New Roman" panose="02020603050405020304" pitchFamily="18" charset="0"/>
              </a:rPr>
              <a:t/>
            </a:r>
            <a:br>
              <a:rPr lang="ru-RU" sz="3200" b="1" dirty="0">
                <a:latin typeface="Times New Roman" panose="02020603050405020304" pitchFamily="18" charset="0"/>
                <a:cs typeface="Times New Roman" panose="02020603050405020304" pitchFamily="18" charset="0"/>
              </a:rPr>
            </a:br>
            <a:endParaRPr lang="ru-RU" sz="3200" dirty="0"/>
          </a:p>
        </p:txBody>
      </p:sp>
      <p:sp>
        <p:nvSpPr>
          <p:cNvPr id="3" name="Объект 2"/>
          <p:cNvSpPr>
            <a:spLocks noGrp="1"/>
          </p:cNvSpPr>
          <p:nvPr>
            <p:ph idx="1"/>
          </p:nvPr>
        </p:nvSpPr>
        <p:spPr>
          <a:xfrm>
            <a:off x="457200" y="980728"/>
            <a:ext cx="8229600" cy="5145435"/>
          </a:xfrm>
        </p:spPr>
        <p:txBody>
          <a:bodyPr>
            <a:normAutofit fontScale="85000" lnSpcReduction="10000"/>
          </a:bodyPr>
          <a:lstStyle/>
          <a:p>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үө</a:t>
            </a:r>
            <a:r>
              <a:rPr lang="ru-RU" dirty="0" err="1" smtClean="0">
                <a:latin typeface="Times New Roman" panose="02020603050405020304" pitchFamily="18" charset="0"/>
                <a:cs typeface="Times New Roman" panose="02020603050405020304" pitchFamily="18" charset="0"/>
              </a:rPr>
              <a:t>рт</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тимир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уу</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уоттаах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чо</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үө</a:t>
            </a:r>
            <a:r>
              <a:rPr lang="ru-RU" dirty="0" err="1" smtClean="0">
                <a:latin typeface="Times New Roman" panose="02020603050405020304" pitchFamily="18" charset="0"/>
                <a:cs typeface="Times New Roman" panose="02020603050405020304" pitchFamily="18" charset="0"/>
              </a:rPr>
              <a:t>дь</a:t>
            </a:r>
            <a:r>
              <a:rPr lang="ru-RU" dirty="0" err="1" smtClean="0">
                <a:latin typeface="Times New Roman"/>
                <a:cs typeface="Times New Roman"/>
              </a:rPr>
              <a:t>ү</a:t>
            </a:r>
            <a:r>
              <a:rPr lang="ru-RU" dirty="0" err="1" smtClean="0">
                <a:latin typeface="Times New Roman" panose="02020603050405020304" pitchFamily="18" charset="0"/>
                <a:cs typeface="Times New Roman" panose="02020603050405020304" pitchFamily="18" charset="0"/>
              </a:rPr>
              <a:t>тэригэр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аналлаах</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a:t>
            </a:r>
            <a:r>
              <a:rPr lang="ru-RU" dirty="0" err="1" smtClean="0">
                <a:latin typeface="Times New Roman" panose="02020603050405020304" pitchFamily="18" charset="0"/>
                <a:cs typeface="Times New Roman" panose="02020603050405020304" pitchFamily="18" charset="0"/>
              </a:rPr>
              <a:t>рдэрэр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Ы</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ыы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бы</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Ытарча</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итии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туттарар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r>
              <a:rPr lang="ru-RU" dirty="0">
                <a:latin typeface="Times New Roman" panose="02020603050405020304" pitchFamily="18" charset="0"/>
                <a:cs typeface="Times New Roman" panose="02020603050405020304" pitchFamily="18" charset="0"/>
              </a:rPr>
              <a:t> </a:t>
            </a:r>
          </a:p>
          <a:p>
            <a:r>
              <a:rPr lang="ru-RU" dirty="0" err="1" smtClean="0">
                <a:latin typeface="Times New Roman" panose="02020603050405020304" pitchFamily="18" charset="0"/>
                <a:cs typeface="Times New Roman" panose="02020603050405020304" pitchFamily="18" charset="0"/>
              </a:rPr>
              <a:t>Кыстык</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ууран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туран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таптайар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дэхси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сирэйдээх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Балта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a:t>
            </a:r>
            <a:r>
              <a:rPr lang="ru-RU" dirty="0" err="1" smtClean="0">
                <a:latin typeface="Times New Roman"/>
                <a:cs typeface="Times New Roman"/>
              </a:rPr>
              <a:t>ытарбыт</a:t>
            </a:r>
            <a:r>
              <a:rPr lang="ru-RU" dirty="0" smtClean="0">
                <a:latin typeface="Times New Roman"/>
                <a:cs typeface="Times New Roman"/>
              </a:rPr>
              <a:t> </a:t>
            </a:r>
            <a:r>
              <a:rPr lang="ru-RU" dirty="0" err="1" smtClean="0">
                <a:latin typeface="Times New Roman"/>
                <a:cs typeface="Times New Roman"/>
              </a:rPr>
              <a:t>тимири</a:t>
            </a:r>
            <a:r>
              <a:rPr lang="ru-RU" dirty="0" smtClean="0">
                <a:latin typeface="Times New Roman"/>
                <a:cs typeface="Times New Roman"/>
              </a:rPr>
              <a:t> </a:t>
            </a:r>
            <a:r>
              <a:rPr lang="ru-RU" dirty="0" err="1" smtClean="0">
                <a:latin typeface="Times New Roman"/>
                <a:cs typeface="Times New Roman"/>
              </a:rPr>
              <a:t>таптайар</a:t>
            </a:r>
            <a:r>
              <a:rPr lang="ru-RU" dirty="0" smtClean="0">
                <a:latin typeface="Times New Roman"/>
                <a:cs typeface="Times New Roman"/>
              </a:rPr>
              <a:t> </a:t>
            </a:r>
            <a:r>
              <a:rPr lang="ru-RU" dirty="0" err="1" smtClean="0">
                <a:latin typeface="Times New Roman"/>
                <a:cs typeface="Times New Roman"/>
              </a:rPr>
              <a:t>улахан</a:t>
            </a:r>
            <a:r>
              <a:rPr lang="ru-RU" dirty="0" smtClean="0">
                <a:latin typeface="Times New Roman"/>
                <a:cs typeface="Times New Roman"/>
              </a:rPr>
              <a:t> </a:t>
            </a:r>
            <a:r>
              <a:rPr lang="ru-RU" dirty="0" err="1" smtClean="0">
                <a:latin typeface="Times New Roman"/>
                <a:cs typeface="Times New Roman"/>
              </a:rPr>
              <a:t>өтүйэ</a:t>
            </a:r>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Игии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аалар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Суохапчы</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хас</a:t>
            </a:r>
            <a:r>
              <a:rPr lang="ru-RU" dirty="0" smtClean="0">
                <a:latin typeface="Times New Roman" panose="02020603050405020304" pitchFamily="18" charset="0"/>
                <a:cs typeface="Times New Roman" panose="02020603050405020304" pitchFamily="18" charset="0"/>
              </a:rPr>
              <a:t> да </a:t>
            </a:r>
            <a:r>
              <a:rPr lang="ru-RU" dirty="0" err="1" smtClean="0">
                <a:latin typeface="Times New Roman"/>
                <a:cs typeface="Times New Roman"/>
              </a:rPr>
              <a:t>үү</a:t>
            </a:r>
            <a:r>
              <a:rPr lang="ru-RU" dirty="0" err="1" smtClean="0">
                <a:latin typeface="Times New Roman" panose="02020603050405020304" pitchFamily="18" charset="0"/>
                <a:cs typeface="Times New Roman" panose="02020603050405020304" pitchFamily="18" charset="0"/>
              </a:rPr>
              <a:t>ттээх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хапта</a:t>
            </a:r>
            <a:r>
              <a:rPr lang="ru-RU" dirty="0" err="1" smtClean="0">
                <a:latin typeface="Times New Roman"/>
                <a:cs typeface="Times New Roman"/>
              </a:rPr>
              <a:t>ҕ</a:t>
            </a:r>
            <a:r>
              <a:rPr lang="ru-RU" dirty="0" err="1" smtClean="0">
                <a:latin typeface="Times New Roman" panose="02020603050405020304" pitchFamily="18" charset="0"/>
                <a:cs typeface="Times New Roman" panose="02020603050405020304" pitchFamily="18" charset="0"/>
              </a:rPr>
              <a:t>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онно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ууран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a:cs typeface="Times New Roman"/>
              </a:rPr>
              <a:t>үү</a:t>
            </a:r>
            <a:r>
              <a:rPr lang="ru-RU" dirty="0" err="1" smtClean="0">
                <a:latin typeface="Times New Roman" panose="02020603050405020304" pitchFamily="18" charset="0"/>
                <a:cs typeface="Times New Roman" panose="02020603050405020304" pitchFamily="18" charset="0"/>
              </a:rPr>
              <a:t>тт</a:t>
            </a:r>
            <a:r>
              <a:rPr lang="ru-RU" dirty="0" err="1" smtClean="0">
                <a:latin typeface="Times New Roman"/>
                <a:cs typeface="Times New Roman"/>
              </a:rPr>
              <a:t>үү</a:t>
            </a:r>
            <a:r>
              <a:rPr lang="ru-RU" dirty="0" err="1" smtClean="0">
                <a:latin typeface="Times New Roman" panose="02020603050405020304" pitchFamily="18" charset="0"/>
                <a:cs typeface="Times New Roman" panose="02020603050405020304" pitchFamily="18" charset="0"/>
              </a:rPr>
              <a:t>ллэр</a:t>
            </a:r>
            <a:endParaRPr lang="ru-RU" dirty="0" smtClean="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Υ</a:t>
            </a:r>
            <a:r>
              <a:rPr lang="ru-RU" dirty="0" err="1" smtClean="0">
                <a:latin typeface="Times New Roman" panose="02020603050405020304" pitchFamily="18" charset="0"/>
                <a:cs typeface="Times New Roman" panose="02020603050405020304" pitchFamily="18" charset="0"/>
              </a:rPr>
              <a:t>ттэ</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ылта</a:t>
            </a:r>
            <a:r>
              <a:rPr lang="ru-RU" dirty="0" err="1" smtClean="0">
                <a:latin typeface="Times New Roman"/>
                <a:cs typeface="Times New Roman"/>
              </a:rPr>
              <a:t>һ</a:t>
            </a:r>
            <a:r>
              <a:rPr lang="ru-RU" dirty="0" err="1" smtClean="0">
                <a:latin typeface="Times New Roman" panose="02020603050405020304" pitchFamily="18" charset="0"/>
                <a:cs typeface="Times New Roman" panose="02020603050405020304" pitchFamily="18" charset="0"/>
              </a:rPr>
              <a:t>аны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чараас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тимири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дь</a:t>
            </a:r>
            <a:r>
              <a:rPr lang="ru-RU" dirty="0" err="1" smtClean="0">
                <a:latin typeface="Times New Roman"/>
                <a:cs typeface="Times New Roman"/>
              </a:rPr>
              <a:t>ө</a:t>
            </a:r>
            <a:r>
              <a:rPr lang="ru-RU" dirty="0" err="1" smtClean="0">
                <a:latin typeface="Times New Roman" panose="02020603050405020304" pitchFamily="18" charset="0"/>
                <a:cs typeface="Times New Roman" panose="02020603050405020304" pitchFamily="18" charset="0"/>
              </a:rPr>
              <a:t>л</a:t>
            </a:r>
            <a:r>
              <a:rPr lang="ru-RU" dirty="0" err="1" smtClean="0">
                <a:latin typeface="Times New Roman"/>
                <a:cs typeface="Times New Roman"/>
              </a:rPr>
              <a:t>ө</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охсорго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аналлаах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тэрил</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61814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547794" cy="6410845"/>
          </a:xfrm>
        </p:spPr>
      </p:pic>
    </p:spTree>
    <p:extLst>
      <p:ext uri="{BB962C8B-B14F-4D97-AF65-F5344CB8AC3E}">
        <p14:creationId xmlns:p14="http://schemas.microsoft.com/office/powerpoint/2010/main" val="222053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0648"/>
            <a:ext cx="8172400" cy="6129300"/>
          </a:xfrm>
          <a:prstGeom prst="rect">
            <a:avLst/>
          </a:prstGeom>
        </p:spPr>
      </p:pic>
    </p:spTree>
    <p:extLst>
      <p:ext uri="{BB962C8B-B14F-4D97-AF65-F5344CB8AC3E}">
        <p14:creationId xmlns:p14="http://schemas.microsoft.com/office/powerpoint/2010/main" val="213758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820472" cy="6615354"/>
          </a:xfrm>
          <a:prstGeom prst="rect">
            <a:avLst/>
          </a:prstGeom>
        </p:spPr>
      </p:pic>
    </p:spTree>
    <p:extLst>
      <p:ext uri="{BB962C8B-B14F-4D97-AF65-F5344CB8AC3E}">
        <p14:creationId xmlns:p14="http://schemas.microsoft.com/office/powerpoint/2010/main" val="397573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827584" y="731520"/>
            <a:ext cx="7200800" cy="4929728"/>
          </a:xfrm>
          <a:prstGeom prst="rect">
            <a:avLst/>
          </a:prstGeom>
        </p:spPr>
        <p:txBody>
          <a:bodyPr>
            <a:normAutofit/>
          </a:bodyPr>
          <a:lstStyle/>
          <a:p>
            <a:pPr marL="0" lvl="0" indent="0" algn="just">
              <a:buNone/>
            </a:pPr>
            <a:r>
              <a:rPr lang="ru-RU" sz="2400" dirty="0" smtClean="0">
                <a:latin typeface="Times New Roman" panose="02020603050405020304" pitchFamily="18" charset="0"/>
                <a:cs typeface="Times New Roman" panose="02020603050405020304" pitchFamily="18" charset="0"/>
              </a:rPr>
              <a:t>Авторы:  Лебедева </a:t>
            </a:r>
            <a:r>
              <a:rPr lang="ru-RU" sz="2400" dirty="0" err="1">
                <a:latin typeface="Times New Roman" panose="02020603050405020304" pitchFamily="18" charset="0"/>
                <a:cs typeface="Times New Roman" panose="02020603050405020304" pitchFamily="18" charset="0"/>
              </a:rPr>
              <a:t>Арианда</a:t>
            </a:r>
            <a:r>
              <a:rPr lang="ru-RU" sz="2400" dirty="0">
                <a:latin typeface="Times New Roman" panose="02020603050405020304" pitchFamily="18" charset="0"/>
                <a:cs typeface="Times New Roman" panose="02020603050405020304" pitchFamily="18" charset="0"/>
              </a:rPr>
              <a:t> Николаевна, </a:t>
            </a:r>
            <a:r>
              <a:rPr lang="ru-RU" sz="2400" dirty="0" smtClean="0">
                <a:latin typeface="Times New Roman" panose="02020603050405020304" pitchFamily="18" charset="0"/>
                <a:cs typeface="Times New Roman" panose="02020603050405020304" pitchFamily="18" charset="0"/>
              </a:rPr>
              <a:t>Карамзина </a:t>
            </a:r>
            <a:r>
              <a:rPr lang="ru-RU" sz="2400" dirty="0">
                <a:latin typeface="Times New Roman" panose="02020603050405020304" pitchFamily="18" charset="0"/>
                <a:cs typeface="Times New Roman" panose="02020603050405020304" pitchFamily="18" charset="0"/>
              </a:rPr>
              <a:t>Валентина Егоровна, </a:t>
            </a:r>
            <a:endParaRPr lang="ru-RU" sz="2400" dirty="0" smtClean="0">
              <a:latin typeface="Times New Roman" panose="02020603050405020304" pitchFamily="18" charset="0"/>
              <a:cs typeface="Times New Roman" panose="02020603050405020304" pitchFamily="18" charset="0"/>
            </a:endParaRPr>
          </a:p>
          <a:p>
            <a:pPr marL="0" lvl="0" indent="0" algn="just">
              <a:buNone/>
            </a:pPr>
            <a:r>
              <a:rPr lang="ru-RU" sz="2400" dirty="0" smtClean="0">
                <a:latin typeface="Times New Roman" panose="02020603050405020304" pitchFamily="18" charset="0"/>
                <a:cs typeface="Times New Roman" panose="02020603050405020304" pitchFamily="18" charset="0"/>
              </a:rPr>
              <a:t>Место </a:t>
            </a:r>
            <a:r>
              <a:rPr lang="ru-RU" sz="2400" dirty="0">
                <a:latin typeface="Times New Roman" panose="02020603050405020304" pitchFamily="18" charset="0"/>
                <a:cs typeface="Times New Roman" panose="02020603050405020304" pitchFamily="18" charset="0"/>
              </a:rPr>
              <a:t>проживания, место и должность работы: </a:t>
            </a:r>
            <a:r>
              <a:rPr lang="ru-RU" sz="2400" dirty="0" err="1">
                <a:latin typeface="Times New Roman" panose="02020603050405020304" pitchFamily="18" charset="0"/>
                <a:cs typeface="Times New Roman" panose="02020603050405020304" pitchFamily="18" charset="0"/>
              </a:rPr>
              <a:t>с.Кердем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Хангаласского</a:t>
            </a:r>
            <a:r>
              <a:rPr lang="ru-RU" sz="2400" dirty="0">
                <a:latin typeface="Times New Roman" panose="02020603050405020304" pitchFamily="18" charset="0"/>
                <a:cs typeface="Times New Roman" panose="02020603050405020304" pitchFamily="18" charset="0"/>
              </a:rPr>
              <a:t> улуса. МБДОУ «Детский сад №25 «</a:t>
            </a:r>
            <a:r>
              <a:rPr lang="ru-RU" sz="2400" dirty="0" err="1">
                <a:latin typeface="Times New Roman" panose="02020603050405020304" pitchFamily="18" charset="0"/>
                <a:cs typeface="Times New Roman" panose="02020603050405020304" pitchFamily="18" charset="0"/>
              </a:rPr>
              <a:t>Туллукчаан</a:t>
            </a:r>
            <a:r>
              <a:rPr lang="ru-RU" sz="2400" dirty="0">
                <a:latin typeface="Times New Roman" panose="02020603050405020304" pitchFamily="18" charset="0"/>
                <a:cs typeface="Times New Roman" panose="02020603050405020304" pitchFamily="18" charset="0"/>
              </a:rPr>
              <a:t>», воспитатели</a:t>
            </a:r>
          </a:p>
          <a:p>
            <a:pPr lvl="0" algn="just"/>
            <a:r>
              <a:rPr lang="ru-RU" sz="2400" dirty="0" smtClean="0">
                <a:solidFill>
                  <a:schemeClr val="tx1"/>
                </a:solidFill>
                <a:latin typeface="Times New Roman" panose="02020603050405020304" pitchFamily="18" charset="0"/>
                <a:cs typeface="Times New Roman" panose="02020603050405020304" pitchFamily="18" charset="0"/>
              </a:rPr>
              <a:t>Контактные </a:t>
            </a:r>
            <a:r>
              <a:rPr lang="ru-RU" sz="2400" dirty="0">
                <a:solidFill>
                  <a:schemeClr val="tx1"/>
                </a:solidFill>
                <a:latin typeface="Times New Roman" panose="02020603050405020304" pitchFamily="18" charset="0"/>
                <a:cs typeface="Times New Roman" panose="02020603050405020304" pitchFamily="18" charset="0"/>
              </a:rPr>
              <a:t>данные: </a:t>
            </a:r>
            <a:r>
              <a:rPr lang="en-US" sz="2400" dirty="0">
                <a:solidFill>
                  <a:schemeClr val="tx1"/>
                </a:solidFill>
                <a:latin typeface="Times New Roman" panose="02020603050405020304" pitchFamily="18" charset="0"/>
                <a:cs typeface="Times New Roman" panose="02020603050405020304" pitchFamily="18" charset="0"/>
              </a:rPr>
              <a:t>e</a:t>
            </a:r>
            <a:r>
              <a:rPr lang="ru-RU" sz="24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mail</a:t>
            </a:r>
            <a:r>
              <a:rPr lang="ru-RU"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hlinkClick r:id="rId2"/>
              </a:rPr>
              <a:t>tulluk</a:t>
            </a:r>
            <a:r>
              <a:rPr lang="ru-RU" sz="2400" u="sng" dirty="0">
                <a:solidFill>
                  <a:schemeClr val="tx1"/>
                </a:solidFill>
                <a:latin typeface="Times New Roman" panose="02020603050405020304" pitchFamily="18" charset="0"/>
                <a:cs typeface="Times New Roman" panose="02020603050405020304" pitchFamily="18" charset="0"/>
                <a:hlinkClick r:id="rId2"/>
              </a:rPr>
              <a:t>25@</a:t>
            </a:r>
            <a:r>
              <a:rPr lang="en-US" sz="2400" u="sng" dirty="0">
                <a:solidFill>
                  <a:schemeClr val="tx1"/>
                </a:solidFill>
                <a:latin typeface="Times New Roman" panose="02020603050405020304" pitchFamily="18" charset="0"/>
                <a:cs typeface="Times New Roman" panose="02020603050405020304" pitchFamily="18" charset="0"/>
                <a:hlinkClick r:id="rId2"/>
              </a:rPr>
              <a:t>mail</a:t>
            </a:r>
            <a:r>
              <a:rPr lang="ru-RU" sz="2400" u="sng" dirty="0">
                <a:solidFill>
                  <a:schemeClr val="tx1"/>
                </a:solidFill>
                <a:latin typeface="Times New Roman" panose="02020603050405020304" pitchFamily="18" charset="0"/>
                <a:cs typeface="Times New Roman" panose="02020603050405020304" pitchFamily="18" charset="0"/>
                <a:hlinkClick r:id="rId2"/>
              </a:rPr>
              <a:t>.</a:t>
            </a:r>
            <a:r>
              <a:rPr lang="en-US" sz="2400" u="sng" dirty="0" err="1">
                <a:solidFill>
                  <a:schemeClr val="tx1"/>
                </a:solidFill>
                <a:latin typeface="Times New Roman" panose="02020603050405020304" pitchFamily="18" charset="0"/>
                <a:cs typeface="Times New Roman" panose="02020603050405020304" pitchFamily="18" charset="0"/>
                <a:hlinkClick r:id="rId2"/>
              </a:rPr>
              <a:t>ru</a:t>
            </a:r>
            <a:r>
              <a:rPr lang="ru-RU" sz="2400" dirty="0">
                <a:solidFill>
                  <a:schemeClr val="tx1"/>
                </a:solidFill>
                <a:latin typeface="Times New Roman" panose="02020603050405020304" pitchFamily="18" charset="0"/>
                <a:cs typeface="Times New Roman" panose="02020603050405020304" pitchFamily="18" charset="0"/>
              </a:rPr>
              <a:t>  телефон </a:t>
            </a:r>
            <a:r>
              <a:rPr lang="ru-RU" sz="2400" dirty="0" smtClean="0">
                <a:solidFill>
                  <a:schemeClr val="tx1"/>
                </a:solidFill>
                <a:latin typeface="Times New Roman" panose="02020603050405020304" pitchFamily="18" charset="0"/>
                <a:cs typeface="Times New Roman" panose="02020603050405020304" pitchFamily="18" charset="0"/>
              </a:rPr>
              <a:t>89243665220</a:t>
            </a:r>
            <a:endParaRPr lang="ru-RU" sz="2400" dirty="0">
              <a:solidFill>
                <a:schemeClr val="tx1"/>
              </a:solidFill>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34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anose="02020603050405020304" pitchFamily="18" charset="0"/>
                <a:cs typeface="Times New Roman" panose="02020603050405020304" pitchFamily="18" charset="0"/>
              </a:rPr>
              <a:t>Использованная литература</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Федоров И.Г. ϴ</a:t>
            </a:r>
            <a:r>
              <a:rPr lang="ru-RU" dirty="0" err="1" smtClean="0">
                <a:latin typeface="Times New Roman" panose="02020603050405020304" pitchFamily="18" charset="0"/>
                <a:cs typeface="Times New Roman" panose="02020603050405020304" pitchFamily="18" charset="0"/>
              </a:rPr>
              <a:t>бүгэбит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олоҕо-дьаһаҕа</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Дьокуускай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Бичик</a:t>
            </a:r>
            <a:r>
              <a:rPr lang="ru-RU" dirty="0" smtClean="0">
                <a:latin typeface="Times New Roman" panose="02020603050405020304" pitchFamily="18" charset="0"/>
                <a:cs typeface="Times New Roman" panose="02020603050405020304" pitchFamily="18" charset="0"/>
              </a:rPr>
              <a:t>, 2012.</a:t>
            </a:r>
          </a:p>
          <a:p>
            <a:r>
              <a:rPr lang="ru-RU" dirty="0" smtClean="0">
                <a:latin typeface="Times New Roman" panose="02020603050405020304" pitchFamily="18" charset="0"/>
                <a:cs typeface="Times New Roman" panose="02020603050405020304" pitchFamily="18" charset="0"/>
              </a:rPr>
              <a:t>Иванов Г.И. ϴ</a:t>
            </a:r>
            <a:r>
              <a:rPr lang="ru-RU" dirty="0" err="1" smtClean="0">
                <a:latin typeface="Times New Roman" panose="02020603050405020304" pitchFamily="18" charset="0"/>
                <a:cs typeface="Times New Roman" panose="02020603050405020304" pitchFamily="18" charset="0"/>
              </a:rPr>
              <a:t>бүгэ</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үгэһин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утумнаан</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Дьокуускай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Бичик</a:t>
            </a:r>
            <a:r>
              <a:rPr lang="ru-RU" dirty="0" smtClean="0">
                <a:latin typeface="Times New Roman" panose="02020603050405020304" pitchFamily="18" charset="0"/>
                <a:cs typeface="Times New Roman" panose="02020603050405020304" pitchFamily="18" charset="0"/>
              </a:rPr>
              <a:t>, 2017.</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62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484784"/>
            <a:ext cx="8229600" cy="4785395"/>
          </a:xfrm>
        </p:spPr>
        <p:txBody>
          <a:bodyPr>
            <a:noAutofit/>
          </a:bodyPr>
          <a:lstStyle/>
          <a:p>
            <a:pPr algn="just"/>
            <a:r>
              <a:rPr lang="ru-RU" sz="1800" dirty="0" smtClean="0">
                <a:latin typeface="Times New Roman" panose="02020603050405020304" pitchFamily="18" charset="0"/>
                <a:cs typeface="Times New Roman" panose="02020603050405020304" pitchFamily="18" charset="0"/>
              </a:rPr>
              <a:t>Настольная </a:t>
            </a:r>
            <a:r>
              <a:rPr lang="ru-RU" sz="1800" dirty="0">
                <a:latin typeface="Times New Roman" panose="02020603050405020304" pitchFamily="18" charset="0"/>
                <a:cs typeface="Times New Roman" panose="02020603050405020304" pitchFamily="18" charset="0"/>
              </a:rPr>
              <a:t>игра - лото «Мой край родной – моя Якутия»  обогатит знания детей о жизни якутского народа.</a:t>
            </a:r>
          </a:p>
          <a:p>
            <a:pPr algn="just"/>
            <a:r>
              <a:rPr lang="ru-RU" sz="1800" dirty="0">
                <a:latin typeface="Times New Roman" panose="02020603050405020304" pitchFamily="18" charset="0"/>
                <a:cs typeface="Times New Roman" panose="02020603050405020304" pitchFamily="18" charset="0"/>
              </a:rPr>
              <a:t>Лото представляет собой набор из </a:t>
            </a:r>
            <a:r>
              <a:rPr lang="ru-RU" sz="1800" dirty="0" smtClean="0">
                <a:latin typeface="Times New Roman" panose="02020603050405020304" pitchFamily="18" charset="0"/>
                <a:cs typeface="Times New Roman" panose="02020603050405020304" pitchFamily="18" charset="0"/>
              </a:rPr>
              <a:t>10 больших </a:t>
            </a:r>
            <a:r>
              <a:rPr lang="ru-RU" sz="1800" dirty="0">
                <a:latin typeface="Times New Roman" panose="02020603050405020304" pitchFamily="18" charset="0"/>
                <a:cs typeface="Times New Roman" panose="02020603050405020304" pitchFamily="18" charset="0"/>
              </a:rPr>
              <a:t>картонных  карточек (игровых полей) и 80 пластиковых </a:t>
            </a:r>
            <a:r>
              <a:rPr lang="ru-RU" sz="1800" dirty="0" smtClean="0">
                <a:latin typeface="Times New Roman" panose="02020603050405020304" pitchFamily="18" charset="0"/>
                <a:cs typeface="Times New Roman" panose="02020603050405020304" pitchFamily="18" charset="0"/>
              </a:rPr>
              <a:t>маленьких карточек </a:t>
            </a:r>
            <a:r>
              <a:rPr lang="ru-RU" sz="1800" dirty="0">
                <a:latin typeface="Times New Roman" panose="02020603050405020304" pitchFamily="18" charset="0"/>
                <a:cs typeface="Times New Roman" panose="02020603050405020304" pitchFamily="18" charset="0"/>
              </a:rPr>
              <a:t>с различными изображениями. На каждой карточке находится по 8  изображений, а на каждой </a:t>
            </a:r>
            <a:r>
              <a:rPr lang="ru-RU" sz="1800" dirty="0" smtClean="0">
                <a:latin typeface="Times New Roman" panose="02020603050405020304" pitchFamily="18" charset="0"/>
                <a:cs typeface="Times New Roman" panose="02020603050405020304" pitchFamily="18" charset="0"/>
              </a:rPr>
              <a:t>из маленькой карточке (фишка) </a:t>
            </a:r>
            <a:r>
              <a:rPr lang="ru-RU" sz="1800" dirty="0">
                <a:latin typeface="Times New Roman" panose="02020603050405020304" pitchFamily="18" charset="0"/>
                <a:cs typeface="Times New Roman" panose="02020603050405020304" pitchFamily="18" charset="0"/>
              </a:rPr>
              <a:t>– одно изображение, которое совпадает с  одной из картинок на </a:t>
            </a:r>
            <a:r>
              <a:rPr lang="ru-RU" sz="1800" dirty="0" smtClean="0">
                <a:latin typeface="Times New Roman" panose="02020603050405020304" pitchFamily="18" charset="0"/>
                <a:cs typeface="Times New Roman" panose="02020603050405020304" pitchFamily="18" charset="0"/>
              </a:rPr>
              <a:t>большой карточке</a:t>
            </a:r>
            <a:r>
              <a:rPr lang="ru-RU" sz="1800" dirty="0">
                <a:latin typeface="Times New Roman" panose="02020603050405020304" pitchFamily="18" charset="0"/>
                <a:cs typeface="Times New Roman" panose="02020603050405020304" pitchFamily="18" charset="0"/>
              </a:rPr>
              <a:t>. Над каждым изображением карточки надпись с названием предмета. С обратной стороны фишек имеется краткая аннотация названий предметов. </a:t>
            </a:r>
          </a:p>
          <a:p>
            <a:pPr algn="just"/>
            <a:r>
              <a:rPr lang="ru-RU" sz="1800" dirty="0">
                <a:latin typeface="Times New Roman" panose="02020603050405020304" pitchFamily="18" charset="0"/>
                <a:cs typeface="Times New Roman" panose="02020603050405020304" pitchFamily="18" charset="0"/>
              </a:rPr>
              <a:t>Карточки с изображениями предметов познакомят детей с внешним видом, названием и предназначением тех или иных вещей. Чтобы начать играть, детям не потребуется никаких предварительных знаний, пять вариантов игры позволяют изучать тему с нуля. Можно играть в лото начиная с самых простых заданий постепенно переходя к более сложным играм.</a:t>
            </a:r>
          </a:p>
          <a:p>
            <a:pPr algn="just"/>
            <a:r>
              <a:rPr lang="ru-RU" sz="1800" dirty="0">
                <a:latin typeface="Times New Roman" panose="02020603050405020304" pitchFamily="18" charset="0"/>
                <a:cs typeface="Times New Roman" panose="02020603050405020304" pitchFamily="18" charset="0"/>
              </a:rPr>
              <a:t>Игра рассчитана на 2-10 участников и предназначена для детей 4-10 лет. </a:t>
            </a:r>
          </a:p>
          <a:p>
            <a:pPr algn="just">
              <a:buNone/>
            </a:pPr>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274638"/>
            <a:ext cx="82296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Настольная игра-лото «Мой край родной – моя Якутия</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34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8800"/>
            <a:ext cx="8229600" cy="4497363"/>
          </a:xfrm>
        </p:spPr>
        <p:txBody>
          <a:bodyPr>
            <a:normAutofit fontScale="85000" lnSpcReduction="20000"/>
          </a:bodyPr>
          <a:lstStyle/>
          <a:p>
            <a:pPr lvl="0"/>
            <a:r>
              <a:rPr lang="ru-RU" dirty="0">
                <a:latin typeface="Times New Roman" panose="02020603050405020304" pitchFamily="18" charset="0"/>
                <a:cs typeface="Times New Roman" panose="02020603050405020304" pitchFamily="18" charset="0"/>
              </a:rPr>
              <a:t>Кузнечные инструменты</a:t>
            </a:r>
          </a:p>
          <a:p>
            <a:pPr lvl="0"/>
            <a:r>
              <a:rPr lang="ru-RU" dirty="0">
                <a:latin typeface="Times New Roman" panose="02020603050405020304" pitchFamily="18" charset="0"/>
                <a:cs typeface="Times New Roman" panose="02020603050405020304" pitchFamily="18" charset="0"/>
              </a:rPr>
              <a:t>Снаряжения лошади</a:t>
            </a:r>
          </a:p>
          <a:p>
            <a:pPr lvl="0"/>
            <a:r>
              <a:rPr lang="ru-RU" dirty="0">
                <a:latin typeface="Times New Roman" panose="02020603050405020304" pitchFamily="18" charset="0"/>
                <a:cs typeface="Times New Roman" panose="02020603050405020304" pitchFamily="18" charset="0"/>
              </a:rPr>
              <a:t>Снаряжения для сенокоса</a:t>
            </a:r>
          </a:p>
          <a:p>
            <a:pPr lvl="0"/>
            <a:r>
              <a:rPr lang="ru-RU" dirty="0">
                <a:latin typeface="Times New Roman" panose="02020603050405020304" pitchFamily="18" charset="0"/>
                <a:cs typeface="Times New Roman" panose="02020603050405020304" pitchFamily="18" charset="0"/>
              </a:rPr>
              <a:t>Рыболовные снасти</a:t>
            </a:r>
          </a:p>
          <a:p>
            <a:pPr lvl="0"/>
            <a:r>
              <a:rPr lang="ru-RU" dirty="0">
                <a:latin typeface="Times New Roman" panose="02020603050405020304" pitchFamily="18" charset="0"/>
                <a:cs typeface="Times New Roman" panose="02020603050405020304" pitchFamily="18" charset="0"/>
              </a:rPr>
              <a:t>Невод, его принадлежности</a:t>
            </a:r>
          </a:p>
          <a:p>
            <a:pPr lvl="0"/>
            <a:r>
              <a:rPr lang="ru-RU" dirty="0">
                <a:latin typeface="Times New Roman" panose="02020603050405020304" pitchFamily="18" charset="0"/>
                <a:cs typeface="Times New Roman" panose="02020603050405020304" pitchFamily="18" charset="0"/>
              </a:rPr>
              <a:t>Снаряжения для охоты</a:t>
            </a:r>
          </a:p>
          <a:p>
            <a:pPr lvl="0"/>
            <a:r>
              <a:rPr lang="ru-RU" dirty="0">
                <a:latin typeface="Times New Roman" panose="02020603050405020304" pitchFamily="18" charset="0"/>
                <a:cs typeface="Times New Roman" panose="02020603050405020304" pitchFamily="18" charset="0"/>
              </a:rPr>
              <a:t>Инструменты и предметы для шитья</a:t>
            </a:r>
          </a:p>
          <a:p>
            <a:pPr lvl="0"/>
            <a:r>
              <a:rPr lang="ru-RU" dirty="0">
                <a:latin typeface="Times New Roman" panose="02020603050405020304" pitchFamily="18" charset="0"/>
                <a:cs typeface="Times New Roman" panose="02020603050405020304" pitchFamily="18" charset="0"/>
              </a:rPr>
              <a:t>Домашняя утварь предков</a:t>
            </a:r>
          </a:p>
          <a:p>
            <a:pPr lvl="0"/>
            <a:r>
              <a:rPr lang="ru-RU" dirty="0" smtClean="0">
                <a:latin typeface="Times New Roman" panose="02020603050405020304" pitchFamily="18" charset="0"/>
                <a:cs typeface="Times New Roman" panose="02020603050405020304" pitchFamily="18" charset="0"/>
              </a:rPr>
              <a:t>Национальная одежда</a:t>
            </a:r>
            <a:endParaRPr lang="ru-RU" dirty="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Национальные музыкальные инструменты </a:t>
            </a:r>
          </a:p>
          <a:p>
            <a:endParaRPr lang="ru-RU" dirty="0">
              <a:latin typeface="Times New Roman" panose="02020603050405020304" pitchFamily="18" charset="0"/>
              <a:cs typeface="Times New Roman" panose="02020603050405020304" pitchFamily="18" charset="0"/>
            </a:endParaRPr>
          </a:p>
          <a:p>
            <a:pPr lvl="0"/>
            <a:endParaRPr lang="ru-RU" dirty="0">
              <a:latin typeface="Times New Roman" panose="02020603050405020304" pitchFamily="18" charset="0"/>
              <a:cs typeface="Times New Roman" panose="02020603050405020304" pitchFamily="18" charset="0"/>
            </a:endParaRPr>
          </a:p>
          <a:p>
            <a:endParaRPr lang="ru-RU" dirty="0"/>
          </a:p>
        </p:txBody>
      </p:sp>
      <p:sp>
        <p:nvSpPr>
          <p:cNvPr id="4" name="Заголовок 1"/>
          <p:cNvSpPr>
            <a:spLocks noGrp="1"/>
          </p:cNvSpPr>
          <p:nvPr>
            <p:ph type="title"/>
          </p:nvPr>
        </p:nvSpPr>
        <p:spPr>
          <a:xfrm>
            <a:off x="457200" y="274638"/>
            <a:ext cx="82296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Темы карточек</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01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noAutofit/>
          </a:bodyPr>
          <a:lstStyle/>
          <a:p>
            <a:pPr marL="0" indent="0">
              <a:buNone/>
            </a:pPr>
            <a:r>
              <a:rPr lang="ru-RU" sz="1600" b="1" dirty="0">
                <a:latin typeface="Times New Roman" panose="02020603050405020304" pitchFamily="18" charset="0"/>
                <a:cs typeface="Times New Roman" panose="02020603050405020304" pitchFamily="18" charset="0"/>
              </a:rPr>
              <a:t>Игра №1 «Что за предмет?»</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Правила игры: у каждого ребенка по карточке нарисованными на ней предметными картинками. Один игрок – ведущий, у него разложены все картинки. Ведущий достает из мешка по одной маленькой карточке, называет и показывает ее игрокам и спрашивает, у кого эта картинка. Игрок, у которого есть такая картинка, забирает ее себе и рассказывает об этом предмете, что это, из чего сделано, для чего предназначено. Выигрывает тот, кто быстрее всех закроет картинками свою карточку и правильно расскажет о предметах. </a:t>
            </a:r>
          </a:p>
          <a:p>
            <a:pPr marL="0" indent="0">
              <a:buNone/>
            </a:pPr>
            <a:r>
              <a:rPr lang="ru-RU" sz="1600" b="1" dirty="0">
                <a:latin typeface="Times New Roman" panose="02020603050405020304" pitchFamily="18" charset="0"/>
                <a:cs typeface="Times New Roman" panose="02020603050405020304" pitchFamily="18" charset="0"/>
              </a:rPr>
              <a:t>Игра №2 «Что за предмет?»</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Играется точно  так же, как игра №1, но теперь ведущий не показывает игрокам картинки, а только сообщает название </a:t>
            </a:r>
            <a:r>
              <a:rPr lang="ru-RU" sz="1600" dirty="0" smtClean="0">
                <a:latin typeface="Times New Roman" panose="02020603050405020304" pitchFamily="18" charset="0"/>
                <a:cs typeface="Times New Roman" panose="02020603050405020304" pitchFamily="18" charset="0"/>
              </a:rPr>
              <a:t>предмета.</a:t>
            </a:r>
            <a:endParaRPr lang="ru-RU" sz="1600" dirty="0">
              <a:latin typeface="Times New Roman" panose="02020603050405020304" pitchFamily="18" charset="0"/>
              <a:cs typeface="Times New Roman" panose="02020603050405020304" pitchFamily="18" charset="0"/>
            </a:endParaRPr>
          </a:p>
          <a:p>
            <a:pPr marL="0" indent="0">
              <a:buNone/>
            </a:pPr>
            <a:r>
              <a:rPr lang="ru-RU" sz="1600" b="1" dirty="0" smtClean="0">
                <a:latin typeface="Times New Roman" panose="02020603050405020304" pitchFamily="18" charset="0"/>
                <a:cs typeface="Times New Roman" panose="02020603050405020304" pitchFamily="18" charset="0"/>
              </a:rPr>
              <a:t>Игра </a:t>
            </a:r>
            <a:r>
              <a:rPr lang="ru-RU" sz="1600" b="1" dirty="0">
                <a:latin typeface="Times New Roman" panose="02020603050405020304" pitchFamily="18" charset="0"/>
                <a:cs typeface="Times New Roman" panose="02020603050405020304" pitchFamily="18" charset="0"/>
              </a:rPr>
              <a:t>«Какой предмет лишний?»</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Для этой игры понадобятся только маленькие карточки с изображением предметов. На игровой поверхности ведущий выкладывает несколько карточек с картинками предметов, имеющими одно общее предназначение и одну карточку с  предметом другого предназначения. Задача игроков – догадаться, по какому признаку собраны предметы, и определить лишнюю. Эта игра способствует развитию логики у </a:t>
            </a:r>
            <a:r>
              <a:rPr lang="ru-RU" sz="1600" dirty="0" smtClean="0">
                <a:latin typeface="Times New Roman" panose="02020603050405020304" pitchFamily="18" charset="0"/>
                <a:cs typeface="Times New Roman" panose="02020603050405020304" pitchFamily="18" charset="0"/>
              </a:rPr>
              <a:t>детей. Выигрывает </a:t>
            </a:r>
            <a:r>
              <a:rPr lang="ru-RU" sz="1600" dirty="0">
                <a:latin typeface="Times New Roman" panose="02020603050405020304" pitchFamily="18" charset="0"/>
                <a:cs typeface="Times New Roman" panose="02020603050405020304" pitchFamily="18" charset="0"/>
              </a:rPr>
              <a:t>тот, кто первым нашел верное решение и смог его обосновать.</a:t>
            </a:r>
          </a:p>
          <a:p>
            <a:endParaRPr lang="ru-RU" sz="1800" dirty="0">
              <a:latin typeface="Times New Roman" panose="02020603050405020304" pitchFamily="18" charset="0"/>
              <a:cs typeface="Times New Roman" panose="02020603050405020304" pitchFamily="18" charset="0"/>
            </a:endParaRPr>
          </a:p>
          <a:p>
            <a:pPr lvl="0"/>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274638"/>
            <a:ext cx="82296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 Правила игр</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64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noAutofit/>
          </a:bodyPr>
          <a:lstStyle/>
          <a:p>
            <a:pPr marL="0" indent="0">
              <a:buNone/>
            </a:pPr>
            <a:r>
              <a:rPr lang="ru-RU" sz="1800" b="1" dirty="0" smtClean="0">
                <a:latin typeface="Times New Roman" panose="02020603050405020304" pitchFamily="18" charset="0"/>
                <a:cs typeface="Times New Roman" panose="02020603050405020304" pitchFamily="18" charset="0"/>
              </a:rPr>
              <a:t>Игра </a:t>
            </a:r>
            <a:r>
              <a:rPr lang="ru-RU" sz="1800" b="1" dirty="0">
                <a:latin typeface="Times New Roman" panose="02020603050405020304" pitchFamily="18" charset="0"/>
                <a:cs typeface="Times New Roman" panose="02020603050405020304" pitchFamily="18" charset="0"/>
              </a:rPr>
              <a:t>в лото «Подбери предмет»</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Для этой игры понадобятся только маленькие карточки с изображением предметов. На игровой поверхности раскладываются маленькие карточки с изображением предметов вверх. Ведущий предлагает выбрать картинки с изображением к одной теме:</a:t>
            </a:r>
          </a:p>
          <a:p>
            <a:pPr lvl="0"/>
            <a:r>
              <a:rPr lang="ru-RU" sz="1800" dirty="0">
                <a:latin typeface="Times New Roman" panose="02020603050405020304" pitchFamily="18" charset="0"/>
                <a:cs typeface="Times New Roman" panose="02020603050405020304" pitchFamily="18" charset="0"/>
              </a:rPr>
              <a:t>Кузнечные инструменты</a:t>
            </a:r>
          </a:p>
          <a:p>
            <a:pPr lvl="0"/>
            <a:r>
              <a:rPr lang="ru-RU" sz="1800" dirty="0">
                <a:latin typeface="Times New Roman" panose="02020603050405020304" pitchFamily="18" charset="0"/>
                <a:cs typeface="Times New Roman" panose="02020603050405020304" pitchFamily="18" charset="0"/>
              </a:rPr>
              <a:t>Снаряжения охотника</a:t>
            </a:r>
          </a:p>
          <a:p>
            <a:pPr lvl="0"/>
            <a:r>
              <a:rPr lang="ru-RU" sz="1800" dirty="0">
                <a:latin typeface="Times New Roman" panose="02020603050405020304" pitchFamily="18" charset="0"/>
                <a:cs typeface="Times New Roman" panose="02020603050405020304" pitchFamily="18" charset="0"/>
              </a:rPr>
              <a:t>Национальные музыкальные инструменты и т.д.</a:t>
            </a:r>
          </a:p>
          <a:p>
            <a:r>
              <a:rPr lang="ru-RU" sz="1800" dirty="0">
                <a:latin typeface="Times New Roman" panose="02020603050405020304" pitchFamily="18" charset="0"/>
                <a:cs typeface="Times New Roman" panose="02020603050405020304" pitchFamily="18" charset="0"/>
              </a:rPr>
              <a:t>Участники игры по сигналу ведущего начинают выбирать маленькие картинки по теме. Когда все картинки выбраны, игроки проверяют правильность выбора  и подсчитывают количество фишек. </a:t>
            </a:r>
          </a:p>
          <a:p>
            <a:r>
              <a:rPr lang="ru-RU" sz="1800" dirty="0">
                <a:latin typeface="Times New Roman" panose="02020603050405020304" pitchFamily="18" charset="0"/>
                <a:cs typeface="Times New Roman" panose="02020603050405020304" pitchFamily="18" charset="0"/>
              </a:rPr>
              <a:t>Выигрывает тот, у кого оказалось больше всех карточек с заданным признаком.</a:t>
            </a:r>
          </a:p>
          <a:p>
            <a:pPr marL="0" indent="0">
              <a:buNone/>
            </a:pPr>
            <a:endParaRPr lang="ru-RU" sz="16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pPr lvl="0"/>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274638"/>
            <a:ext cx="82296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 </a:t>
            </a:r>
            <a:r>
              <a:rPr lang="ru-RU" sz="3200" b="1" smtClean="0">
                <a:solidFill>
                  <a:srgbClr val="FF0000"/>
                </a:solidFill>
                <a:latin typeface="Times New Roman" panose="02020603050405020304" pitchFamily="18" charset="0"/>
                <a:cs typeface="Times New Roman" panose="02020603050405020304" pitchFamily="18" charset="0"/>
              </a:rPr>
              <a:t>Правила игры</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43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760"/>
            <a:ext cx="8229600" cy="4857403"/>
          </a:xfrm>
        </p:spPr>
        <p:txBody>
          <a:bodyPr>
            <a:noAutofit/>
          </a:bodyPr>
          <a:lstStyle/>
          <a:p>
            <a:pPr marL="0" indent="0">
              <a:buNone/>
            </a:pPr>
            <a:endParaRPr lang="ru-RU" sz="1800" b="1" dirty="0" smtClean="0">
              <a:latin typeface="Times New Roman" panose="02020603050405020304" pitchFamily="18" charset="0"/>
              <a:cs typeface="Times New Roman" panose="02020603050405020304" pitchFamily="18" charset="0"/>
            </a:endParaRPr>
          </a:p>
          <a:p>
            <a:pPr marL="0" indent="0">
              <a:buNone/>
            </a:pPr>
            <a:r>
              <a:rPr lang="ru-RU" sz="1800" b="1" dirty="0">
                <a:latin typeface="Times New Roman" panose="02020603050405020304" pitchFamily="18" charset="0"/>
                <a:cs typeface="Times New Roman" panose="02020603050405020304" pitchFamily="18" charset="0"/>
              </a:rPr>
              <a:t>Игра «Назови предмет»</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Для этой игры понадобятся только маленькие карточки с изображением предметов. Эта игра поможет проверить, насколько дети запомнили названия предметов и их назначение. Цель игрока – забрать с поля как можно больше карточек. Для этой игры понадобятся только маленькие карточки с изображением предметов. Перед началом игры разложите все маленькие карточки на столе картинками вверх. Игроки ходят по очереди. В свой ход игрок может взять себе с поля одну карточку, если правильно скажет название предмета и объяснит его предназначение. Если игрок ошибается, то карточки он не получает. Игра заканчивается, когда все карточки разобраны, или когда никто из игроков не может назвать оставшиеся предметы или объяснить их предназначение. Выигрывает тот, кто набрал больше карточек. </a:t>
            </a:r>
          </a:p>
          <a:p>
            <a:pPr marL="0" indent="0">
              <a:buNone/>
            </a:pP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pPr lvl="0"/>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457200" y="274638"/>
            <a:ext cx="8229600" cy="1143000"/>
          </a:xfrm>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 Правила игры</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25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Пользователь\Desktop\лото фото\IMG-20180221-WA0099.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4" r="58688" b="3336"/>
          <a:stretch/>
        </p:blipFill>
        <p:spPr bwMode="auto">
          <a:xfrm rot="19483434">
            <a:off x="6784773" y="3100598"/>
            <a:ext cx="2168835"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Пользователь\Desktop\лото фото\IMG-20180221-WA00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13" b="3741"/>
          <a:stretch/>
        </p:blipFill>
        <p:spPr bwMode="auto">
          <a:xfrm>
            <a:off x="6974098" y="1045730"/>
            <a:ext cx="1974192" cy="2104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Пользователь\Desktop\лото фото\IMG-20180221-WA00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25" r="1419"/>
          <a:stretch/>
        </p:blipFill>
        <p:spPr bwMode="auto">
          <a:xfrm>
            <a:off x="6500018" y="5103402"/>
            <a:ext cx="2448272" cy="1433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Пользователь\Desktop\лото фото\IMG-20180221-WA0100.jpg"/>
          <p:cNvPicPr>
            <a:picLocks noChangeAspect="1" noChangeArrowheads="1"/>
          </p:cNvPicPr>
          <p:nvPr/>
        </p:nvPicPr>
        <p:blipFill rotWithShape="1">
          <a:blip r:embed="rId4">
            <a:extLst>
              <a:ext uri="{28A0092B-C50C-407E-A947-70E740481C1C}">
                <a14:useLocalDpi xmlns:a14="http://schemas.microsoft.com/office/drawing/2010/main" val="0"/>
              </a:ext>
            </a:extLst>
          </a:blip>
          <a:srcRect r="69890"/>
          <a:stretch/>
        </p:blipFill>
        <p:spPr bwMode="auto">
          <a:xfrm>
            <a:off x="287898" y="4569660"/>
            <a:ext cx="1554537" cy="18285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Пользователь\Desktop\лото фото\IMG-20180221-WA00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28" y="2972303"/>
            <a:ext cx="1625479" cy="159735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86504" y="647303"/>
            <a:ext cx="8229600" cy="418058"/>
          </a:xfrm>
        </p:spPr>
        <p:txBody>
          <a:bodyPr>
            <a:normAutofit fontScale="90000"/>
          </a:bodyPr>
          <a:lstStyle/>
          <a:p>
            <a:r>
              <a:rPr lang="ru-RU" sz="4900" dirty="0" smtClean="0">
                <a:solidFill>
                  <a:srgbClr val="002060"/>
                </a:solidFill>
                <a:latin typeface="Times New Roman" pitchFamily="18" charset="0"/>
                <a:cs typeface="Times New Roman" pitchFamily="18" charset="0"/>
              </a:rPr>
              <a:t> </a:t>
            </a:r>
            <a:r>
              <a:rPr lang="ru-RU" sz="3600" b="1" dirty="0" err="1" smtClean="0">
                <a:solidFill>
                  <a:srgbClr val="FF0000"/>
                </a:solidFill>
                <a:latin typeface="Times New Roman" pitchFamily="18" charset="0"/>
                <a:cs typeface="Times New Roman" pitchFamily="18" charset="0"/>
              </a:rPr>
              <a:t>Сылгы</a:t>
            </a:r>
            <a:r>
              <a:rPr lang="ru-RU" sz="3600" b="1" dirty="0" smtClean="0">
                <a:solidFill>
                  <a:srgbClr val="FF0000"/>
                </a:solidFill>
                <a:latin typeface="Times New Roman" pitchFamily="18" charset="0"/>
                <a:cs typeface="Times New Roman" pitchFamily="18" charset="0"/>
              </a:rPr>
              <a:t> </a:t>
            </a:r>
            <a:r>
              <a:rPr lang="ru-RU" sz="3600" b="1" dirty="0" err="1" smtClean="0">
                <a:solidFill>
                  <a:srgbClr val="FF0000"/>
                </a:solidFill>
                <a:latin typeface="Times New Roman" pitchFamily="18" charset="0"/>
                <a:cs typeface="Times New Roman" pitchFamily="18" charset="0"/>
              </a:rPr>
              <a:t>тэрилэ</a:t>
            </a:r>
            <a:r>
              <a:rPr lang="ru-RU" sz="3600" b="1" dirty="0" smtClean="0">
                <a:solidFill>
                  <a:srgbClr val="FF0000"/>
                </a:solidFill>
                <a:latin typeface="Times New Roman" pitchFamily="18" charset="0"/>
                <a:cs typeface="Times New Roman" pitchFamily="18" charset="0"/>
              </a:rPr>
              <a:t/>
            </a:r>
            <a:br>
              <a:rPr lang="ru-RU" sz="3600" b="1" dirty="0" smtClean="0">
                <a:solidFill>
                  <a:srgbClr val="FF0000"/>
                </a:solidFill>
                <a:latin typeface="Times New Roman" pitchFamily="18" charset="0"/>
                <a:cs typeface="Times New Roman" pitchFamily="18" charset="0"/>
              </a:rPr>
            </a:br>
            <a:r>
              <a:rPr lang="ru-RU" sz="2700" dirty="0" err="1" smtClean="0">
                <a:latin typeface="Times New Roman" pitchFamily="18" charset="0"/>
                <a:cs typeface="Times New Roman" pitchFamily="18" charset="0"/>
              </a:rPr>
              <a:t>улахан</a:t>
            </a:r>
            <a:r>
              <a:rPr lang="ru-RU" sz="2700" dirty="0" smtClean="0">
                <a:latin typeface="Times New Roman" pitchFamily="18" charset="0"/>
                <a:cs typeface="Times New Roman" pitchFamily="18" charset="0"/>
              </a:rPr>
              <a:t> карточка</a:t>
            </a:r>
            <a:r>
              <a:rPr lang="ru-RU" b="1" dirty="0" smtClean="0"/>
              <a:t/>
            </a:r>
            <a:br>
              <a:rPr lang="ru-RU" b="1" dirty="0" smtClean="0"/>
            </a:br>
            <a:endParaRPr lang="ru-RU" b="1" dirty="0"/>
          </a:p>
        </p:txBody>
      </p:sp>
      <p:pic>
        <p:nvPicPr>
          <p:cNvPr id="1026" name="Picture 2" descr="C:\Users\Пользователь\Desktop\лото фото\IMG-20180221-WA0102.jpg"/>
          <p:cNvPicPr>
            <a:picLocks noGrp="1" noChangeAspect="1" noChangeArrowheads="1"/>
          </p:cNvPicPr>
          <p:nvPr>
            <p:ph sz="half" idx="1"/>
          </p:nvPr>
        </p:nvPicPr>
        <p:blipFill>
          <a:blip r:embed="rId6" cstate="print">
            <a:extLst>
              <a:ext uri="{28A0092B-C50C-407E-A947-70E740481C1C}">
                <a14:useLocalDpi xmlns:a14="http://schemas.microsoft.com/office/drawing/2010/main" val="0"/>
              </a:ext>
            </a:extLst>
          </a:blip>
          <a:stretch>
            <a:fillRect/>
          </a:stretch>
        </p:blipFill>
        <p:spPr bwMode="auto">
          <a:xfrm>
            <a:off x="27144" y="683785"/>
            <a:ext cx="2146988" cy="24660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Пользователь\Desktop\лото фото\IMG-20180221-WA01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801" r="11966" b="27765"/>
          <a:stretch/>
        </p:blipFill>
        <p:spPr bwMode="auto">
          <a:xfrm>
            <a:off x="4831897" y="5267212"/>
            <a:ext cx="1586543" cy="14877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Пользователь\Desktop\лото фото\IMG-20180221-WA01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201" t="37255"/>
          <a:stretch/>
        </p:blipFill>
        <p:spPr bwMode="auto">
          <a:xfrm>
            <a:off x="2123727" y="5564736"/>
            <a:ext cx="2623397" cy="971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Пользователь\Desktop\лото фото\yakutianhorse_december_02.jpg"/>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8200"/>
                    </a14:imgEffect>
                    <a14:imgEffect>
                      <a14:saturation sat="186000"/>
                    </a14:imgEffect>
                  </a14:imgLayer>
                </a14:imgProps>
              </a:ext>
              <a:ext uri="{28A0092B-C50C-407E-A947-70E740481C1C}">
                <a14:useLocalDpi xmlns:a14="http://schemas.microsoft.com/office/drawing/2010/main" val="0"/>
              </a:ext>
            </a:extLst>
          </a:blip>
          <a:srcRect l="26920" r="5809" b="10487"/>
          <a:stretch/>
        </p:blipFill>
        <p:spPr bwMode="auto">
          <a:xfrm>
            <a:off x="2525639" y="1196258"/>
            <a:ext cx="4071098" cy="3907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9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Пользователь\Desktop\лото фото\IMG-20180221-WA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730" y="4381471"/>
            <a:ext cx="1978546" cy="2392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Пользователь\Desktop\лото фото\IMG-20180221-WA01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95066" y="2314845"/>
            <a:ext cx="1654881" cy="19008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6401" y="1828636"/>
            <a:ext cx="2808312" cy="562074"/>
          </a:xfrm>
        </p:spPr>
        <p:txBody>
          <a:bodyPr>
            <a:noAutofit/>
          </a:bodyPr>
          <a:lstStyle/>
          <a:p>
            <a:r>
              <a:rPr lang="ru-RU" sz="2400" dirty="0" err="1">
                <a:latin typeface="Times New Roman"/>
                <a:cs typeface="Times New Roman"/>
              </a:rPr>
              <a:t>олгуобуйа</a:t>
            </a:r>
            <a:r>
              <a:rPr lang="ru-RU" sz="2400" dirty="0"/>
              <a:t/>
            </a:r>
            <a:br>
              <a:rPr lang="ru-RU" sz="2400" dirty="0"/>
            </a:br>
            <a:endParaRPr lang="ru-RU" sz="2400" dirty="0"/>
          </a:p>
        </p:txBody>
      </p:sp>
      <p:pic>
        <p:nvPicPr>
          <p:cNvPr id="5" name="Picture 7" descr="C:\Users\Пользователь\Desktop\лото фото\IMG-20180221-WA0099.jpg"/>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21644" r="58688" b="3336"/>
          <a:stretch/>
        </p:blipFill>
        <p:spPr bwMode="auto">
          <a:xfrm>
            <a:off x="128032" y="404664"/>
            <a:ext cx="298505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Пользователь\Desktop\лото фото\IMG-20180221-WA009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425" r="1419"/>
          <a:stretch/>
        </p:blipFill>
        <p:spPr bwMode="auto">
          <a:xfrm>
            <a:off x="6150601" y="623073"/>
            <a:ext cx="2448272" cy="1433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132752" y="1924032"/>
            <a:ext cx="2664295" cy="461665"/>
          </a:xfrm>
          <a:prstGeom prst="rect">
            <a:avLst/>
          </a:prstGeom>
          <a:noFill/>
        </p:spPr>
        <p:txBody>
          <a:bodyPr wrap="square" rtlCol="0">
            <a:spAutoFit/>
          </a:bodyPr>
          <a:lstStyle/>
          <a:p>
            <a:pPr algn="ctr"/>
            <a:r>
              <a:rPr lang="ru-RU" sz="2400" dirty="0" err="1" smtClean="0">
                <a:solidFill>
                  <a:srgbClr val="582A04"/>
                </a:solidFill>
                <a:latin typeface="Times New Roman" panose="02020603050405020304" pitchFamily="18" charset="0"/>
                <a:cs typeface="Times New Roman" panose="02020603050405020304" pitchFamily="18" charset="0"/>
              </a:rPr>
              <a:t>сыар</a:t>
            </a:r>
            <a:r>
              <a:rPr lang="ru-RU" sz="2400" dirty="0" err="1" smtClean="0">
                <a:solidFill>
                  <a:srgbClr val="582A04"/>
                </a:solidFill>
                <a:latin typeface="Times New Roman"/>
                <a:cs typeface="Times New Roman"/>
              </a:rPr>
              <a:t>ҕ</a:t>
            </a:r>
            <a:r>
              <a:rPr lang="ru-RU" sz="2400" dirty="0" err="1" smtClean="0">
                <a:solidFill>
                  <a:srgbClr val="582A04"/>
                </a:solidFill>
                <a:latin typeface="Times New Roman" panose="02020603050405020304" pitchFamily="18" charset="0"/>
                <a:cs typeface="Times New Roman" panose="02020603050405020304" pitchFamily="18" charset="0"/>
              </a:rPr>
              <a:t>а</a:t>
            </a:r>
            <a:endParaRPr lang="ru-RU" sz="2400" dirty="0">
              <a:solidFill>
                <a:srgbClr val="582A04"/>
              </a:solidFill>
              <a:latin typeface="Times New Roman" panose="02020603050405020304" pitchFamily="18" charset="0"/>
              <a:cs typeface="Times New Roman" panose="02020603050405020304" pitchFamily="18" charset="0"/>
            </a:endParaRPr>
          </a:p>
        </p:txBody>
      </p:sp>
      <p:pic>
        <p:nvPicPr>
          <p:cNvPr id="10" name="Picture 9" descr="C:\Users\Пользователь\Desktop\лото фото\IMG-20180221-WA01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01" t="37255"/>
          <a:stretch/>
        </p:blipFill>
        <p:spPr bwMode="auto">
          <a:xfrm>
            <a:off x="2898142" y="2761709"/>
            <a:ext cx="2623397" cy="971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Пользователь\Desktop\лото фото\IMG-20180221-WA0100.jpg"/>
          <p:cNvPicPr>
            <a:picLocks noChangeAspect="1" noChangeArrowheads="1"/>
          </p:cNvPicPr>
          <p:nvPr/>
        </p:nvPicPr>
        <p:blipFill rotWithShape="1">
          <a:blip r:embed="rId5">
            <a:extLst>
              <a:ext uri="{28A0092B-C50C-407E-A947-70E740481C1C}">
                <a14:useLocalDpi xmlns:a14="http://schemas.microsoft.com/office/drawing/2010/main" val="0"/>
              </a:ext>
            </a:extLst>
          </a:blip>
          <a:srcRect r="69890"/>
          <a:stretch/>
        </p:blipFill>
        <p:spPr bwMode="auto">
          <a:xfrm>
            <a:off x="758993" y="2405828"/>
            <a:ext cx="1554537" cy="18285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492" y="3990830"/>
            <a:ext cx="2304256" cy="523220"/>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a:t>
            </a:r>
            <a:r>
              <a:rPr lang="ru-RU" sz="2400" dirty="0" err="1" smtClean="0">
                <a:latin typeface="Times New Roman"/>
                <a:cs typeface="Times New Roman"/>
              </a:rPr>
              <a:t>ү</a:t>
            </a:r>
            <a:r>
              <a:rPr lang="ru-RU" sz="2400" dirty="0" err="1" smtClean="0">
                <a:latin typeface="Times New Roman" panose="02020603050405020304" pitchFamily="18" charset="0"/>
                <a:cs typeface="Times New Roman" panose="02020603050405020304" pitchFamily="18" charset="0"/>
              </a:rPr>
              <a:t>н</a:t>
            </a:r>
            <a:endParaRPr lang="ru-RU"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072363" y="3863004"/>
            <a:ext cx="2449176" cy="461665"/>
          </a:xfrm>
          <a:prstGeom prst="rect">
            <a:avLst/>
          </a:prstGeom>
          <a:noFill/>
        </p:spPr>
        <p:txBody>
          <a:bodyPr wrap="square" rtlCol="0">
            <a:spAutoFit/>
          </a:bodyPr>
          <a:lstStyle/>
          <a:p>
            <a:r>
              <a:rPr lang="ru-RU" sz="2400" dirty="0" err="1" smtClean="0">
                <a:latin typeface="Times New Roman" pitchFamily="18" charset="0"/>
                <a:cs typeface="Times New Roman" pitchFamily="18" charset="0"/>
              </a:rPr>
              <a:t>тэ</a:t>
            </a:r>
            <a:r>
              <a:rPr lang="ru-RU" sz="2400" dirty="0" err="1" smtClean="0">
                <a:latin typeface="Times New Roman"/>
                <a:cs typeface="Times New Roman"/>
              </a:rPr>
              <a:t>һ</a:t>
            </a:r>
            <a:r>
              <a:rPr lang="ru-RU" sz="2400" dirty="0" err="1" smtClean="0">
                <a:latin typeface="Times New Roman" pitchFamily="18" charset="0"/>
                <a:cs typeface="Times New Roman" pitchFamily="18" charset="0"/>
              </a:rPr>
              <a:t>иин</a:t>
            </a:r>
            <a:endParaRPr lang="ru-RU" sz="2400" dirty="0">
              <a:latin typeface="Times New Roman" pitchFamily="18" charset="0"/>
              <a:cs typeface="Times New Roman" pitchFamily="18" charset="0"/>
            </a:endParaRPr>
          </a:p>
        </p:txBody>
      </p:sp>
      <p:sp>
        <p:nvSpPr>
          <p:cNvPr id="15" name="TextBox 14"/>
          <p:cNvSpPr txBox="1"/>
          <p:nvPr/>
        </p:nvSpPr>
        <p:spPr>
          <a:xfrm>
            <a:off x="6383227" y="3990830"/>
            <a:ext cx="2304256" cy="523220"/>
          </a:xfrm>
          <a:prstGeom prst="rect">
            <a:avLst/>
          </a:prstGeom>
          <a:noFill/>
        </p:spPr>
        <p:txBody>
          <a:bodyPr wrap="square" rtlCol="0">
            <a:spAutoFit/>
          </a:bodyPr>
          <a:lstStyle/>
          <a:p>
            <a:r>
              <a:rPr lang="ru-RU" sz="2800" dirty="0" smtClean="0"/>
              <a:t>      </a:t>
            </a:r>
            <a:r>
              <a:rPr lang="ru-RU" sz="2000" dirty="0" err="1">
                <a:latin typeface="Times New Roman" panose="02020603050405020304" pitchFamily="18" charset="0"/>
                <a:cs typeface="Times New Roman" panose="02020603050405020304" pitchFamily="18" charset="0"/>
              </a:rPr>
              <a:t>х</a:t>
            </a:r>
            <a:r>
              <a:rPr lang="ru-RU" sz="2000" dirty="0" err="1" smtClean="0">
                <a:latin typeface="Times New Roman" panose="02020603050405020304" pitchFamily="18" charset="0"/>
                <a:cs typeface="Times New Roman" panose="02020603050405020304" pitchFamily="18" charset="0"/>
              </a:rPr>
              <a:t>омуут</a:t>
            </a:r>
            <a:r>
              <a:rPr lang="ru-RU" sz="20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dirty="0" smtClean="0"/>
              <a:t>   </a:t>
            </a:r>
            <a:endParaRPr lang="ru-RU" sz="2800" dirty="0"/>
          </a:p>
        </p:txBody>
      </p:sp>
      <p:pic>
        <p:nvPicPr>
          <p:cNvPr id="1027" name="Picture 3" descr="C:\Users\Пользователь\Desktop\лото фото\IMG-20180221-WA009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833258"/>
            <a:ext cx="1441930" cy="14169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00636" y="6148877"/>
            <a:ext cx="1556590" cy="461665"/>
          </a:xfrm>
          <a:prstGeom prst="rect">
            <a:avLst/>
          </a:prstGeom>
          <a:noFill/>
        </p:spPr>
        <p:txBody>
          <a:bodyPr wrap="square" rtlCol="0">
            <a:spAutoFit/>
          </a:bodyPr>
          <a:lstStyle/>
          <a:p>
            <a:r>
              <a:rPr lang="ru-RU" sz="2400" dirty="0" err="1" smtClean="0">
                <a:latin typeface="Times New Roman" pitchFamily="18" charset="0"/>
                <a:cs typeface="Times New Roman" pitchFamily="18" charset="0"/>
              </a:rPr>
              <a:t>ду</a:t>
            </a:r>
            <a:r>
              <a:rPr lang="ru-RU" sz="2400" dirty="0" err="1" smtClean="0">
                <a:latin typeface="Times New Roman"/>
                <a:cs typeface="Times New Roman"/>
              </a:rPr>
              <a:t>ҕ</a:t>
            </a:r>
            <a:r>
              <a:rPr lang="ru-RU" sz="2400" dirty="0" err="1" smtClean="0">
                <a:latin typeface="Times New Roman" pitchFamily="18" charset="0"/>
                <a:cs typeface="Times New Roman" pitchFamily="18" charset="0"/>
              </a:rPr>
              <a:t>а</a:t>
            </a:r>
            <a:endParaRPr lang="ru-RU" sz="2400" dirty="0">
              <a:latin typeface="Times New Roman" pitchFamily="18" charset="0"/>
              <a:cs typeface="Times New Roman" pitchFamily="18" charset="0"/>
            </a:endParaRPr>
          </a:p>
        </p:txBody>
      </p:sp>
      <p:sp>
        <p:nvSpPr>
          <p:cNvPr id="17" name="TextBox 16"/>
          <p:cNvSpPr txBox="1"/>
          <p:nvPr/>
        </p:nvSpPr>
        <p:spPr>
          <a:xfrm flipH="1">
            <a:off x="6868291" y="6072552"/>
            <a:ext cx="1730582" cy="461665"/>
          </a:xfrm>
          <a:prstGeom prst="rect">
            <a:avLst/>
          </a:prstGeom>
          <a:noFill/>
        </p:spPr>
        <p:txBody>
          <a:bodyPr wrap="square" rtlCol="0">
            <a:spAutoFit/>
          </a:bodyPr>
          <a:lstStyle/>
          <a:p>
            <a:r>
              <a:rPr lang="ru-RU" sz="2400" dirty="0" err="1" smtClean="0">
                <a:latin typeface="Times New Roman" panose="02020603050405020304" pitchFamily="18" charset="0"/>
                <a:cs typeface="Times New Roman" panose="02020603050405020304" pitchFamily="18" charset="0"/>
              </a:rPr>
              <a:t>с</a:t>
            </a:r>
            <a:r>
              <a:rPr lang="ru-RU" sz="2400" dirty="0" err="1" smtClean="0">
                <a:latin typeface="Times New Roman"/>
                <a:cs typeface="Times New Roman"/>
              </a:rPr>
              <a:t>ө</a:t>
            </a:r>
            <a:r>
              <a:rPr lang="ru-RU" sz="2400" dirty="0" err="1" smtClean="0">
                <a:latin typeface="Times New Roman" panose="02020603050405020304" pitchFamily="18" charset="0"/>
                <a:cs typeface="Times New Roman" panose="02020603050405020304" pitchFamily="18" charset="0"/>
              </a:rPr>
              <a:t>д</a:t>
            </a:r>
            <a:r>
              <a:rPr lang="ru-RU" sz="2400" dirty="0" err="1" smtClean="0">
                <a:latin typeface="Times New Roman"/>
                <a:cs typeface="Times New Roman"/>
              </a:rPr>
              <a:t>үө</a:t>
            </a:r>
            <a:r>
              <a:rPr lang="ru-RU" sz="2400" dirty="0" err="1" smtClean="0">
                <a:latin typeface="Times New Roman" panose="02020603050405020304" pitchFamily="18" charset="0"/>
                <a:cs typeface="Times New Roman" panose="02020603050405020304" pitchFamily="18" charset="0"/>
              </a:rPr>
              <a:t>ккэ</a:t>
            </a:r>
            <a:endParaRPr lang="ru-RU" sz="2400" dirty="0">
              <a:latin typeface="Times New Roman" panose="02020603050405020304" pitchFamily="18" charset="0"/>
              <a:cs typeface="Times New Roman" panose="02020603050405020304" pitchFamily="18" charset="0"/>
            </a:endParaRPr>
          </a:p>
        </p:txBody>
      </p:sp>
      <p:pic>
        <p:nvPicPr>
          <p:cNvPr id="21" name="Picture 5" descr="C:\Users\Пользователь\Desktop\лото фото\IMG-20180221-WA01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801" r="11966" b="27765"/>
          <a:stretch/>
        </p:blipFill>
        <p:spPr bwMode="auto">
          <a:xfrm>
            <a:off x="3503679" y="4815677"/>
            <a:ext cx="1586543" cy="148770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65331" y="6127044"/>
            <a:ext cx="1624891" cy="646331"/>
          </a:xfrm>
          <a:prstGeom prst="rect">
            <a:avLst/>
          </a:prstGeom>
          <a:noFill/>
        </p:spPr>
        <p:txBody>
          <a:bodyPr wrap="square" rtlCol="0">
            <a:spAutoFit/>
          </a:bodyPr>
          <a:lstStyle/>
          <a:p>
            <a:r>
              <a:rPr lang="ru-RU" sz="3600" dirty="0" smtClean="0"/>
              <a:t>   </a:t>
            </a:r>
            <a:r>
              <a:rPr lang="ru-RU" sz="2400" dirty="0" err="1" smtClean="0">
                <a:latin typeface="Times New Roman" panose="02020603050405020304" pitchFamily="18" charset="0"/>
                <a:cs typeface="Times New Roman" panose="02020603050405020304" pitchFamily="18" charset="0"/>
              </a:rPr>
              <a:t>инэһэ</a:t>
            </a:r>
            <a:endParaRPr lang="ru-RU" sz="2400" dirty="0">
              <a:latin typeface="Times New Roman" panose="02020603050405020304" pitchFamily="18" charset="0"/>
              <a:cs typeface="Times New Roman" panose="02020603050405020304" pitchFamily="18" charset="0"/>
            </a:endParaRPr>
          </a:p>
        </p:txBody>
      </p:sp>
      <p:sp>
        <p:nvSpPr>
          <p:cNvPr id="18" name="Заголовок 1"/>
          <p:cNvSpPr txBox="1">
            <a:spLocks/>
          </p:cNvSpPr>
          <p:nvPr/>
        </p:nvSpPr>
        <p:spPr>
          <a:xfrm>
            <a:off x="2657226" y="981110"/>
            <a:ext cx="3669269" cy="10677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solidFill>
                  <a:srgbClr val="002060"/>
                </a:solidFill>
                <a:latin typeface="Times New Roman" panose="02020603050405020304" pitchFamily="18" charset="0"/>
                <a:cs typeface="Times New Roman" pitchFamily="18" charset="0"/>
              </a:rPr>
              <a:t> </a:t>
            </a:r>
            <a:r>
              <a:rPr lang="ru-RU" sz="3200" dirty="0" err="1" smtClean="0">
                <a:latin typeface="Times New Roman" pitchFamily="18" charset="0"/>
                <a:cs typeface="Times New Roman" pitchFamily="18" charset="0"/>
              </a:rPr>
              <a:t>Сылгы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тэрилэ</a:t>
            </a:r>
            <a:endParaRPr lang="ru-RU" sz="3200" dirty="0" smtClean="0">
              <a:latin typeface="Times New Roman" pitchFamily="18" charset="0"/>
              <a:cs typeface="Times New Roman" pitchFamily="18" charset="0"/>
            </a:endParaRPr>
          </a:p>
          <a:p>
            <a:r>
              <a:rPr lang="ru-RU" sz="2000" b="1" dirty="0" smtClean="0">
                <a:latin typeface="Times New Roman" panose="02020603050405020304" pitchFamily="18" charset="0"/>
                <a:cs typeface="Times New Roman" panose="02020603050405020304" pitchFamily="18" charset="0"/>
              </a:rPr>
              <a:t>(</a:t>
            </a:r>
            <a:r>
              <a:rPr lang="ru-RU" sz="2000" b="1" dirty="0" err="1" smtClean="0">
                <a:latin typeface="Times New Roman" panose="02020603050405020304" pitchFamily="18" charset="0"/>
                <a:cs typeface="Times New Roman" panose="02020603050405020304" pitchFamily="18" charset="0"/>
              </a:rPr>
              <a:t>кыра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карточкалар</a:t>
            </a:r>
            <a:r>
              <a:rPr lang="ru-RU" sz="2000" b="1" dirty="0" smtClean="0">
                <a:latin typeface="Times New Roman" panose="02020603050405020304" pitchFamily="18" charset="0"/>
                <a:cs typeface="Times New Roman" panose="02020603050405020304" pitchFamily="18" charset="0"/>
              </a:rPr>
              <a:t>)</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7919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719</TotalTime>
  <Words>994</Words>
  <Application>Microsoft Office PowerPoint</Application>
  <PresentationFormat>Экран (4:3)</PresentationFormat>
  <Paragraphs>108</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Мой край родной – моя Якутия</vt:lpstr>
      <vt:lpstr>Презентация PowerPoint</vt:lpstr>
      <vt:lpstr>Настольная игра-лото «Мой край родной – моя Якутия</vt:lpstr>
      <vt:lpstr>Темы карточек</vt:lpstr>
      <vt:lpstr> Правила игр</vt:lpstr>
      <vt:lpstr> Правила игры</vt:lpstr>
      <vt:lpstr> Правила игры</vt:lpstr>
      <vt:lpstr> Сылгы тэрилэ улахан карточка </vt:lpstr>
      <vt:lpstr>олгуобуйа </vt:lpstr>
      <vt:lpstr>Сылгы тэрилэ (быһаарыы)</vt:lpstr>
      <vt:lpstr>Презентация PowerPoint</vt:lpstr>
      <vt:lpstr>Презентация PowerPoint</vt:lpstr>
      <vt:lpstr>Балыктааhын тэрилэ </vt:lpstr>
      <vt:lpstr>Уһанар тэрилэ</vt:lpstr>
      <vt:lpstr>Уһанар тэрилэ</vt:lpstr>
      <vt:lpstr>Уһанар тэрил </vt:lpstr>
      <vt:lpstr>Презентация PowerPoint</vt:lpstr>
      <vt:lpstr>Презентация PowerPoint</vt:lpstr>
      <vt:lpstr>Презентация PowerPoint</vt:lpstr>
      <vt:lpstr>Использованная литература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68</cp:revision>
  <dcterms:created xsi:type="dcterms:W3CDTF">2018-02-18T08:45:43Z</dcterms:created>
  <dcterms:modified xsi:type="dcterms:W3CDTF">2022-10-04T05:56:50Z</dcterms:modified>
</cp:coreProperties>
</file>