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8" r:id="rId1"/>
  </p:sldMasterIdLst>
  <p:notesMasterIdLst>
    <p:notesMasterId r:id="rId26"/>
  </p:notesMasterIdLst>
  <p:sldIdLst>
    <p:sldId id="284" r:id="rId2"/>
    <p:sldId id="306" r:id="rId3"/>
    <p:sldId id="309" r:id="rId4"/>
    <p:sldId id="264" r:id="rId5"/>
    <p:sldId id="327" r:id="rId6"/>
    <p:sldId id="328" r:id="rId7"/>
    <p:sldId id="269" r:id="rId8"/>
    <p:sldId id="270" r:id="rId9"/>
    <p:sldId id="311" r:id="rId10"/>
    <p:sldId id="303" r:id="rId11"/>
    <p:sldId id="310" r:id="rId12"/>
    <p:sldId id="286" r:id="rId13"/>
    <p:sldId id="323" r:id="rId14"/>
    <p:sldId id="329" r:id="rId15"/>
    <p:sldId id="330" r:id="rId16"/>
    <p:sldId id="331" r:id="rId17"/>
    <p:sldId id="316" r:id="rId18"/>
    <p:sldId id="317" r:id="rId19"/>
    <p:sldId id="321" r:id="rId20"/>
    <p:sldId id="318" r:id="rId21"/>
    <p:sldId id="319" r:id="rId22"/>
    <p:sldId id="320" r:id="rId23"/>
    <p:sldId id="274" r:id="rId24"/>
    <p:sldId id="293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CC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62" autoAdjust="0"/>
  </p:normalViewPr>
  <p:slideViewPr>
    <p:cSldViewPr>
      <p:cViewPr>
        <p:scale>
          <a:sx n="60" d="100"/>
          <a:sy n="60" d="100"/>
        </p:scale>
        <p:origin x="-2098" y="-5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95D8ABA-29F8-4344-B575-9C4B307F8756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75AD6B2-8595-4B80-B72F-8116B1522A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ru-RU" b="1" smtClean="0">
              <a:solidFill>
                <a:schemeClr val="bg1"/>
              </a:solidFill>
              <a:latin typeface="Bookman Old Style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14E9CA-AFF4-43BF-93A0-91D231FA9CE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559B5-04CC-4459-AD3D-50F247CE6466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Автоматизация и техническое оснащение библиотеки</a:t>
            </a: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E33AF4-DDB1-44F7-8A6E-E5EF09A7CA0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Члены клуба «Хозяюшка»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7DAE1D-2FC8-4283-9BB5-21DC02666D7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D3A1CB-67A1-4187-8D6E-6A18898FE18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Мероприятия, посвященные знаменательным и юбилейным датам.</a:t>
            </a: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34DE63-493A-435A-886A-CC35F8BB8D3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Экологический уголок</a:t>
            </a:r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BA5F6D-F64C-4343-A485-176BC8C3719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673D0-4FA2-4007-AAA4-83288D2F0018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C184-C857-4C47-A0F9-9278BF846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26AA8-6C58-48C6-B123-FFC8D776F4DF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51A9D-2EDD-4D07-ACE4-A74D2AD5C2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0CC25-147D-48DE-B807-92DCECF13867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51E54-079D-4C6C-8A99-4F25D43622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C52B6-B509-4668-B948-05863178F328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7A0B0-D75D-48D7-BF23-8434EBF6A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61DD9-07E4-4D76-BC5B-A2A2E5BCB73B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92E59-4C00-44A4-9FAB-1A5851DD9E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300C2-D2CE-49CC-96D3-840981A33417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1AE95-BB81-4740-B574-AD0D5E4A46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BFDB9-5745-4CA5-B39B-7DD94A6C20ED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F09B4-D553-404C-8535-2061694319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9772C-019F-425C-B7B6-0AA27B1B9531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197F3-33B0-4B80-BB28-2F31526A15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25246-7F7D-48C2-8F77-6B24D50C1F28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CC947-66F9-4C0A-A476-F08974AD7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9B64D-A4F9-4F5B-BFC9-D779DB0C13A6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1983F-96C5-4076-ADC0-83CCF94B0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AD8D2-FC57-4E63-8D8B-1C44DCCD52FE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99D07-2E64-40AA-B5D2-D0210B22C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31884CA-5FD1-45BA-800E-E11F5C8FBAA7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070F758-CC25-443F-90CC-D3B73B0AA6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4437063"/>
            <a:ext cx="8713788" cy="20161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«Школьная библиотека – современный </a:t>
            </a:r>
            <a:r>
              <a:rPr lang="ru-RU" altLang="ru-RU" sz="4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медиацентр</a:t>
            </a:r>
            <a:r>
              <a:rPr lang="ru-RU" altLang="ru-RU" sz="4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»</a:t>
            </a:r>
            <a:endParaRPr lang="ru-RU" altLang="ru-RU" sz="6000" i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88" y="0"/>
            <a:ext cx="8785225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3600" b="1" i="1" dirty="0" smtClean="0">
                <a:solidFill>
                  <a:srgbClr val="000066"/>
                </a:solidFill>
                <a:latin typeface="Times New Roman" pitchFamily="18" charset="0"/>
              </a:rPr>
              <a:t>МОУ «</a:t>
            </a:r>
            <a:r>
              <a:rPr lang="ru-RU" altLang="ru-RU" sz="3600" b="1" i="1" dirty="0" err="1" smtClean="0">
                <a:solidFill>
                  <a:srgbClr val="000066"/>
                </a:solidFill>
                <a:latin typeface="Times New Roman" pitchFamily="18" charset="0"/>
              </a:rPr>
              <a:t>Сахюртинская</a:t>
            </a:r>
            <a:r>
              <a:rPr lang="ru-RU" altLang="ru-RU" sz="3600" b="1" i="1" dirty="0" smtClean="0">
                <a:solidFill>
                  <a:srgbClr val="000066"/>
                </a:solidFill>
                <a:latin typeface="Times New Roman" pitchFamily="18" charset="0"/>
              </a:rPr>
              <a:t> СОШ» </a:t>
            </a:r>
            <a:r>
              <a:rPr lang="ru-RU" altLang="ru-RU" i="1" dirty="0" smtClean="0">
                <a:solidFill>
                  <a:srgbClr val="000066"/>
                </a:solidFill>
                <a:latin typeface="Times New Roman" pitchFamily="18" charset="0"/>
              </a:rPr>
              <a:t/>
            </a:r>
            <a:br>
              <a:rPr lang="ru-RU" altLang="ru-RU" i="1" dirty="0" smtClean="0">
                <a:solidFill>
                  <a:srgbClr val="000066"/>
                </a:solidFill>
                <a:latin typeface="Times New Roman" pitchFamily="18" charset="0"/>
              </a:rPr>
            </a:b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t="46667"/>
          <a:stretch>
            <a:fillRect/>
          </a:stretch>
        </p:blipFill>
        <p:spPr bwMode="auto">
          <a:xfrm>
            <a:off x="227182" y="980728"/>
            <a:ext cx="891681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История библиотеки\Оформление Библиотеки\IMG_5645.jpg"/>
          <p:cNvPicPr/>
          <p:nvPr/>
        </p:nvPicPr>
        <p:blipFill>
          <a:blip r:embed="rId2" cstate="print"/>
          <a:srcRect t="16456"/>
          <a:stretch>
            <a:fillRect/>
          </a:stretch>
        </p:blipFill>
        <p:spPr bwMode="auto">
          <a:xfrm>
            <a:off x="357158" y="1071546"/>
            <a:ext cx="3786214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Миссия </a:t>
            </a:r>
            <a:r>
              <a:rPr lang="ru-RU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медиатеки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71986" y="1643050"/>
            <a:ext cx="4872014" cy="4525963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Обеспечение открытого доступа пользователям ко всем видам носителей информации.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Формировать у учащихся самостоятельную активность по поиску информации.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875487"/>
            <a:ext cx="3660251" cy="2745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4043362" cy="158272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Структура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медиатеки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00438"/>
            <a:ext cx="4143404" cy="310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00438"/>
            <a:ext cx="4191029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52"/>
            <a:ext cx="4286279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57158" y="192880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Библиотека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Видеотека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Фонотека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Компьютерная зона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214282" y="3429000"/>
            <a:ext cx="45720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5600" algn="just"/>
            <a:r>
              <a:rPr lang="ru-RU" sz="1200" dirty="0">
                <a:latin typeface="Cambria" pitchFamily="18" charset="0"/>
              </a:rPr>
              <a:t>Интеллектуальный клуб «Умники и умницы» начал действовать в 1999-2000 учебном году по инициативе библиотекаря школы </a:t>
            </a:r>
            <a:r>
              <a:rPr lang="ru-RU" sz="1200" dirty="0" err="1">
                <a:latin typeface="Cambria" pitchFamily="18" charset="0"/>
              </a:rPr>
              <a:t>Аюшиевой</a:t>
            </a:r>
            <a:r>
              <a:rPr lang="ru-RU" sz="1200" dirty="0">
                <a:latin typeface="Cambria" pitchFamily="18" charset="0"/>
              </a:rPr>
              <a:t> М.Б. и учителя русского языка и литературы Бадмаевой Ч.Ц., библиотекаря филиала ЦБС, </a:t>
            </a:r>
            <a:r>
              <a:rPr lang="ru-RU" sz="1200" dirty="0" err="1">
                <a:latin typeface="Cambria" pitchFamily="18" charset="0"/>
              </a:rPr>
              <a:t>Дашидондоковой</a:t>
            </a:r>
            <a:r>
              <a:rPr lang="ru-RU" sz="1200" dirty="0">
                <a:latin typeface="Cambria" pitchFamily="18" charset="0"/>
              </a:rPr>
              <a:t> М.Ш.</a:t>
            </a:r>
          </a:p>
        </p:txBody>
      </p:sp>
      <p:pic>
        <p:nvPicPr>
          <p:cNvPr id="25603" name="Рисунок 1" descr="C:\Documents and Settings\user\Мои документы\Мои результаты сканировани\2011-10 (окт)\сканирование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5815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55184"/>
            <a:ext cx="4136504" cy="31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5000628" y="3429000"/>
            <a:ext cx="40005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5600" algn="just"/>
            <a:r>
              <a:rPr lang="ru-RU" sz="1200" dirty="0" smtClean="0">
                <a:latin typeface="Cambria" pitchFamily="18" charset="0"/>
              </a:rPr>
              <a:t>Школьная библиотека поддерживает тесную связь с краевой библиотекой имени </a:t>
            </a:r>
            <a:r>
              <a:rPr lang="ru-RU" sz="1200" dirty="0" err="1" smtClean="0">
                <a:latin typeface="Cambria" pitchFamily="18" charset="0"/>
              </a:rPr>
              <a:t>Цыбена</a:t>
            </a:r>
            <a:r>
              <a:rPr lang="ru-RU" sz="1200" dirty="0" smtClean="0">
                <a:latin typeface="Cambria" pitchFamily="18" charset="0"/>
              </a:rPr>
              <a:t> </a:t>
            </a:r>
            <a:r>
              <a:rPr lang="ru-RU" sz="1200" dirty="0" err="1" smtClean="0">
                <a:latin typeface="Cambria" pitchFamily="18" charset="0"/>
              </a:rPr>
              <a:t>Жамцарано</a:t>
            </a:r>
            <a:r>
              <a:rPr lang="ru-RU" sz="1200" dirty="0" smtClean="0">
                <a:latin typeface="Cambria" pitchFamily="18" charset="0"/>
              </a:rPr>
              <a:t>. Консультация методиста  </a:t>
            </a:r>
            <a:r>
              <a:rPr lang="ru-RU" sz="1200" dirty="0" err="1" smtClean="0">
                <a:latin typeface="Cambria" pitchFamily="18" charset="0"/>
              </a:rPr>
              <a:t>Гонгоровой</a:t>
            </a:r>
            <a:r>
              <a:rPr lang="ru-RU" sz="1200" dirty="0" smtClean="0">
                <a:latin typeface="Cambria" pitchFamily="18" charset="0"/>
              </a:rPr>
              <a:t> Н.Ц</a:t>
            </a:r>
            <a:endParaRPr lang="ru-RU" sz="1200" dirty="0">
              <a:latin typeface="Cambria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143380"/>
            <a:ext cx="2786082" cy="208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5572100" y="6211669"/>
            <a:ext cx="3571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5600" algn="ctr"/>
            <a:r>
              <a:rPr lang="ru-RU" sz="1200" dirty="0" smtClean="0">
                <a:latin typeface="Cambria" pitchFamily="18" charset="0"/>
              </a:rPr>
              <a:t>Краевая библиотека имени А.С Пушкина.</a:t>
            </a:r>
          </a:p>
          <a:p>
            <a:pPr indent="355600" algn="ctr"/>
            <a:r>
              <a:rPr lang="ru-RU" sz="1200" dirty="0" smtClean="0">
                <a:latin typeface="Cambria" pitchFamily="18" charset="0"/>
              </a:rPr>
              <a:t> Отдел редких книг.  </a:t>
            </a:r>
          </a:p>
          <a:p>
            <a:pPr indent="355600" algn="ctr"/>
            <a:r>
              <a:rPr lang="ru-RU" sz="1200" dirty="0" smtClean="0">
                <a:latin typeface="Cambria" pitchFamily="18" charset="0"/>
              </a:rPr>
              <a:t>Выезд на декабристские </a:t>
            </a:r>
            <a:r>
              <a:rPr lang="ru-RU" sz="1200" smtClean="0">
                <a:latin typeface="Cambria" pitchFamily="18" charset="0"/>
              </a:rPr>
              <a:t>чтения </a:t>
            </a:r>
            <a:r>
              <a:rPr lang="ru-RU" sz="1200" smtClean="0">
                <a:latin typeface="Cambria" pitchFamily="18" charset="0"/>
              </a:rPr>
              <a:t>2021 </a:t>
            </a:r>
            <a:r>
              <a:rPr lang="ru-RU" sz="1200" dirty="0" smtClean="0">
                <a:latin typeface="Cambria" pitchFamily="18" charset="0"/>
              </a:rPr>
              <a:t>г </a:t>
            </a:r>
            <a:endParaRPr lang="ru-RU" sz="1200" dirty="0">
              <a:latin typeface="Cambria" pitchFamily="18" charset="0"/>
            </a:endParaRPr>
          </a:p>
        </p:txBody>
      </p:sp>
      <p:pic>
        <p:nvPicPr>
          <p:cNvPr id="9" name="Рисунок 1" descr="C:\Documents and Settings\user\Мои документы\Мои результаты сканировани\2011-10 (окт)\сканирование0039.jpg"/>
          <p:cNvPicPr>
            <a:picLocks noChangeAspect="1" noChangeArrowheads="1"/>
          </p:cNvPicPr>
          <p:nvPr/>
        </p:nvPicPr>
        <p:blipFill>
          <a:blip r:embed="rId5" cstate="print"/>
          <a:srcRect l="18182" t="29827" r="18182" b="577"/>
          <a:stretch>
            <a:fillRect/>
          </a:stretch>
        </p:blipFill>
        <p:spPr bwMode="auto">
          <a:xfrm>
            <a:off x="142844" y="4714884"/>
            <a:ext cx="2522560" cy="1891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2786050" y="4357694"/>
            <a:ext cx="3286148" cy="221457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5600"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Социальные  партнеры:</a:t>
            </a:r>
          </a:p>
          <a:p>
            <a:pPr indent="355600" algn="ctr"/>
            <a:endParaRPr lang="ru-RU" sz="14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  <a:p>
            <a:pPr indent="7200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Сельская библиотека </a:t>
            </a:r>
          </a:p>
          <a:p>
            <a:pPr indent="7200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МУК СДК с.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Сахюрта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  <a:p>
            <a:pPr indent="7200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Краевая библиотека им.</a:t>
            </a:r>
          </a:p>
          <a:p>
            <a:pPr indent="355600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                 Ц.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Жамцарано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  <a:p>
            <a:pPr indent="7200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Детский сад МДОУ «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Чебурашка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»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642918"/>
            <a:ext cx="2286016" cy="114300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>Выставочная  деятельность</a:t>
            </a:r>
            <a:endParaRPr lang="ru-R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357694"/>
            <a:ext cx="3119964" cy="233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C:\Users\Axu\Pictures\114___04\IMG_1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85776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3295656" cy="247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500570"/>
            <a:ext cx="2945871" cy="220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E:\из_флэшки_Жалсаповны\УВР\Мои рисунки\образовательная среда\DSC069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53"/>
            <a:ext cx="3246432" cy="243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99681" y="2714620"/>
            <a:ext cx="2138649" cy="152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 cstate="print"/>
          <a:srcRect l="32705" t="20438" r="19563" b="16675"/>
          <a:stretch>
            <a:fillRect/>
          </a:stretch>
        </p:blipFill>
        <p:spPr bwMode="auto">
          <a:xfrm>
            <a:off x="6715140" y="2714620"/>
            <a:ext cx="2143140" cy="15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2000240"/>
            <a:ext cx="3731689" cy="279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 descr="C:\Documents and Settings\user\Мои документы\Мои результаты сканировани\2011-10 (окт)\сканирование0039.jpg"/>
          <p:cNvPicPr>
            <a:picLocks noChangeAspect="1" noChangeArrowheads="1"/>
          </p:cNvPicPr>
          <p:nvPr/>
        </p:nvPicPr>
        <p:blipFill>
          <a:blip r:embed="rId3" cstate="print"/>
          <a:srcRect l="18182" t="29827" r="18182" b="577"/>
          <a:stretch>
            <a:fillRect/>
          </a:stretch>
        </p:blipFill>
        <p:spPr bwMode="auto">
          <a:xfrm>
            <a:off x="3059832" y="188640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7" name="Прямоугольник 3"/>
          <p:cNvSpPr>
            <a:spLocks noChangeArrowheads="1"/>
          </p:cNvSpPr>
          <p:nvPr/>
        </p:nvSpPr>
        <p:spPr bwMode="auto">
          <a:xfrm>
            <a:off x="1214414" y="6286520"/>
            <a:ext cx="60991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</a:rPr>
              <a:t>        </a:t>
            </a:r>
            <a:r>
              <a:rPr lang="ru-RU" sz="2400" b="1" i="1" u="sng" dirty="0" smtClean="0">
                <a:solidFill>
                  <a:srgbClr val="993300"/>
                </a:solidFill>
              </a:rPr>
              <a:t>Мероприятия разных лет</a:t>
            </a:r>
            <a:r>
              <a:rPr lang="ru-RU" sz="2400" b="1" i="1" dirty="0" smtClean="0">
                <a:solidFill>
                  <a:srgbClr val="993300"/>
                </a:solidFill>
              </a:rPr>
              <a:t>.</a:t>
            </a:r>
            <a:endParaRPr lang="ru-RU" sz="2400" b="1" i="1" u="sng" dirty="0" smtClean="0">
              <a:solidFill>
                <a:srgbClr val="993300"/>
              </a:solidFill>
            </a:endParaRPr>
          </a:p>
          <a:p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5" name="Рисунок 5" descr="C:\Documents and Settings\user\Мои документы\Мои результаты сканировани\2011-10 (окт)\сканирование0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16632"/>
            <a:ext cx="3168352" cy="214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C:\Users\Гость\Desktop\для библиотекаря\Фотки на конкурс\DSCF4543.JPG"/>
          <p:cNvPicPr>
            <a:picLocks noChangeAspect="1" noChangeArrowheads="1"/>
          </p:cNvPicPr>
          <p:nvPr/>
        </p:nvPicPr>
        <p:blipFill>
          <a:blip r:embed="rId5" cstate="print"/>
          <a:srcRect t="30454"/>
          <a:stretch>
            <a:fillRect/>
          </a:stretch>
        </p:blipFill>
        <p:spPr bwMode="auto">
          <a:xfrm>
            <a:off x="539552" y="4509120"/>
            <a:ext cx="3467877" cy="1808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C:\Users\Гость\Desktop\для библиотекаря\Фотки на конкурс\DSCF4451.JPG"/>
          <p:cNvPicPr>
            <a:picLocks noChangeAspect="1" noChangeArrowheads="1"/>
          </p:cNvPicPr>
          <p:nvPr/>
        </p:nvPicPr>
        <p:blipFill>
          <a:blip r:embed="rId6" cstate="print"/>
          <a:srcRect t="26940"/>
          <a:stretch>
            <a:fillRect/>
          </a:stretch>
        </p:blipFill>
        <p:spPr bwMode="auto">
          <a:xfrm>
            <a:off x="5220072" y="4509120"/>
            <a:ext cx="3563888" cy="1952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 descr="C:\Users\Гость\Desktop\фото буза батл\DSCF3982.JPG"/>
          <p:cNvPicPr>
            <a:picLocks noChangeAspect="1" noChangeArrowheads="1"/>
          </p:cNvPicPr>
          <p:nvPr/>
        </p:nvPicPr>
        <p:blipFill>
          <a:blip r:embed="rId7" cstate="print"/>
          <a:srcRect t="31586" b="15074"/>
          <a:stretch>
            <a:fillRect/>
          </a:stretch>
        </p:blipFill>
        <p:spPr bwMode="auto">
          <a:xfrm>
            <a:off x="179512" y="2492896"/>
            <a:ext cx="485994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Picture 8" descr="E:\флеха\фотки жагис\DSCF0380.JPG"/>
          <p:cNvPicPr>
            <a:picLocks noChangeAspect="1" noChangeArrowheads="1"/>
          </p:cNvPicPr>
          <p:nvPr/>
        </p:nvPicPr>
        <p:blipFill>
          <a:blip r:embed="rId8" cstate="print"/>
          <a:srcRect t="16497" b="17514"/>
          <a:stretch>
            <a:fillRect/>
          </a:stretch>
        </p:blipFill>
        <p:spPr bwMode="auto">
          <a:xfrm>
            <a:off x="5220072" y="2492896"/>
            <a:ext cx="3709383" cy="183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Documents and Settings\user\Мои документы\ЖСЖ 2012\личная\фотки\сканирование000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188640"/>
            <a:ext cx="2991998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0" name="Рисунок 1" descr="C:\Documents and Settings\user\Мои документы\Мои результаты сканировани\2011-10 (окт)\сканирование0039.jpg"/>
          <p:cNvPicPr>
            <a:picLocks noChangeAspect="1" noChangeArrowheads="1"/>
          </p:cNvPicPr>
          <p:nvPr/>
        </p:nvPicPr>
        <p:blipFill>
          <a:blip r:embed="rId3" cstate="print"/>
          <a:srcRect l="18182" t="29827" r="18182" b="577"/>
          <a:stretch>
            <a:fillRect/>
          </a:stretch>
        </p:blipFill>
        <p:spPr bwMode="auto">
          <a:xfrm>
            <a:off x="3071802" y="214290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Рабочий стол\Цветик\100_1718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642918"/>
            <a:ext cx="3857652" cy="288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Documents and Settings\Admin\Рабочий стол\Рабочий стол\Цветик\Изображение 117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43438" y="642918"/>
            <a:ext cx="428628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14282" y="3786190"/>
            <a:ext cx="3905277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6" name="Picture 6" descr="E:\флеха\фотки жагис\DSCF04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705056"/>
            <a:ext cx="4233528" cy="3013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143108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993300"/>
                </a:solidFill>
              </a:rPr>
              <a:t>Традиционные мероприятия,</a:t>
            </a:r>
          </a:p>
          <a:p>
            <a:pPr algn="ctr"/>
            <a:r>
              <a:rPr lang="ru-RU" b="1" i="1" dirty="0" smtClean="0">
                <a:solidFill>
                  <a:srgbClr val="993300"/>
                </a:solidFill>
              </a:rPr>
              <a:t>            </a:t>
            </a:r>
            <a:r>
              <a:rPr lang="ru-RU" b="1" i="1" u="sng" dirty="0" smtClean="0">
                <a:solidFill>
                  <a:srgbClr val="993300"/>
                </a:solidFill>
              </a:rPr>
              <a:t>проводимые библиотекой:</a:t>
            </a:r>
            <a:endParaRPr lang="ru-RU" b="1" i="1" u="sng" dirty="0">
              <a:solidFill>
                <a:srgbClr val="99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714356"/>
            <a:ext cx="3214710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</a:rPr>
              <a:t>Конкурс презентаций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72066" y="714356"/>
            <a:ext cx="3214710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</a:rPr>
              <a:t>Неделя книги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3504" y="3786190"/>
            <a:ext cx="3571900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</a:rPr>
              <a:t>Встреча с интересными людьми 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3857628"/>
            <a:ext cx="3214710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</a:rPr>
              <a:t>Библиотечные  </a:t>
            </a:r>
            <a:r>
              <a:rPr lang="ru-RU" sz="1400" b="1" i="1" dirty="0" err="1" smtClean="0">
                <a:solidFill>
                  <a:srgbClr val="FF0000"/>
                </a:solidFill>
              </a:rPr>
              <a:t>видеоуроки</a:t>
            </a:r>
            <a:r>
              <a:rPr lang="ru-RU" sz="1400" b="1" i="1" dirty="0" smtClean="0">
                <a:solidFill>
                  <a:srgbClr val="FF0000"/>
                </a:solidFill>
              </a:rPr>
              <a:t> 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714375" y="5929313"/>
            <a:ext cx="7715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tx2"/>
                </a:solidFill>
              </a:rPr>
              <a:t>Мероприятия, посвященные знаменательным и юбилейным датам.</a:t>
            </a:r>
          </a:p>
        </p:txBody>
      </p:sp>
      <p:pic>
        <p:nvPicPr>
          <p:cNvPr id="2051" name="Picture 3" descr="C:\Documents and Settings\Admin\Рабочий стол\мероприятия\День кос монавтики\100_459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87824" y="2852936"/>
            <a:ext cx="3340436" cy="2505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Admin\Рабочий стол\мероприятия\Обзор выставок\20121023_11093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00760" y="450807"/>
            <a:ext cx="2988812" cy="2241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Documents and Settings\Admin\Рабочий стол\мероприятия\Колючие наши друзья\Фото-062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0469" y="3429000"/>
            <a:ext cx="2762269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C:\Documents and Settings\Admin\Рабочий стол\мероприятия\23февраля 2012\Фото0045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8693" y="692696"/>
            <a:ext cx="2592289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Documents and Settings\Admin\Рабочий стол\мероприятия\130-летие К.И.Чуковского\DSC0256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987824" y="404664"/>
            <a:ext cx="3000396" cy="2250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Admin\Рабочий стол\мероприятия\385-летию Ш.Перро\SAM_3435.JPG"/>
          <p:cNvPicPr/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429388" y="3556001"/>
            <a:ext cx="2500330" cy="1746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/>
          <a:lstStyle/>
          <a:p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Модель библиотеки как  информационный  центр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C:\Documents and Settings\Admin\Рабочий стол\Рабочий стол\Цветик\Цветик2\000_0025.jpg"/>
          <p:cNvPicPr preferRelativeResize="0"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4143380"/>
            <a:ext cx="3358342" cy="251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143380"/>
            <a:ext cx="3429024" cy="257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446595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428736"/>
            <a:ext cx="3581406" cy="268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57158" y="4286256"/>
            <a:ext cx="3058209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</a:rPr>
              <a:t>Изучение и анализ информации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628" y="4286256"/>
            <a:ext cx="2480807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</a:rPr>
              <a:t>Презентация материала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57818" y="1643050"/>
            <a:ext cx="191084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</a:rPr>
              <a:t>Групповая защита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1538" y="1643050"/>
            <a:ext cx="321471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</a:rPr>
              <a:t>Конкурсная итоговая  игра с</a:t>
            </a:r>
          </a:p>
          <a:p>
            <a:pPr algn="ctr"/>
            <a:r>
              <a:rPr lang="ru-RU" sz="1400" b="1" i="1" dirty="0" smtClean="0">
                <a:solidFill>
                  <a:srgbClr val="FF0000"/>
                </a:solidFill>
              </a:rPr>
              <a:t> библиотекарем 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15" name="Выгнутая вниз стрелка 14"/>
          <p:cNvSpPr/>
          <p:nvPr/>
        </p:nvSpPr>
        <p:spPr>
          <a:xfrm rot="17354527">
            <a:off x="7489135" y="4172153"/>
            <a:ext cx="2183127" cy="43122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571868" y="5286388"/>
            <a:ext cx="78581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4572000" y="2714620"/>
            <a:ext cx="500066" cy="1428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Модель библиотеки как литературная гостиная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500174"/>
            <a:ext cx="3214710" cy="241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411272"/>
            <a:ext cx="2786082" cy="20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429132"/>
            <a:ext cx="2714644" cy="203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500570"/>
            <a:ext cx="2628901" cy="197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266701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3206" y="1500174"/>
            <a:ext cx="2667016" cy="20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19102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29000"/>
            <a:ext cx="438172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42852"/>
            <a:ext cx="4231755" cy="317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429000"/>
            <a:ext cx="438149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428596" y="1995130"/>
            <a:ext cx="8358246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400" dirty="0" smtClean="0"/>
              <a:t>	</a:t>
            </a:r>
            <a:r>
              <a:rPr lang="ru-RU" altLang="ru-RU" sz="2200" dirty="0" smtClean="0">
                <a:solidFill>
                  <a:schemeClr val="tx2">
                    <a:lumMod val="75000"/>
                  </a:schemeClr>
                </a:solidFill>
              </a:rPr>
              <a:t>В любую эпоху библиотека - самый точный барометр интеллектуальной жизни общества. Изначальная функция библиотеки - сохранение и передача культурного наследия от поколения к поколению. </a:t>
            </a:r>
          </a:p>
          <a:p>
            <a:pPr algn="just"/>
            <a:r>
              <a:rPr lang="ru-RU" altLang="ru-RU" sz="2200" dirty="0" smtClean="0">
                <a:solidFill>
                  <a:schemeClr val="tx2">
                    <a:lumMod val="75000"/>
                  </a:schemeClr>
                </a:solidFill>
              </a:rPr>
              <a:t>	Именно библиотека, сосредоточившая в своих фондах прошлое, настоящее, будущее ответственна за духовно-нравственное воспитание, формирование исторического сознания детей.  </a:t>
            </a:r>
          </a:p>
          <a:p>
            <a:pPr algn="just"/>
            <a:r>
              <a:rPr lang="ru-RU" altLang="ru-RU" sz="2200" dirty="0" smtClean="0">
                <a:solidFill>
                  <a:schemeClr val="tx2">
                    <a:lumMod val="75000"/>
                  </a:schemeClr>
                </a:solidFill>
              </a:rPr>
              <a:t>	Научить самостоятельно мыслить может, в первую очередь, библиотека. Чтение, конечно, не может стать единственным содержанием духовного самосознания, но первый читательский опыт во многом определяет дальнейшую жизнь ребёнка.</a:t>
            </a:r>
            <a:endParaRPr lang="en-US" altLang="ru-RU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alt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0"/>
            <a:ext cx="85725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То, как школа использует свою библиотеку, показывает, что в ней              </a:t>
            </a:r>
          </a:p>
          <a:p>
            <a:pPr algn="r" eaLnBrk="1" hangingPunct="1">
              <a:buFontTx/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         понимают под образованием</a:t>
            </a:r>
            <a:endParaRPr lang="ru-RU" sz="1400" i="1" dirty="0" smtClean="0">
              <a:solidFill>
                <a:srgbClr val="FF0000"/>
              </a:solidFill>
            </a:endParaRPr>
          </a:p>
          <a:p>
            <a:pPr algn="r" eaLnBrk="1" hangingPunct="1">
              <a:buFontTx/>
              <a:buNone/>
            </a:pPr>
            <a:r>
              <a:rPr lang="ru-RU" sz="1400" dirty="0" smtClean="0"/>
              <a:t>Дж. Р. Браун, консультант </a:t>
            </a:r>
          </a:p>
          <a:p>
            <a:pPr algn="r" eaLnBrk="1" hangingPunct="1">
              <a:buFontTx/>
              <a:buNone/>
            </a:pPr>
            <a:r>
              <a:rPr lang="ru-RU" sz="1400" dirty="0" smtClean="0"/>
              <a:t>Международной ассоциации школьных библиотек</a:t>
            </a:r>
          </a:p>
          <a:p>
            <a:pPr eaLnBrk="1" hangingPunct="1">
              <a:buFontTx/>
              <a:buNone/>
            </a:pPr>
            <a:endParaRPr lang="ru-RU" sz="32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01072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Библиотека как конференц-зал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8879859" cy="5429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3214686"/>
            <a:ext cx="5000660" cy="500066"/>
          </a:xfrm>
        </p:spPr>
        <p:txBody>
          <a:bodyPr/>
          <a:lstStyle/>
          <a:p>
            <a:r>
              <a:rPr lang="ru-RU" sz="1800" dirty="0" smtClean="0"/>
              <a:t>Совещание директоров Агинского района.</a:t>
            </a:r>
            <a:br>
              <a:rPr lang="ru-RU" sz="1800" dirty="0" smtClean="0"/>
            </a:br>
            <a:r>
              <a:rPr lang="ru-RU" sz="1800" dirty="0" smtClean="0"/>
              <a:t> Май </a:t>
            </a:r>
            <a:r>
              <a:rPr lang="ru-RU" sz="1800" dirty="0" smtClean="0"/>
              <a:t>2022 </a:t>
            </a:r>
            <a:r>
              <a:rPr lang="ru-RU" sz="1800" dirty="0" smtClean="0"/>
              <a:t>года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6977"/>
          <a:stretch>
            <a:fillRect/>
          </a:stretch>
        </p:blipFill>
        <p:spPr bwMode="auto">
          <a:xfrm>
            <a:off x="190468" y="142852"/>
            <a:ext cx="4300567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7739"/>
          <a:stretch>
            <a:fillRect/>
          </a:stretch>
        </p:blipFill>
        <p:spPr bwMode="auto">
          <a:xfrm>
            <a:off x="142844" y="3749215"/>
            <a:ext cx="4286280" cy="29659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2696"/>
          <a:stretch>
            <a:fillRect/>
          </a:stretch>
        </p:blipFill>
        <p:spPr bwMode="auto">
          <a:xfrm>
            <a:off x="4786314" y="142852"/>
            <a:ext cx="4197847" cy="30266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3281" r="4864"/>
          <a:stretch>
            <a:fillRect/>
          </a:stretch>
        </p:blipFill>
        <p:spPr bwMode="auto">
          <a:xfrm>
            <a:off x="4714876" y="3738090"/>
            <a:ext cx="4214842" cy="2977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714876" y="3214686"/>
            <a:ext cx="442912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БОП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Оронгойской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СОШ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Иволгинского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района  </a:t>
            </a:r>
            <a:r>
              <a:rPr lang="ru-RU" dirty="0" smtClean="0">
                <a:latin typeface="+mj-lt"/>
                <a:ea typeface="+mj-ea"/>
                <a:cs typeface="+mj-cs"/>
              </a:rPr>
              <a:t>Р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еспублики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Бурятия 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2022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6624" t="2703" r="19309" b="18631"/>
          <a:stretch>
            <a:fillRect/>
          </a:stretch>
        </p:blipFill>
        <p:spPr bwMode="auto">
          <a:xfrm>
            <a:off x="6000760" y="738676"/>
            <a:ext cx="3000396" cy="31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Встречи с успешными людьми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09578"/>
            <a:ext cx="3929090" cy="294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2357430"/>
            <a:ext cx="4000528" cy="261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I:\фотографии\кейс фотографий\DSC012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429132"/>
            <a:ext cx="3402803" cy="226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744900"/>
            <a:ext cx="3643338" cy="27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t="15803"/>
          <a:stretch>
            <a:fillRect/>
          </a:stretch>
        </p:blipFill>
        <p:spPr bwMode="auto">
          <a:xfrm>
            <a:off x="214282" y="3804974"/>
            <a:ext cx="4572032" cy="2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214818"/>
            <a:ext cx="3840658" cy="241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5000625" y="214290"/>
            <a:ext cx="4143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</a:rPr>
              <a:t>   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Зона отдыха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5" descr="C:\Users\Axu\Pictures\Фотки на конкурс\DSCF45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881969" cy="29114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642910" y="357166"/>
            <a:ext cx="8064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>
              <a:buFont typeface="Wingdings 2" pitchFamily="18" charset="2"/>
              <a:buNone/>
            </a:pPr>
            <a:r>
              <a:rPr lang="ru-RU" sz="2400" b="1" i="1" dirty="0">
                <a:solidFill>
                  <a:schemeClr val="tx2"/>
                </a:solidFill>
              </a:rPr>
              <a:t>«Пока жива библиотека – жив народ, умрет она – умрет наше прошлое и будущее»</a:t>
            </a:r>
          </a:p>
          <a:p>
            <a:pPr marL="273050" indent="-273050" algn="r">
              <a:buFont typeface="Wingdings 2" pitchFamily="18" charset="2"/>
              <a:buNone/>
            </a:pPr>
            <a:r>
              <a:rPr lang="ru-RU" sz="2400" b="1" i="1" dirty="0">
                <a:solidFill>
                  <a:schemeClr val="tx2"/>
                </a:solidFill>
              </a:rPr>
              <a:t>Д.С. Лихачев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9785"/>
          <a:stretch>
            <a:fillRect/>
          </a:stretch>
        </p:blipFill>
        <p:spPr bwMode="auto">
          <a:xfrm>
            <a:off x="142876" y="2000240"/>
            <a:ext cx="885828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28604"/>
            <a:ext cx="9358346" cy="178594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Лента лицом вниз 6"/>
          <p:cNvSpPr/>
          <p:nvPr/>
        </p:nvSpPr>
        <p:spPr>
          <a:xfrm>
            <a:off x="571472" y="357166"/>
            <a:ext cx="8215338" cy="1071570"/>
          </a:xfrm>
          <a:prstGeom prst="ribbon">
            <a:avLst>
              <a:gd name="adj1" fmla="val 16667"/>
              <a:gd name="adj2" fmla="val 6208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Аюшиева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Маргарита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Батоцыреновна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– педагог -библиотекарь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66"/>
            <a:ext cx="2219737" cy="2338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Рисунок 5" descr="C:\Documents and Settings\Admin\Рабочий стол\История библиотеки\Оформление Библиотеки\IMG_56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500042"/>
            <a:ext cx="2882500" cy="2162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50" name="Прямоугольник 5"/>
          <p:cNvSpPr>
            <a:spLocks noChangeArrowheads="1"/>
          </p:cNvSpPr>
          <p:nvPr/>
        </p:nvSpPr>
        <p:spPr bwMode="auto">
          <a:xfrm>
            <a:off x="2928926" y="285728"/>
            <a:ext cx="26638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Библиотека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– храм души и духа!»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В. Удалов</a:t>
            </a:r>
            <a:endParaRPr lang="ru-RU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518032"/>
            <a:ext cx="3500462" cy="262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57158" y="4303455"/>
            <a:ext cx="77152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Общий фонд библиотеки – 8566 экз.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Естественные и прикладные науки – 366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Общественные и гуманитарные науки – 1549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Художественная литература – 3251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Учебники – 2694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Диски </a:t>
            </a:r>
            <a:r>
              <a:rPr lang="en-US" sz="2000" b="1" dirty="0">
                <a:solidFill>
                  <a:srgbClr val="0070C0"/>
                </a:solidFill>
              </a:rPr>
              <a:t>CD – </a:t>
            </a:r>
            <a:r>
              <a:rPr lang="ru-RU" sz="2000" b="1" dirty="0">
                <a:solidFill>
                  <a:srgbClr val="0070C0"/>
                </a:solidFill>
              </a:rPr>
              <a:t> 31             Аудиоматериалы – 15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Универсальная литература – 271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Краеведческая литература – </a:t>
            </a:r>
            <a:r>
              <a:rPr lang="ru-RU" sz="2000" b="1" dirty="0" smtClean="0">
                <a:solidFill>
                  <a:srgbClr val="0070C0"/>
                </a:solidFill>
              </a:rPr>
              <a:t>324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375311"/>
            <a:ext cx="5786446" cy="433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42844" y="0"/>
            <a:ext cx="7572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ru-RU" sz="2400" dirty="0"/>
              <a:t>     </a:t>
            </a:r>
            <a:endParaRPr lang="ru-RU" sz="2800" b="1" dirty="0"/>
          </a:p>
          <a:p>
            <a:pPr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Прямоугольник 7"/>
          <p:cNvSpPr>
            <a:spLocks noChangeArrowheads="1"/>
          </p:cNvSpPr>
          <p:nvPr/>
        </p:nvSpPr>
        <p:spPr bwMode="auto">
          <a:xfrm>
            <a:off x="857250" y="357188"/>
            <a:ext cx="7643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993300"/>
                </a:solidFill>
              </a:rPr>
              <a:t>          </a:t>
            </a:r>
            <a:r>
              <a:rPr lang="ru-RU" sz="2800" b="1" i="1" u="sng" dirty="0">
                <a:solidFill>
                  <a:srgbClr val="993300"/>
                </a:solidFill>
              </a:rPr>
              <a:t>Справочный аппарат библиотеки</a:t>
            </a:r>
            <a:r>
              <a:rPr lang="ru-RU" sz="2800" b="1" dirty="0">
                <a:solidFill>
                  <a:srgbClr val="993300"/>
                </a:solidFill>
              </a:rPr>
              <a:t>:</a:t>
            </a:r>
          </a:p>
        </p:txBody>
      </p:sp>
      <p:sp>
        <p:nvSpPr>
          <p:cNvPr id="8198" name="Прямоугольник 8"/>
          <p:cNvSpPr>
            <a:spLocks noChangeArrowheads="1"/>
          </p:cNvSpPr>
          <p:nvPr/>
        </p:nvSpPr>
        <p:spPr bwMode="auto">
          <a:xfrm>
            <a:off x="1928813" y="857250"/>
            <a:ext cx="57864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        * </a:t>
            </a:r>
            <a:r>
              <a:rPr lang="ru-RU" sz="2000" b="1" dirty="0">
                <a:solidFill>
                  <a:srgbClr val="0070C0"/>
                </a:solidFill>
              </a:rPr>
              <a:t>Систематический каталог.</a:t>
            </a:r>
          </a:p>
          <a:p>
            <a:r>
              <a:rPr lang="ru-RU" sz="2000" dirty="0">
                <a:solidFill>
                  <a:srgbClr val="0070C0"/>
                </a:solidFill>
              </a:rPr>
              <a:t>          *</a:t>
            </a:r>
            <a:r>
              <a:rPr lang="ru-RU" sz="2000" b="1" dirty="0">
                <a:solidFill>
                  <a:srgbClr val="0070C0"/>
                </a:solidFill>
              </a:rPr>
              <a:t> Картотека учебников.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          * Тематическая картотека.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          * Методические разработки.</a:t>
            </a:r>
          </a:p>
        </p:txBody>
      </p:sp>
      <p:pic>
        <p:nvPicPr>
          <p:cNvPr id="8200" name="Picture 9" descr="C:\Users\Нина\Desktop\Новая папка\IMG_4568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71472" y="2714620"/>
            <a:ext cx="2005650" cy="171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857224" y="2285992"/>
            <a:ext cx="2760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u="sng" dirty="0">
                <a:solidFill>
                  <a:srgbClr val="993300"/>
                </a:solidFill>
              </a:rPr>
              <a:t>Каталоги </a:t>
            </a:r>
          </a:p>
        </p:txBody>
      </p:sp>
      <p:sp>
        <p:nvSpPr>
          <p:cNvPr id="8204" name="TextBox 11"/>
          <p:cNvSpPr txBox="1">
            <a:spLocks noChangeArrowheads="1"/>
          </p:cNvSpPr>
          <p:nvPr/>
        </p:nvSpPr>
        <p:spPr bwMode="auto">
          <a:xfrm>
            <a:off x="4143372" y="2571744"/>
            <a:ext cx="342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u="sng" dirty="0">
                <a:solidFill>
                  <a:schemeClr val="accent6">
                    <a:lumMod val="50000"/>
                  </a:schemeClr>
                </a:solidFill>
              </a:rPr>
              <a:t>Справочная литература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500570"/>
            <a:ext cx="2914653" cy="218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781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642910" y="285728"/>
            <a:ext cx="8215315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993300"/>
                </a:solidFill>
              </a:rPr>
              <a:t> Библиотека получает </a:t>
            </a:r>
            <a:r>
              <a:rPr lang="ru-RU" b="1" dirty="0">
                <a:solidFill>
                  <a:srgbClr val="993300"/>
                </a:solidFill>
              </a:rPr>
              <a:t>газеты  </a:t>
            </a:r>
            <a:r>
              <a:rPr lang="ru-RU" b="1" dirty="0" smtClean="0">
                <a:solidFill>
                  <a:srgbClr val="993300"/>
                </a:solidFill>
              </a:rPr>
              <a:t>и журналы </a:t>
            </a:r>
            <a:r>
              <a:rPr lang="ru-RU" b="1" dirty="0">
                <a:solidFill>
                  <a:srgbClr val="993300"/>
                </a:solidFill>
              </a:rPr>
              <a:t>для </a:t>
            </a:r>
            <a:r>
              <a:rPr lang="ru-RU" b="1" dirty="0" smtClean="0">
                <a:solidFill>
                  <a:srgbClr val="993300"/>
                </a:solidFill>
              </a:rPr>
              <a:t> </a:t>
            </a:r>
            <a:r>
              <a:rPr lang="ru-RU" b="1" dirty="0">
                <a:solidFill>
                  <a:srgbClr val="993300"/>
                </a:solidFill>
              </a:rPr>
              <a:t>пользователей.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rgbClr val="993300"/>
                </a:solidFill>
              </a:rPr>
              <a:t>               </a:t>
            </a:r>
            <a:r>
              <a:rPr lang="ru-RU" i="1" u="sng" dirty="0" smtClean="0">
                <a:solidFill>
                  <a:srgbClr val="993300"/>
                </a:solidFill>
              </a:rPr>
              <a:t>Журналы</a:t>
            </a:r>
            <a:r>
              <a:rPr lang="ru-RU" dirty="0">
                <a:solidFill>
                  <a:srgbClr val="993300"/>
                </a:solidFill>
              </a:rPr>
              <a:t>: «Вестник образования </a:t>
            </a:r>
            <a:r>
              <a:rPr lang="ru-RU" dirty="0" smtClean="0">
                <a:solidFill>
                  <a:srgbClr val="993300"/>
                </a:solidFill>
              </a:rPr>
              <a:t>», «Директор школы», «Заместитель директора по воспитательной работе»,   </a:t>
            </a:r>
            <a:endParaRPr lang="ru-RU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</a:pPr>
            <a:endParaRPr lang="ru-RU" i="1" u="sng" dirty="0" smtClean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</a:pPr>
            <a:r>
              <a:rPr lang="ru-RU" i="1" u="sng" dirty="0" smtClean="0">
                <a:solidFill>
                  <a:srgbClr val="993300"/>
                </a:solidFill>
              </a:rPr>
              <a:t>Газеты</a:t>
            </a:r>
            <a:r>
              <a:rPr lang="ru-RU" dirty="0">
                <a:solidFill>
                  <a:srgbClr val="993300"/>
                </a:solidFill>
              </a:rPr>
              <a:t>: </a:t>
            </a:r>
            <a:r>
              <a:rPr lang="ru-RU" dirty="0" smtClean="0">
                <a:solidFill>
                  <a:srgbClr val="993300"/>
                </a:solidFill>
              </a:rPr>
              <a:t>«Агинская правда», «</a:t>
            </a:r>
            <a:r>
              <a:rPr lang="ru-RU" dirty="0" err="1" smtClean="0">
                <a:solidFill>
                  <a:srgbClr val="993300"/>
                </a:solidFill>
              </a:rPr>
              <a:t>Толон</a:t>
            </a:r>
            <a:r>
              <a:rPr lang="ru-RU" dirty="0" smtClean="0">
                <a:solidFill>
                  <a:srgbClr val="993300"/>
                </a:solidFill>
              </a:rPr>
              <a:t>», «Учительская газета»</a:t>
            </a:r>
            <a:endParaRPr lang="ru-RU" dirty="0">
              <a:solidFill>
                <a:srgbClr val="993300"/>
              </a:solidFill>
            </a:endParaRPr>
          </a:p>
          <a:p>
            <a:pPr>
              <a:lnSpc>
                <a:spcPct val="80000"/>
              </a:lnSpc>
            </a:pPr>
            <a:r>
              <a:rPr lang="ru-RU" dirty="0" smtClean="0">
                <a:solidFill>
                  <a:srgbClr val="993300"/>
                </a:solidFill>
              </a:rPr>
              <a:t>Классные </a:t>
            </a:r>
            <a:r>
              <a:rPr lang="ru-RU" dirty="0">
                <a:solidFill>
                  <a:srgbClr val="993300"/>
                </a:solidFill>
              </a:rPr>
              <a:t>руководители выписывают журналы «Классный руководитель» и «Справочник классного </a:t>
            </a:r>
            <a:r>
              <a:rPr lang="ru-RU" dirty="0" smtClean="0">
                <a:solidFill>
                  <a:srgbClr val="993300"/>
                </a:solidFill>
              </a:rPr>
              <a:t>руководителя</a:t>
            </a:r>
            <a:r>
              <a:rPr lang="ru-RU" dirty="0">
                <a:solidFill>
                  <a:srgbClr val="993300"/>
                </a:solidFill>
              </a:rPr>
              <a:t>» , которые хранятся в библиотеке.</a:t>
            </a:r>
          </a:p>
        </p:txBody>
      </p:sp>
      <p:pic>
        <p:nvPicPr>
          <p:cNvPr id="8" name="Picture 8" descr="C:\Users\Нина\Desktop\Новая папка\IMG_456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572156" y="2071678"/>
            <a:ext cx="3429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:\DCIM\102MSDCF\DSC00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07397"/>
            <a:ext cx="5286412" cy="396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609000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6671" y="357166"/>
            <a:ext cx="7264130" cy="5448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1763713" y="5876925"/>
            <a:ext cx="56435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tx2"/>
                </a:solidFill>
              </a:rPr>
              <a:t>Читальный зал для обслуживания читателей имеет 20 мест</a:t>
            </a:r>
            <a:endParaRPr lang="ru-RU" sz="2400" b="1">
              <a:solidFill>
                <a:schemeClr val="tx2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1116013" y="6237288"/>
            <a:ext cx="6858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tx2"/>
                </a:solidFill>
              </a:rPr>
              <a:t>Автоматизация и техническое оснащение библиотеки. </a:t>
            </a:r>
          </a:p>
        </p:txBody>
      </p:sp>
      <p:pic>
        <p:nvPicPr>
          <p:cNvPr id="4098" name="Picture 2" descr="C:\Documents and Settings\Admin\Рабочий стол\История библиотеки\Оформление Библиотеки\IMG_567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7665" y="285728"/>
            <a:ext cx="7455393" cy="5591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r>
              <a:rPr lang="ru-RU" sz="3200" i="1" dirty="0" smtClean="0">
                <a:latin typeface="Georgia" pitchFamily="18" charset="0"/>
              </a:rPr>
              <a:t>От школьной библиотеки к школьному информационно-методическому центру</a:t>
            </a:r>
            <a:endParaRPr lang="ru-RU" sz="3200" i="1" dirty="0">
              <a:latin typeface="Georgia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57158" y="1357298"/>
            <a:ext cx="5643602" cy="142876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Axu\Pictures\114___04\IMG_1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86190"/>
            <a:ext cx="3691467" cy="2768600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t="27162" r="12962"/>
          <a:stretch>
            <a:fillRect/>
          </a:stretch>
        </p:blipFill>
        <p:spPr bwMode="auto">
          <a:xfrm>
            <a:off x="4429124" y="1542022"/>
            <a:ext cx="4429156" cy="277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Выгнутая вверх стрелка 8"/>
          <p:cNvSpPr/>
          <p:nvPr/>
        </p:nvSpPr>
        <p:spPr>
          <a:xfrm rot="19114263">
            <a:off x="1997562" y="2247991"/>
            <a:ext cx="2360122" cy="834901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1709</TotalTime>
  <Words>456</Words>
  <Application>Microsoft Office PowerPoint</Application>
  <PresentationFormat>Экран (4:3)</PresentationFormat>
  <Paragraphs>90</Paragraphs>
  <Slides>24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«Школьная библиотека – современный медиацентр»</vt:lpstr>
      <vt:lpstr>Слайд 2</vt:lpstr>
      <vt:lpstr> </vt:lpstr>
      <vt:lpstr>Слайд 4</vt:lpstr>
      <vt:lpstr>Слайд 5</vt:lpstr>
      <vt:lpstr>Слайд 6</vt:lpstr>
      <vt:lpstr>Слайд 7</vt:lpstr>
      <vt:lpstr>Слайд 8</vt:lpstr>
      <vt:lpstr>От школьной библиотеки к школьному информационно-методическому центру</vt:lpstr>
      <vt:lpstr>Миссия медиатеки</vt:lpstr>
      <vt:lpstr>Структура медиатеки</vt:lpstr>
      <vt:lpstr>Слайд 12</vt:lpstr>
      <vt:lpstr>Выставочная  деятельность</vt:lpstr>
      <vt:lpstr>Слайд 14</vt:lpstr>
      <vt:lpstr>Слайд 15</vt:lpstr>
      <vt:lpstr>Слайд 16</vt:lpstr>
      <vt:lpstr>Модель библиотеки как  информационный  центр </vt:lpstr>
      <vt:lpstr>Модель библиотеки как литературная гостиная</vt:lpstr>
      <vt:lpstr>Слайд 19</vt:lpstr>
      <vt:lpstr>Библиотека как конференц-зал</vt:lpstr>
      <vt:lpstr>Совещание директоров Агинского района.  Май 2022 года</vt:lpstr>
      <vt:lpstr>Встречи с успешными людьми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школа</cp:lastModifiedBy>
  <cp:revision>175</cp:revision>
  <dcterms:created xsi:type="dcterms:W3CDTF">2013-11-20T06:48:10Z</dcterms:created>
  <dcterms:modified xsi:type="dcterms:W3CDTF">2022-11-09T07:08:15Z</dcterms:modified>
</cp:coreProperties>
</file>