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gif" ContentType="image/gif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67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98" r:id="rId13"/>
    <p:sldId id="297" r:id="rId14"/>
    <p:sldId id="300" r:id="rId15"/>
    <p:sldId id="299" r:id="rId16"/>
    <p:sldId id="301" r:id="rId17"/>
    <p:sldId id="286" r:id="rId18"/>
    <p:sldId id="307" r:id="rId20"/>
    <p:sldId id="309" r:id="rId21"/>
    <p:sldId id="310" r:id="rId22"/>
    <p:sldId id="311" r:id="rId23"/>
    <p:sldId id="312" r:id="rId24"/>
    <p:sldId id="287" r:id="rId25"/>
    <p:sldId id="304" r:id="rId26"/>
    <p:sldId id="306" r:id="rId27"/>
    <p:sldId id="305" r:id="rId28"/>
    <p:sldId id="293" r:id="rId29"/>
    <p:sldId id="292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26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notesMaster" Target="notesMasters/notesMaster1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5BED91-A199-4578-A9AC-D2F8A6509280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F25AED-56F8-4C87-98F0-535E60DE8A14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25AED-56F8-4C87-98F0-535E60DE8A1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305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415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135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135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065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065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210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  <a:p>
            <a:pPr lvl="1" eaLnBrk="1" latinLnBrk="0" hangingPunct="1"/>
            <a:r>
              <a:rPr kumimoji="0" lang="ru-RU" smtClean="0"/>
              <a:t>Второй уровень</a:t>
            </a:r>
            <a:endParaRPr kumimoji="0" lang="ru-RU" smtClean="0"/>
          </a:p>
          <a:p>
            <a:pPr lvl="2" eaLnBrk="1" latinLnBrk="0" hangingPunct="1"/>
            <a:r>
              <a:rPr kumimoji="0" lang="ru-RU" smtClean="0"/>
              <a:t>Третий уровень</a:t>
            </a:r>
            <a:endParaRPr kumimoji="0" lang="ru-RU" smtClean="0"/>
          </a:p>
          <a:p>
            <a:pPr lvl="3" eaLnBrk="1" latinLnBrk="0" hangingPunct="1"/>
            <a:r>
              <a:rPr kumimoji="0" lang="ru-RU" smtClean="0"/>
              <a:t>Четвертый уровень</a:t>
            </a:r>
            <a:endParaRPr kumimoji="0" lang="ru-RU" smtClean="0"/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fld id="{725C68B6-61C2-468F-89AB-4B9F7531AA68}" type="slidenum">
              <a:rPr lang="ru-RU" smtClean="0"/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83210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 panose="05020102010507070707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490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 panose="020B0604030504040204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7095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 panose="05020102010507070707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990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575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8945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425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9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0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1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2.G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5.jpeg"/></Relationships>
</file>

<file path=ppt/slides/_rels/slide2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7.png"/><Relationship Id="rId3" Type="http://schemas.microsoft.com/office/2007/relationships/media" Target="../media/media1.mp4"/><Relationship Id="rId2" Type="http://schemas.openxmlformats.org/officeDocument/2006/relationships/video" Target="../media/media1.mp4"/><Relationship Id="rId1" Type="http://schemas.openxmlformats.org/officeDocument/2006/relationships/image" Target="../media/image36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>Использование </a:t>
            </a:r>
            <a:br>
              <a:rPr lang="ru-RU" smtClean="0"/>
            </a:br>
            <a:r>
              <a:rPr lang="ru-RU" smtClean="0"/>
              <a:t>интеллект-карт в обучении</a:t>
            </a:r>
            <a:br>
              <a:rPr lang="ru-RU" smtClean="0"/>
            </a:br>
            <a:r>
              <a:rPr lang="ru-RU" smtClean="0"/>
              <a:t>русскому языку и литературе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432560" y="2608580"/>
            <a:ext cx="7406640" cy="1511935"/>
          </a:xfrm>
        </p:spPr>
        <p:txBody>
          <a:bodyPr>
            <a:normAutofit lnSpcReduction="20000"/>
          </a:bodyPr>
          <a:lstStyle/>
          <a:p>
            <a:endParaRPr lang="ru-RU"/>
          </a:p>
          <a:p>
            <a:r>
              <a:rPr lang="ru-RU"/>
              <a:t>Выполнила: Монгуш Чинчи Оолаковна, учитель русского языка и литературы МБОУ Мастахская СОШ им. А.А. Миронова</a:t>
            </a:r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</p:txBody>
      </p:sp>
      <p:pic>
        <p:nvPicPr>
          <p:cNvPr id="38914" name="Picture 2" descr="http://nkozlov.ru/upload/images_m/0703/0703131302270_m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043608" y="4120360"/>
            <a:ext cx="2376264" cy="2060345"/>
          </a:xfrm>
          <a:prstGeom prst="rect">
            <a:avLst/>
          </a:prstGeom>
          <a:noFill/>
        </p:spPr>
      </p:pic>
      <p:pic>
        <p:nvPicPr>
          <p:cNvPr id="38916" name="Picture 4" descr="http://img0.liveinternet.ru/images/attach/c/2/74/382/74382666_3465312_FRUITS.jpg"/>
          <p:cNvPicPr>
            <a:picLocks noChangeAspect="1" noChangeArrowheads="1"/>
          </p:cNvPicPr>
          <p:nvPr/>
        </p:nvPicPr>
        <p:blipFill>
          <a:blip r:embed="rId2" cstate="print"/>
          <a:srcRect l="6522" t="8728" r="4348" b="9812"/>
          <a:stretch>
            <a:fillRect/>
          </a:stretch>
        </p:blipFill>
        <p:spPr bwMode="auto">
          <a:xfrm>
            <a:off x="3491880" y="4077072"/>
            <a:ext cx="2952328" cy="2016224"/>
          </a:xfrm>
          <a:prstGeom prst="rect">
            <a:avLst/>
          </a:prstGeom>
          <a:noFill/>
        </p:spPr>
      </p:pic>
      <p:pic>
        <p:nvPicPr>
          <p:cNvPr id="38918" name="Picture 6" descr="http://www.comon.ru/file/9296a12e-0a31-4e68-9db1-258cdc06021d/content5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4149080"/>
            <a:ext cx="2558395" cy="20396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4"/>
          <p:cNvPicPr preferRelativeResize="0">
            <a:picLocks noGrp="1" noChangeAspect="1" noChangeArrowheads="1"/>
          </p:cNvPicPr>
          <p:nvPr>
            <p:ph idx="4294967295"/>
          </p:nvPr>
        </p:nvPicPr>
        <p:blipFill>
          <a:blip r:embed="rId1"/>
          <a:srcRect/>
          <a:stretch>
            <a:fillRect/>
          </a:stretch>
        </p:blipFill>
        <p:spPr>
          <a:xfrm>
            <a:off x="2214563" y="2428875"/>
            <a:ext cx="4762500" cy="3571875"/>
          </a:xfrm>
          <a:solidFill>
            <a:schemeClr val="bg1">
              <a:alpha val="58823"/>
            </a:schemeClr>
          </a:solidFill>
        </p:spPr>
      </p:pic>
      <p:sp>
        <p:nvSpPr>
          <p:cNvPr id="61443" name="Нижний колонтитул 4"/>
          <p:cNvSpPr txBox="1">
            <a:spLocks noGrp="1"/>
          </p:cNvSpPr>
          <p:nvPr/>
        </p:nvSpPr>
        <p:spPr bwMode="auto">
          <a:xfrm>
            <a:off x="0" y="6572250"/>
            <a:ext cx="9144000" cy="285750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</a:ln>
        </p:spPr>
        <p:txBody>
          <a:bodyPr/>
          <a:lstStyle/>
          <a:p>
            <a:pPr algn="ctr"/>
            <a:endParaRPr lang="ru-RU" sz="1400" b="1"/>
          </a:p>
        </p:txBody>
      </p:sp>
      <p:sp>
        <p:nvSpPr>
          <p:cNvPr id="61444" name="Rectangle 7"/>
          <p:cNvSpPr>
            <a:spLocks noChangeArrowheads="1"/>
          </p:cNvSpPr>
          <p:nvPr/>
        </p:nvSpPr>
        <p:spPr bwMode="auto">
          <a:xfrm>
            <a:off x="900113" y="2133600"/>
            <a:ext cx="863600" cy="366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ru-RU" b="1"/>
              <a:t>левое</a:t>
            </a:r>
            <a:endParaRPr lang="ru-RU" b="1"/>
          </a:p>
        </p:txBody>
      </p:sp>
      <p:sp>
        <p:nvSpPr>
          <p:cNvPr id="61445" name="Rectangle 8"/>
          <p:cNvSpPr>
            <a:spLocks noChangeArrowheads="1"/>
          </p:cNvSpPr>
          <p:nvPr/>
        </p:nvSpPr>
        <p:spPr bwMode="auto">
          <a:xfrm>
            <a:off x="6948488" y="2205038"/>
            <a:ext cx="996950" cy="3667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ru-RU" b="1"/>
              <a:t>правое</a:t>
            </a:r>
            <a:endParaRPr lang="ru-RU" b="1"/>
          </a:p>
        </p:txBody>
      </p:sp>
      <p:sp>
        <p:nvSpPr>
          <p:cNvPr id="61446" name="Text Box 10"/>
          <p:cNvSpPr txBox="1">
            <a:spLocks noChangeArrowheads="1"/>
          </p:cNvSpPr>
          <p:nvPr/>
        </p:nvSpPr>
        <p:spPr bwMode="auto">
          <a:xfrm>
            <a:off x="5940425" y="2852738"/>
            <a:ext cx="3024188" cy="19002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400"/>
              <a:t> Пространственная ориентация</a:t>
            </a:r>
            <a:endParaRPr lang="ru-RU" sz="1400"/>
          </a:p>
          <a:p>
            <a:pPr algn="r">
              <a:spcBef>
                <a:spcPct val="50000"/>
              </a:spcBef>
            </a:pPr>
            <a:r>
              <a:rPr lang="ru-RU" sz="1400"/>
              <a:t> Целостность восприятия</a:t>
            </a:r>
            <a:endParaRPr lang="ru-RU" sz="1400"/>
          </a:p>
          <a:p>
            <a:pPr algn="r">
              <a:spcBef>
                <a:spcPct val="50000"/>
              </a:spcBef>
            </a:pPr>
            <a:r>
              <a:rPr lang="ru-RU" sz="1400"/>
              <a:t> Трехмерное восприятие</a:t>
            </a:r>
            <a:endParaRPr lang="ru-RU" sz="1400"/>
          </a:p>
          <a:p>
            <a:pPr algn="r">
              <a:spcBef>
                <a:spcPct val="50000"/>
              </a:spcBef>
            </a:pPr>
            <a:r>
              <a:rPr lang="ru-RU" sz="1400"/>
              <a:t> Воображение</a:t>
            </a:r>
            <a:endParaRPr lang="ru-RU" sz="1400"/>
          </a:p>
          <a:p>
            <a:pPr algn="r">
              <a:spcBef>
                <a:spcPct val="50000"/>
              </a:spcBef>
            </a:pPr>
            <a:r>
              <a:rPr lang="ru-RU" sz="1400"/>
              <a:t> Ритм</a:t>
            </a:r>
            <a:endParaRPr lang="ru-RU" sz="1400"/>
          </a:p>
          <a:p>
            <a:pPr algn="r">
              <a:spcBef>
                <a:spcPct val="50000"/>
              </a:spcBef>
            </a:pPr>
            <a:r>
              <a:rPr lang="ru-RU" sz="1400"/>
              <a:t> Цвет</a:t>
            </a:r>
            <a:endParaRPr lang="ru-RU" sz="1400"/>
          </a:p>
        </p:txBody>
      </p:sp>
      <p:sp>
        <p:nvSpPr>
          <p:cNvPr id="61447" name="Text Box 11"/>
          <p:cNvSpPr txBox="1">
            <a:spLocks noChangeArrowheads="1"/>
          </p:cNvSpPr>
          <p:nvPr/>
        </p:nvSpPr>
        <p:spPr bwMode="auto">
          <a:xfrm>
            <a:off x="250825" y="2636838"/>
            <a:ext cx="3155950" cy="29860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/>
              <a:t>Операции с последовательностями</a:t>
            </a:r>
            <a:endParaRPr lang="ru-RU" sz="1400"/>
          </a:p>
          <a:p>
            <a:pPr>
              <a:spcBef>
                <a:spcPct val="50000"/>
              </a:spcBef>
            </a:pPr>
            <a:r>
              <a:rPr lang="ru-RU" sz="1400"/>
              <a:t>Линейное представление</a:t>
            </a:r>
            <a:endParaRPr lang="ru-RU" sz="1400"/>
          </a:p>
          <a:p>
            <a:pPr>
              <a:spcBef>
                <a:spcPct val="50000"/>
              </a:spcBef>
            </a:pPr>
            <a:r>
              <a:rPr lang="ru-RU" sz="1400"/>
              <a:t>Операции с перечнями</a:t>
            </a:r>
            <a:endParaRPr lang="ru-RU" sz="1400"/>
          </a:p>
          <a:p>
            <a:pPr>
              <a:spcBef>
                <a:spcPct val="50000"/>
              </a:spcBef>
            </a:pPr>
            <a:r>
              <a:rPr lang="ru-RU" sz="1400"/>
              <a:t>Операции с числами</a:t>
            </a:r>
            <a:endParaRPr lang="ru-RU" sz="1400"/>
          </a:p>
          <a:p>
            <a:pPr>
              <a:spcBef>
                <a:spcPct val="50000"/>
              </a:spcBef>
            </a:pPr>
            <a:r>
              <a:rPr lang="ru-RU" sz="1400"/>
              <a:t>Анализ</a:t>
            </a:r>
            <a:endParaRPr lang="ru-RU" sz="1400"/>
          </a:p>
          <a:p>
            <a:pPr>
              <a:spcBef>
                <a:spcPct val="50000"/>
              </a:spcBef>
            </a:pPr>
            <a:r>
              <a:rPr lang="ru-RU" sz="1400"/>
              <a:t>Логика</a:t>
            </a:r>
            <a:endParaRPr lang="ru-RU" sz="1400"/>
          </a:p>
          <a:p>
            <a:pPr>
              <a:spcBef>
                <a:spcPct val="50000"/>
              </a:spcBef>
            </a:pPr>
            <a:r>
              <a:rPr lang="ru-RU" sz="1400"/>
              <a:t>Речь</a:t>
            </a:r>
            <a:endParaRPr lang="ru-RU" sz="1400"/>
          </a:p>
          <a:p>
            <a:pPr>
              <a:spcBef>
                <a:spcPct val="50000"/>
              </a:spcBef>
            </a:pPr>
            <a:endParaRPr lang="ru-RU" sz="1400"/>
          </a:p>
          <a:p>
            <a:pPr>
              <a:spcBef>
                <a:spcPct val="50000"/>
              </a:spcBef>
            </a:pPr>
            <a:r>
              <a:rPr lang="ru-RU"/>
              <a:t> </a:t>
            </a:r>
            <a:endParaRPr lang="ru-RU"/>
          </a:p>
        </p:txBody>
      </p:sp>
      <p:sp>
        <p:nvSpPr>
          <p:cNvPr id="61448" name="TextBox 12"/>
          <p:cNvSpPr txBox="1">
            <a:spLocks noChangeArrowheads="1"/>
          </p:cNvSpPr>
          <p:nvPr/>
        </p:nvSpPr>
        <p:spPr bwMode="auto">
          <a:xfrm>
            <a:off x="2857500" y="1500188"/>
            <a:ext cx="3878263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ru-RU" sz="2000" b="1"/>
              <a:t>Задействуют оба полушария</a:t>
            </a:r>
            <a:endParaRPr lang="ru-RU" sz="2000" b="1"/>
          </a:p>
        </p:txBody>
      </p:sp>
      <p:sp>
        <p:nvSpPr>
          <p:cNvPr id="61449" name="Rectangle 13"/>
          <p:cNvSpPr>
            <a:spLocks noChangeArrowheads="1"/>
          </p:cNvSpPr>
          <p:nvPr/>
        </p:nvSpPr>
        <p:spPr bwMode="auto">
          <a:xfrm>
            <a:off x="0" y="0"/>
            <a:ext cx="1042988" cy="16287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450" name="Заголовок 1"/>
          <p:cNvSpPr txBox="1"/>
          <p:nvPr/>
        </p:nvSpPr>
        <p:spPr bwMode="auto">
          <a:xfrm>
            <a:off x="914400" y="0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ru-RU" sz="4000" u="sng">
                <a:solidFill>
                  <a:srgbClr val="002060"/>
                </a:solidFill>
              </a:rPr>
              <a:t>Преимущества интеллект -  карт</a:t>
            </a:r>
            <a:endParaRPr lang="ru-RU" sz="4000" u="sng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1" cstate="print"/>
          <a:srcRect l="12071" t="14278" r="10753" b="13112"/>
          <a:stretch>
            <a:fillRect/>
          </a:stretch>
        </p:blipFill>
        <p:spPr bwMode="auto">
          <a:xfrm>
            <a:off x="1019606" y="0"/>
            <a:ext cx="812439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1" cstate="print"/>
          <a:srcRect l="12593" t="15555" r="9711" b="10852"/>
          <a:stretch>
            <a:fillRect/>
          </a:stretch>
        </p:blipFill>
        <p:spPr bwMode="auto">
          <a:xfrm>
            <a:off x="1043608" y="0"/>
            <a:ext cx="810039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1" cstate="print"/>
          <a:srcRect l="15231" t="18066" r="8782" b="13307"/>
          <a:stretch>
            <a:fillRect/>
          </a:stretch>
        </p:blipFill>
        <p:spPr bwMode="auto">
          <a:xfrm>
            <a:off x="1043608" y="188639"/>
            <a:ext cx="8100392" cy="6075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 bwMode="auto">
          <a:xfrm>
            <a:off x="1428728" y="428604"/>
            <a:ext cx="7286676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 bwMode="auto">
          <a:xfrm>
            <a:off x="1500166" y="500042"/>
            <a:ext cx="7286676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99363" name="Содержимое 4" descr="правила Mind Map.jpeg"/>
          <p:cNvPicPr>
            <a:picLocks noGrp="1" noChangeAspect="1"/>
          </p:cNvPicPr>
          <p:nvPr>
            <p:ph idx="4294967295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9144000" cy="6591300"/>
          </a:xfrm>
        </p:spPr>
      </p:pic>
      <p:sp>
        <p:nvSpPr>
          <p:cNvPr id="64516" name="Нижний колонтитул 3"/>
          <p:cNvSpPr txBox="1">
            <a:spLocks noGrp="1"/>
          </p:cNvSpPr>
          <p:nvPr/>
        </p:nvSpPr>
        <p:spPr bwMode="auto">
          <a:xfrm>
            <a:off x="0" y="6572250"/>
            <a:ext cx="9144000" cy="285750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</a:ln>
        </p:spPr>
        <p:txBody>
          <a:bodyPr/>
          <a:lstStyle/>
          <a:p>
            <a:pPr algn="ctr"/>
            <a:endParaRPr lang="ru-RU" sz="1400" b="1"/>
          </a:p>
        </p:txBody>
      </p:sp>
      <p:sp>
        <p:nvSpPr>
          <p:cNvPr id="399365" name="Заголовок 4"/>
          <p:cNvSpPr/>
          <p:nvPr/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ru-RU" sz="5400" b="1">
                <a:solidFill>
                  <a:srgbClr val="000099"/>
                </a:solidFill>
              </a:rPr>
              <a:t>Правила составления интеллект-карт.</a:t>
            </a:r>
            <a:endParaRPr lang="ru-RU" sz="5400" b="1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2000"/>
                                        <p:tgtEl>
                                          <p:spTgt spid="3993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9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99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6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955175" cy="1793136"/>
          </a:xfrm>
        </p:spPr>
        <p:txBody>
          <a:bodyPr/>
          <a:lstStyle/>
          <a:p>
            <a:pPr algn="just"/>
            <a:r>
              <a:rPr lang="ru-RU" sz="2400" b="0" dirty="0">
                <a:effectLst/>
              </a:rPr>
              <a:t>Возьмите лист бумаги и нарисуйте блок (произвольной формы, это может быть круг, овал, квадрат, любое другое изображение или текст) в центре </a:t>
            </a:r>
            <a:r>
              <a:rPr lang="ru-RU" sz="2400" b="0" dirty="0" smtClean="0">
                <a:effectLst/>
              </a:rPr>
              <a:t>листа.</a:t>
            </a:r>
            <a:endParaRPr lang="ru-RU" sz="24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4294967295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663815"/>
            <a:ext cx="5715724" cy="31972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667143" cy="1793136"/>
          </a:xfrm>
        </p:spPr>
        <p:txBody>
          <a:bodyPr/>
          <a:lstStyle/>
          <a:p>
            <a:r>
              <a:rPr lang="ru-RU" sz="3200" b="0" dirty="0">
                <a:effectLst/>
              </a:rPr>
              <a:t>Внутри блока напишите название темы, с которой вы хотите работать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4294967295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1" y="147384"/>
            <a:ext cx="5616624" cy="38678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3" y="4259938"/>
            <a:ext cx="7920880" cy="2598062"/>
          </a:xfrm>
        </p:spPr>
        <p:txBody>
          <a:bodyPr/>
          <a:lstStyle/>
          <a:p>
            <a:pPr algn="ctr"/>
            <a:r>
              <a:rPr lang="ru-RU" sz="2400" b="0" dirty="0" smtClean="0">
                <a:effectLst/>
              </a:rPr>
              <a:t>От главной темы рисуем в разные стороны ветви – основные связанные с ней понятия, свойства, ассоциации, аспекты. Подписываем каждую одним двумя словами, разборчиво, желательно печатными буквами. Рисуя интеллект-карту, применяем как можно больше цветов и как можно чаще используем рисунки.</a:t>
            </a:r>
            <a:endParaRPr lang="ru-RU" sz="2400" dirty="0"/>
          </a:p>
        </p:txBody>
      </p:sp>
      <p:pic>
        <p:nvPicPr>
          <p:cNvPr id="2050" name="Picture 2" descr="C:\Users\Алена\Desktop\c2.gif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6632"/>
            <a:ext cx="6984776" cy="4053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helen1\Рабочий стол\только Костюкевич лично\августовская конференция\сканирование0003.jpg"/>
          <p:cNvPicPr>
            <a:picLocks noGrp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 bwMode="auto">
          <a:xfrm>
            <a:off x="2714612" y="571480"/>
            <a:ext cx="4929222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4088" y="116632"/>
            <a:ext cx="3779912" cy="576064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b="0" dirty="0" smtClean="0">
                <a:effectLst/>
              </a:rPr>
              <a:t>От каждой ветви рисуем несколько более тонких веточек развитие ассоциаций, уточнение понятий, детализация свойств, конкретизация направлений</a:t>
            </a:r>
            <a:r>
              <a:rPr lang="ru-RU" sz="2400" b="0" dirty="0" smtClean="0">
                <a:effectLst/>
              </a:rPr>
              <a:t>.</a:t>
            </a:r>
            <a:br>
              <a:rPr lang="ru-RU" sz="2400" b="0" dirty="0" smtClean="0">
                <a:effectLst/>
              </a:rPr>
            </a:br>
            <a:endParaRPr lang="ru-RU" sz="2400" dirty="0"/>
          </a:p>
        </p:txBody>
      </p:sp>
      <p:pic>
        <p:nvPicPr>
          <p:cNvPr id="1026" name="Picture 2" descr="C:\Users\Алена\Desktop\c4.gif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5243604" cy="604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1937152"/>
          </a:xfrm>
        </p:spPr>
        <p:txBody>
          <a:bodyPr/>
          <a:lstStyle/>
          <a:p>
            <a:pPr algn="ctr"/>
            <a:r>
              <a:rPr lang="ru-RU" altLang="ru-RU" sz="4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Систематическое применение</a:t>
            </a:r>
            <a:br>
              <a:rPr lang="ru-RU" altLang="ru-RU" sz="4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altLang="ru-RU" sz="4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метода ИК:</a:t>
            </a:r>
            <a:endParaRPr lang="ru-RU" altLang="ru-RU" sz="40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528" y="2060848"/>
            <a:ext cx="8496944" cy="424847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2800" dirty="0" smtClean="0">
                <a:solidFill>
                  <a:srgbClr val="00AE00"/>
                </a:solidFill>
                <a:latin typeface="Comic Sans MS" panose="030F0702030302020204" pitchFamily="66" charset="0"/>
              </a:rPr>
              <a:t>повышает креативность (способность развивать творческое воображение)‏</a:t>
            </a:r>
            <a:endParaRPr lang="ru-RU" altLang="ru-RU" sz="2800" dirty="0" smtClean="0">
              <a:solidFill>
                <a:srgbClr val="00AE00"/>
              </a:solidFill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r>
              <a:rPr lang="ru-RU" altLang="ru-RU" sz="2800" dirty="0" smtClean="0">
                <a:solidFill>
                  <a:srgbClr val="000080"/>
                </a:solidFill>
                <a:latin typeface="Comic Sans MS" panose="030F0702030302020204" pitchFamily="66" charset="0"/>
              </a:rPr>
              <a:t>обучает способам работы с информацией(нахождение, обработка, использование)‏</a:t>
            </a:r>
            <a:endParaRPr lang="ru-RU" altLang="ru-RU" sz="2800" dirty="0" smtClean="0">
              <a:solidFill>
                <a:srgbClr val="000080"/>
              </a:solidFill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r>
              <a:rPr lang="ru-RU" altLang="ru-RU" sz="2800" dirty="0" smtClean="0">
                <a:solidFill>
                  <a:srgbClr val="FF3366"/>
                </a:solidFill>
                <a:latin typeface="Comic Sans MS" panose="030F0702030302020204" pitchFamily="66" charset="0"/>
              </a:rPr>
              <a:t>развивает коммуникативные навыки</a:t>
            </a:r>
            <a:endParaRPr lang="ru-RU" altLang="ru-RU" sz="2800" dirty="0" smtClean="0">
              <a:solidFill>
                <a:srgbClr val="FF3366"/>
              </a:solidFill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r>
              <a:rPr lang="ru-RU" altLang="ru-RU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Главное: формирует</a:t>
            </a:r>
            <a:r>
              <a:rPr lang="ru-RU" alt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ru-RU" altLang="ru-RU" sz="54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личность,</a:t>
            </a:r>
            <a:r>
              <a:rPr lang="ru-RU" alt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ru-RU" altLang="ru-RU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способную самостоятельно обучаться</a:t>
            </a:r>
            <a:endParaRPr lang="ru-RU" altLang="ru-RU" sz="2800" b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51939" name="Содержимое 4" descr="правила Mind Map.jpeg"/>
          <p:cNvPicPr>
            <a:picLocks noGrp="1" noChangeAspect="1"/>
          </p:cNvPicPr>
          <p:nvPr>
            <p:ph idx="4294967295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9144000" cy="6591300"/>
          </a:xfrm>
        </p:spPr>
      </p:pic>
      <p:sp>
        <p:nvSpPr>
          <p:cNvPr id="70660" name="Нижний колонтитул 3"/>
          <p:cNvSpPr txBox="1">
            <a:spLocks noGrp="1"/>
          </p:cNvSpPr>
          <p:nvPr/>
        </p:nvSpPr>
        <p:spPr bwMode="auto">
          <a:xfrm>
            <a:off x="0" y="6572250"/>
            <a:ext cx="9144000" cy="285750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</a:ln>
        </p:spPr>
        <p:txBody>
          <a:bodyPr/>
          <a:lstStyle/>
          <a:p>
            <a:pPr algn="ctr"/>
            <a:endParaRPr lang="ru-RU" sz="1400" b="1"/>
          </a:p>
        </p:txBody>
      </p:sp>
      <p:sp>
        <p:nvSpPr>
          <p:cNvPr id="551941" name="Заголовок 4"/>
          <p:cNvSpPr/>
          <p:nvPr/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ru-RU" sz="5400" b="1">
                <a:solidFill>
                  <a:srgbClr val="000099"/>
                </a:solidFill>
              </a:rPr>
              <a:t>Примеры  </a:t>
            </a:r>
            <a:br>
              <a:rPr lang="ru-RU" sz="5400" b="1">
                <a:solidFill>
                  <a:srgbClr val="000099"/>
                </a:solidFill>
              </a:rPr>
            </a:br>
            <a:r>
              <a:rPr lang="ru-RU" sz="5400" b="1">
                <a:solidFill>
                  <a:srgbClr val="000099"/>
                </a:solidFill>
              </a:rPr>
              <a:t>интеллект-карт.</a:t>
            </a:r>
            <a:endParaRPr lang="ru-RU" sz="5400" b="1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2000"/>
                                        <p:tgtEl>
                                          <p:spTgt spid="5519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1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551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194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3" t="9222" r="18901" b="10777"/>
          <a:stretch>
            <a:fillRect/>
          </a:stretch>
        </p:blipFill>
        <p:spPr bwMode="auto">
          <a:xfrm>
            <a:off x="431800" y="440531"/>
            <a:ext cx="8280400" cy="597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140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79" t="11444" r="14156" b="1311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Жизнь и творчество А.С.Пушкина</a:t>
            </a:r>
            <a:endParaRPr lang="ru-RU" dirty="0"/>
          </a:p>
        </p:txBody>
      </p:sp>
      <p:pic>
        <p:nvPicPr>
          <p:cNvPr id="8194" name="Picture 2" descr="G:\Юля\Для творч мастер 2\Пушкин.webp"/>
          <p:cNvPicPr>
            <a:picLocks noGrp="1" noChangeAspect="1" noChangeArrowheads="1"/>
          </p:cNvPicPr>
          <p:nvPr>
            <p:ph idx="1"/>
          </p:nvPr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11560" y="1628800"/>
            <a:ext cx="8064896" cy="4824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714480" y="714356"/>
            <a:ext cx="6429420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азвивайте интеллект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81500" y="3319463"/>
            <a:ext cx="381000" cy="219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285728"/>
            <a:ext cx="7498080" cy="4800600"/>
          </a:xfrm>
        </p:spPr>
        <p:txBody>
          <a:bodyPr>
            <a:normAutofit/>
          </a:bodyPr>
          <a:lstStyle/>
          <a:p>
            <a:endParaRPr lang="ru-RU" b="1" dirty="0" smtClean="0"/>
          </a:p>
          <a:p>
            <a:endParaRPr lang="ru-RU" b="1" dirty="0"/>
          </a:p>
          <a:p>
            <a:pPr marL="82550" indent="0">
              <a:buNone/>
            </a:pPr>
            <a:r>
              <a:rPr lang="ru-RU" b="1" dirty="0" smtClean="0"/>
              <a:t>Успешным будет тот человек, который научится учиться, а именно создавать интеллект – карты.</a:t>
            </a:r>
            <a:endParaRPr lang="ru-RU" b="1" dirty="0" smtClean="0"/>
          </a:p>
          <a:p>
            <a:pPr marL="82550" indent="0">
              <a:buNone/>
            </a:pPr>
            <a:endParaRPr lang="ru-RU" b="1" dirty="0"/>
          </a:p>
          <a:p>
            <a:pPr marL="82550" indent="0" algn="r">
              <a:buNone/>
            </a:pPr>
            <a:r>
              <a:rPr lang="ru-RU" b="1" dirty="0" err="1" smtClean="0"/>
              <a:t>Элвин</a:t>
            </a:r>
            <a:r>
              <a:rPr lang="ru-RU" b="1" dirty="0" smtClean="0"/>
              <a:t> </a:t>
            </a:r>
            <a:r>
              <a:rPr lang="ru-RU" b="1" dirty="0" err="1" smtClean="0"/>
              <a:t>Тоффлер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-2989263" y="-1143000"/>
            <a:ext cx="8229601" cy="11430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47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333375"/>
            <a:ext cx="8229600" cy="583247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ru-RU" sz="2800" b="1" dirty="0" smtClean="0"/>
              <a:t>Тони </a:t>
            </a:r>
            <a:r>
              <a:rPr lang="ru-RU" sz="2800" b="1" dirty="0" err="1" smtClean="0"/>
              <a:t>Бьюзен</a:t>
            </a:r>
            <a:r>
              <a:rPr lang="ru-RU" sz="2800" dirty="0" smtClean="0"/>
              <a:t> — психолог</a:t>
            </a:r>
            <a:endParaRPr lang="ru-RU" sz="2800" dirty="0" smtClean="0"/>
          </a:p>
          <a:p>
            <a:pPr>
              <a:lnSpc>
                <a:spcPct val="90000"/>
              </a:lnSpc>
              <a:buNone/>
            </a:pPr>
            <a:r>
              <a:rPr lang="ru-RU" sz="2800" dirty="0" smtClean="0"/>
              <a:t>"</a:t>
            </a:r>
            <a:r>
              <a:rPr lang="ru-RU" sz="2800" dirty="0" err="1" smtClean="0"/>
              <a:t>mind</a:t>
            </a:r>
            <a:r>
              <a:rPr lang="ru-RU" sz="2800" dirty="0" smtClean="0"/>
              <a:t> </a:t>
            </a:r>
            <a:r>
              <a:rPr lang="ru-RU" sz="2800" dirty="0" err="1" smtClean="0"/>
              <a:t>maps</a:t>
            </a:r>
            <a:endParaRPr lang="ru-RU" sz="28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dirty="0" smtClean="0"/>
              <a:t>"</a:t>
            </a:r>
            <a:r>
              <a:rPr lang="ru-RU" sz="2800" dirty="0" err="1" smtClean="0"/>
              <a:t>mind</a:t>
            </a:r>
            <a:r>
              <a:rPr lang="ru-RU" sz="2800" dirty="0" smtClean="0"/>
              <a:t>" означает </a:t>
            </a:r>
            <a:endParaRPr lang="ru-RU" sz="28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dirty="0" smtClean="0"/>
              <a:t>"ум " - слово +"</a:t>
            </a:r>
            <a:r>
              <a:rPr lang="ru-RU" sz="2800" dirty="0" err="1" smtClean="0"/>
              <a:t>maps</a:t>
            </a:r>
            <a:r>
              <a:rPr lang="ru-RU" sz="2800" dirty="0" smtClean="0"/>
              <a:t>" — "карты"  =  "</a:t>
            </a:r>
            <a:r>
              <a:rPr lang="ru-RU" sz="2800" dirty="0" err="1" smtClean="0"/>
              <a:t>карты</a:t>
            </a:r>
            <a:r>
              <a:rPr lang="ru-RU" sz="2800" dirty="0" smtClean="0"/>
              <a:t> ума" </a:t>
            </a:r>
            <a:endParaRPr lang="ru-RU" sz="28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dirty="0" smtClean="0"/>
              <a:t>"карты разума",</a:t>
            </a:r>
            <a:endParaRPr lang="ru-RU" sz="28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dirty="0" smtClean="0"/>
              <a:t> "</a:t>
            </a:r>
            <a:r>
              <a:rPr lang="ru-RU" sz="2800" dirty="0" err="1" smtClean="0"/>
              <a:t>интеллект-карты</a:t>
            </a:r>
            <a:r>
              <a:rPr lang="ru-RU" sz="2800" dirty="0" smtClean="0"/>
              <a:t>" </a:t>
            </a:r>
            <a:endParaRPr lang="ru-RU" sz="28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dirty="0" smtClean="0"/>
              <a:t> "карты сознания "</a:t>
            </a:r>
            <a:endParaRPr lang="ru-RU" sz="28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dirty="0" smtClean="0"/>
              <a:t> "ментальные карты “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dirty="0" smtClean="0"/>
              <a:t>"карты памяти"</a:t>
            </a:r>
            <a:endParaRPr lang="ru-RU" sz="28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dirty="0" smtClean="0"/>
              <a:t> "карты представлений"</a:t>
            </a:r>
            <a:endParaRPr lang="ru-RU" sz="28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dirty="0" smtClean="0"/>
              <a:t>"мысленные карты" </a:t>
            </a:r>
            <a:endParaRPr lang="ru-RU" sz="28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dirty="0" smtClean="0"/>
              <a:t>"умственные карты" и т. д. </a:t>
            </a:r>
            <a:endParaRPr lang="ru-RU" sz="2800" dirty="0" smtClean="0"/>
          </a:p>
        </p:txBody>
      </p:sp>
      <p:pic>
        <p:nvPicPr>
          <p:cNvPr id="347140" name="Picture 4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215074" y="285728"/>
            <a:ext cx="2928927" cy="5013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1" name="Picture 5" descr="1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368593">
            <a:off x="5508625" y="5229225"/>
            <a:ext cx="103822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2225" y="5013325"/>
            <a:ext cx="993775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3" name="Picture 7" descr="buzan_razvi_pam_intel_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853082">
            <a:off x="7956550" y="5084763"/>
            <a:ext cx="973138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4" name="Picture 8" descr="195357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4388" y="5157788"/>
            <a:ext cx="942975" cy="148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5" name="Rectangle 9"/>
          <p:cNvSpPr>
            <a:spLocks noChangeArrowheads="1"/>
          </p:cNvSpPr>
          <p:nvPr/>
        </p:nvSpPr>
        <p:spPr bwMode="auto">
          <a:xfrm>
            <a:off x="0" y="0"/>
            <a:ext cx="900113" cy="18446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47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47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47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347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47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/>
          <p:nvPr/>
        </p:nvSpPr>
        <p:spPr>
          <a:xfrm>
            <a:off x="970584" y="404664"/>
            <a:ext cx="8173416" cy="48245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sz="6600" b="1" dirty="0" smtClean="0"/>
              <a:t>Интеллект-карта</a:t>
            </a:r>
            <a:r>
              <a:rPr lang="ru-RU" sz="6600" dirty="0" smtClean="0"/>
              <a:t> </a:t>
            </a:r>
            <a:r>
              <a:rPr lang="ru-RU" sz="4800" dirty="0" smtClean="0"/>
              <a:t> - это метод графического выражения процессов восприятия, обработки и запоминания информации, творческих задач, инструмент развития памяти и мышления. 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4572008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b="1" i="1" u="sng" dirty="0" err="1" smtClean="0">
                <a:solidFill>
                  <a:srgbClr val="000099"/>
                </a:solidFill>
              </a:rPr>
              <a:t>Ителлект</a:t>
            </a:r>
            <a:r>
              <a:rPr lang="ru-RU" sz="4000" b="1" i="1" u="sng" dirty="0" smtClean="0">
                <a:solidFill>
                  <a:srgbClr val="000099"/>
                </a:solidFill>
              </a:rPr>
              <a:t>–карты</a:t>
            </a:r>
            <a:r>
              <a:rPr lang="ru-RU" sz="4000" b="1" dirty="0" smtClean="0">
                <a:solidFill>
                  <a:schemeClr val="accent2"/>
                </a:solidFill>
              </a:rPr>
              <a:t> </a:t>
            </a:r>
            <a:r>
              <a:rPr lang="ru-RU" sz="3600" b="1" dirty="0" smtClean="0">
                <a:solidFill>
                  <a:schemeClr val="accent2"/>
                </a:solidFill>
              </a:rPr>
              <a:t>– технология изображения информации в графическом виде</a:t>
            </a:r>
            <a:endParaRPr lang="ru-RU" sz="3600" b="1" dirty="0" smtClean="0">
              <a:solidFill>
                <a:schemeClr val="accent2"/>
              </a:solidFill>
            </a:endParaRPr>
          </a:p>
        </p:txBody>
      </p:sp>
      <p:sp>
        <p:nvSpPr>
          <p:cNvPr id="390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43213" y="0"/>
            <a:ext cx="5770562" cy="6119813"/>
          </a:xfrm>
        </p:spPr>
        <p:txBody>
          <a:bodyPr/>
          <a:lstStyle/>
          <a:p>
            <a:pPr eaLnBrk="1" hangingPunct="1"/>
            <a:r>
              <a:rPr lang="ru-RU" b="1" smtClean="0"/>
              <a:t>Интеллект-карты – это графическое выражение….</a:t>
            </a:r>
            <a:endParaRPr lang="ru-RU" smtClean="0"/>
          </a:p>
          <a:p>
            <a:pPr eaLnBrk="1" hangingPunct="1"/>
            <a:r>
              <a:rPr lang="ru-RU" b="1" smtClean="0"/>
              <a:t>Интеллект-карты – это мощный визуальный метод…</a:t>
            </a:r>
            <a:endParaRPr lang="ru-RU" smtClean="0"/>
          </a:p>
          <a:p>
            <a:pPr eaLnBrk="1" hangingPunct="1"/>
            <a:r>
              <a:rPr lang="ru-RU" b="1" smtClean="0"/>
              <a:t>Интеллект-карты – это инструмент….</a:t>
            </a:r>
            <a:endParaRPr lang="ru-RU" smtClean="0"/>
          </a:p>
        </p:txBody>
      </p:sp>
      <p:sp>
        <p:nvSpPr>
          <p:cNvPr id="56324" name="Rectangle 5"/>
          <p:cNvSpPr>
            <a:spLocks noChangeArrowheads="1"/>
          </p:cNvSpPr>
          <p:nvPr/>
        </p:nvSpPr>
        <p:spPr bwMode="auto">
          <a:xfrm>
            <a:off x="0" y="0"/>
            <a:ext cx="900113" cy="18446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56325" name="Picture 8" descr="31194379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1412875"/>
            <a:ext cx="2592388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0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90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90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90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01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917575"/>
          </a:xfrm>
        </p:spPr>
        <p:txBody>
          <a:bodyPr/>
          <a:lstStyle/>
          <a:p>
            <a:r>
              <a:rPr lang="ru-RU" sz="4000" u="sng" smtClean="0">
                <a:solidFill>
                  <a:srgbClr val="002060"/>
                </a:solidFill>
              </a:rPr>
              <a:t>Стандартные способы записи</a:t>
            </a:r>
            <a:endParaRPr lang="ru-RU" sz="4000" u="sng" smtClean="0">
              <a:solidFill>
                <a:srgbClr val="002060"/>
              </a:solidFill>
            </a:endParaRPr>
          </a:p>
        </p:txBody>
      </p:sp>
      <p:sp>
        <p:nvSpPr>
          <p:cNvPr id="57347" name="Содержимое 2"/>
          <p:cNvSpPr>
            <a:spLocks noGrp="1"/>
          </p:cNvSpPr>
          <p:nvPr>
            <p:ph sz="half" idx="1"/>
          </p:nvPr>
        </p:nvSpPr>
        <p:spPr>
          <a:xfrm>
            <a:off x="-252413" y="1341438"/>
            <a:ext cx="4038601" cy="4525962"/>
          </a:xfrm>
        </p:spPr>
        <p:txBody>
          <a:bodyPr/>
          <a:lstStyle/>
          <a:p>
            <a:pPr>
              <a:buFontTx/>
              <a:buNone/>
            </a:pPr>
            <a:r>
              <a:rPr lang="ru-RU" smtClean="0"/>
              <a:t>           Текст</a:t>
            </a:r>
            <a:endParaRPr lang="ru-RU" smtClean="0"/>
          </a:p>
        </p:txBody>
      </p:sp>
      <p:sp>
        <p:nvSpPr>
          <p:cNvPr id="57348" name="Содержимое 6"/>
          <p:cNvSpPr>
            <a:spLocks noGrp="1"/>
          </p:cNvSpPr>
          <p:nvPr>
            <p:ph sz="half" idx="2"/>
          </p:nvPr>
        </p:nvSpPr>
        <p:spPr>
          <a:xfrm>
            <a:off x="2484438" y="836613"/>
            <a:ext cx="4038600" cy="4525962"/>
          </a:xfrm>
        </p:spPr>
        <p:txBody>
          <a:bodyPr/>
          <a:lstStyle/>
          <a:p>
            <a:pPr>
              <a:buFontTx/>
              <a:buNone/>
            </a:pPr>
            <a:r>
              <a:rPr lang="ru-RU" smtClean="0"/>
              <a:t>           Таблица</a:t>
            </a:r>
            <a:endParaRPr lang="ru-RU" smtClean="0"/>
          </a:p>
          <a:p>
            <a:endParaRPr lang="ru-RU" smtClean="0"/>
          </a:p>
        </p:txBody>
      </p:sp>
      <p:sp>
        <p:nvSpPr>
          <p:cNvPr id="57349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0" y="6572250"/>
            <a:ext cx="9144000" cy="285750"/>
          </a:xfrm>
          <a:solidFill>
            <a:srgbClr val="00B050"/>
          </a:solidFill>
        </p:spPr>
        <p:txBody>
          <a:bodyPr/>
          <a:lstStyle/>
          <a:p>
            <a:endParaRPr 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7350" name="Рисунок 3" descr="zahvat_12.jp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50825" y="1773238"/>
            <a:ext cx="2092325" cy="269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1" name="Рисунок 4" descr="zahvat_1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0338" y="1412875"/>
            <a:ext cx="3376612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3663" y="1700213"/>
            <a:ext cx="2047875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3" name="Содержимое 2"/>
          <p:cNvSpPr/>
          <p:nvPr/>
        </p:nvSpPr>
        <p:spPr bwMode="auto">
          <a:xfrm>
            <a:off x="5795963" y="1412875"/>
            <a:ext cx="4038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2800"/>
              <a:t>           Список</a:t>
            </a:r>
            <a:endParaRPr lang="ru-RU" sz="2800"/>
          </a:p>
        </p:txBody>
      </p:sp>
      <p:sp>
        <p:nvSpPr>
          <p:cNvPr id="57354" name="Содержимое 11"/>
          <p:cNvSpPr/>
          <p:nvPr/>
        </p:nvSpPr>
        <p:spPr bwMode="auto">
          <a:xfrm>
            <a:off x="2411413" y="3716338"/>
            <a:ext cx="4038600" cy="4525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2800"/>
              <a:t> Графики и диаграммы</a:t>
            </a:r>
            <a:endParaRPr lang="ru-RU" sz="2800"/>
          </a:p>
          <a:p>
            <a:pPr marL="342900" indent="-342900">
              <a:spcBef>
                <a:spcPct val="20000"/>
              </a:spcBef>
            </a:pPr>
            <a:endParaRPr lang="ru-RU" sz="2800"/>
          </a:p>
        </p:txBody>
      </p:sp>
      <p:pic>
        <p:nvPicPr>
          <p:cNvPr id="57355" name="Рисунок 11" descr="zahvat_13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39975" y="4292600"/>
            <a:ext cx="2071688" cy="202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6" name="Рисунок 12" descr="zahvat_14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6100" y="4868863"/>
            <a:ext cx="21574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7" name="Rectangle 15"/>
          <p:cNvSpPr>
            <a:spLocks noChangeArrowheads="1"/>
          </p:cNvSpPr>
          <p:nvPr/>
        </p:nvSpPr>
        <p:spPr bwMode="auto">
          <a:xfrm>
            <a:off x="0" y="0"/>
            <a:ext cx="900113" cy="18446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514350" indent="-514350" eaLnBrk="1" hangingPunct="1">
              <a:buFontTx/>
              <a:buNone/>
            </a:pPr>
            <a:r>
              <a:rPr lang="ru-RU" sz="2400" smtClean="0"/>
              <a:t>1. Информацию трудно запомнить.</a:t>
            </a:r>
            <a:endParaRPr lang="ru-RU" sz="2400" smtClean="0"/>
          </a:p>
          <a:p>
            <a:pPr marL="514350" indent="-514350" eaLnBrk="1" hangingPunct="1">
              <a:buFont typeface="Wingdings 2" panose="05020102010507070707" pitchFamily="18" charset="2"/>
              <a:buNone/>
            </a:pPr>
            <a:r>
              <a:rPr lang="ru-RU" sz="2400" smtClean="0"/>
              <a:t>Однообразие приводит к снижению мозгом остроты восприятия информации.</a:t>
            </a:r>
            <a:endParaRPr lang="ru-RU" sz="2400" smtClean="0"/>
          </a:p>
          <a:p>
            <a:pPr marL="514350" indent="-514350" eaLnBrk="1" hangingPunct="1">
              <a:buFontTx/>
              <a:buNone/>
            </a:pPr>
            <a:endParaRPr lang="ru-RU" smtClean="0"/>
          </a:p>
        </p:txBody>
      </p:sp>
      <p:sp>
        <p:nvSpPr>
          <p:cNvPr id="58371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0" y="6572250"/>
            <a:ext cx="9144000" cy="285750"/>
          </a:xfrm>
          <a:solidFill>
            <a:srgbClr val="00B050"/>
          </a:solidFill>
        </p:spPr>
        <p:txBody>
          <a:bodyPr/>
          <a:lstStyle/>
          <a:p>
            <a:endParaRPr lang="ru-RU" b="1"/>
          </a:p>
        </p:txBody>
      </p:sp>
      <p:pic>
        <p:nvPicPr>
          <p:cNvPr id="58372" name="Рисунок 3" descr="3.jp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714750" y="3214688"/>
            <a:ext cx="1635125" cy="202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3" name="Рисунок 4" descr="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63" y="3786188"/>
            <a:ext cx="1704975" cy="227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4" name="Рисунок 5" descr="ScreenHunter_11 Nov. 10 14.59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88" y="3786188"/>
            <a:ext cx="240982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4400" y="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u="sng" smtClean="0">
                <a:solidFill>
                  <a:srgbClr val="002060"/>
                </a:solidFill>
              </a:rPr>
              <a:t>Недостатки линейного способа записи</a:t>
            </a:r>
            <a:endParaRPr lang="ru-RU" u="sng" smtClean="0">
              <a:solidFill>
                <a:srgbClr val="002060"/>
              </a:solidFill>
            </a:endParaRPr>
          </a:p>
        </p:txBody>
      </p:sp>
      <p:sp>
        <p:nvSpPr>
          <p:cNvPr id="58376" name="Rectangle 11"/>
          <p:cNvSpPr>
            <a:spLocks noChangeArrowheads="1"/>
          </p:cNvSpPr>
          <p:nvPr/>
        </p:nvSpPr>
        <p:spPr bwMode="auto">
          <a:xfrm>
            <a:off x="0" y="-171450"/>
            <a:ext cx="900113" cy="18446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4043363" cy="4525963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endParaRPr lang="en-US" sz="2800" smtClean="0"/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sz="2800" smtClean="0"/>
              <a:t>2. Большие временные потери</a:t>
            </a:r>
            <a:endParaRPr lang="ru-RU" sz="2800" smtClean="0"/>
          </a:p>
          <a:p>
            <a:pPr lvl="1" eaLnBrk="1" hangingPunct="1"/>
            <a:r>
              <a:rPr lang="ru-RU" sz="2400" smtClean="0"/>
              <a:t>Запись</a:t>
            </a:r>
            <a:endParaRPr lang="ru-RU" sz="2400" smtClean="0"/>
          </a:p>
          <a:p>
            <a:pPr lvl="1" eaLnBrk="1" hangingPunct="1"/>
            <a:r>
              <a:rPr lang="ru-RU" sz="2400" smtClean="0"/>
              <a:t>Чтение</a:t>
            </a:r>
            <a:endParaRPr lang="ru-RU" sz="2400" smtClean="0"/>
          </a:p>
          <a:p>
            <a:pPr lvl="1" eaLnBrk="1" hangingPunct="1"/>
            <a:r>
              <a:rPr lang="ru-RU" sz="2400" smtClean="0"/>
              <a:t>Поиск</a:t>
            </a:r>
            <a:endParaRPr lang="ru-RU" sz="2400" smtClean="0"/>
          </a:p>
        </p:txBody>
      </p:sp>
      <p:sp>
        <p:nvSpPr>
          <p:cNvPr id="59395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0" y="6572250"/>
            <a:ext cx="9144000" cy="285750"/>
          </a:xfrm>
          <a:solidFill>
            <a:srgbClr val="00B050"/>
          </a:solidFill>
        </p:spPr>
        <p:txBody>
          <a:bodyPr/>
          <a:lstStyle/>
          <a:p>
            <a:endParaRPr lang="ru-RU" b="1"/>
          </a:p>
        </p:txBody>
      </p:sp>
      <p:pic>
        <p:nvPicPr>
          <p:cNvPr id="59396" name="Рисунок 5" descr="zeit.jp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716463" y="2276475"/>
            <a:ext cx="3792537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4400" y="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u="sng" smtClean="0">
                <a:solidFill>
                  <a:srgbClr val="002060"/>
                </a:solidFill>
              </a:rPr>
              <a:t>Недостатки линейного способа записи</a:t>
            </a:r>
            <a:endParaRPr lang="ru-RU" sz="4000" u="sng" smtClean="0">
              <a:solidFill>
                <a:srgbClr val="002060"/>
              </a:solidFill>
            </a:endParaRPr>
          </a:p>
        </p:txBody>
      </p:sp>
      <p:sp>
        <p:nvSpPr>
          <p:cNvPr id="59398" name="Rectangle 10"/>
          <p:cNvSpPr>
            <a:spLocks noChangeArrowheads="1"/>
          </p:cNvSpPr>
          <p:nvPr/>
        </p:nvSpPr>
        <p:spPr bwMode="auto">
          <a:xfrm>
            <a:off x="0" y="0"/>
            <a:ext cx="900113" cy="18446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sz="2800" smtClean="0"/>
              <a:t>3. Отсутствие творчества</a:t>
            </a:r>
            <a:endParaRPr lang="ru-RU" sz="2800" smtClean="0"/>
          </a:p>
          <a:p>
            <a:pPr eaLnBrk="1" hangingPunct="1"/>
            <a:endParaRPr lang="ru-RU" smtClean="0"/>
          </a:p>
        </p:txBody>
      </p:sp>
      <p:sp>
        <p:nvSpPr>
          <p:cNvPr id="60419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0" y="6572250"/>
            <a:ext cx="9144000" cy="285750"/>
          </a:xfrm>
          <a:solidFill>
            <a:srgbClr val="00B050"/>
          </a:solidFill>
        </p:spPr>
        <p:txBody>
          <a:bodyPr/>
          <a:lstStyle/>
          <a:p>
            <a:endParaRPr lang="ru-RU" b="1"/>
          </a:p>
        </p:txBody>
      </p:sp>
      <p:pic>
        <p:nvPicPr>
          <p:cNvPr id="60420" name="Рисунок 5" descr="paper.jp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143125" y="2571750"/>
            <a:ext cx="5000625" cy="330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4400" y="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u="sng" smtClean="0">
                <a:solidFill>
                  <a:srgbClr val="002060"/>
                </a:solidFill>
              </a:rPr>
              <a:t>Недостатки линейного способа записи</a:t>
            </a:r>
            <a:endParaRPr lang="ru-RU" sz="4000" u="sng" smtClean="0">
              <a:solidFill>
                <a:srgbClr val="002060"/>
              </a:solidFill>
            </a:endParaRPr>
          </a:p>
        </p:txBody>
      </p:sp>
      <p:sp>
        <p:nvSpPr>
          <p:cNvPr id="60422" name="Rectangle 9"/>
          <p:cNvSpPr>
            <a:spLocks noChangeArrowheads="1"/>
          </p:cNvSpPr>
          <p:nvPr/>
        </p:nvSpPr>
        <p:spPr bwMode="auto">
          <a:xfrm>
            <a:off x="0" y="0"/>
            <a:ext cx="1042988" cy="16287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0</TotalTime>
  <Words>2541</Words>
  <Application>WPS Presentation</Application>
  <PresentationFormat>Экран (4:3)</PresentationFormat>
  <Paragraphs>110</Paragraphs>
  <Slides>27</Slides>
  <Notes>1</Notes>
  <HiddenSlides>0</HiddenSlides>
  <MMClips>2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40" baseType="lpstr">
      <vt:lpstr>Arial</vt:lpstr>
      <vt:lpstr>SimSun</vt:lpstr>
      <vt:lpstr>Wingdings</vt:lpstr>
      <vt:lpstr>Wingdings 2</vt:lpstr>
      <vt:lpstr>Verdana</vt:lpstr>
      <vt:lpstr>Wingdings 2</vt:lpstr>
      <vt:lpstr>Gill Sans MT</vt:lpstr>
      <vt:lpstr>Corbel</vt:lpstr>
      <vt:lpstr>Microsoft YaHei</vt:lpstr>
      <vt:lpstr>Arial Unicode MS</vt:lpstr>
      <vt:lpstr>Calibri</vt:lpstr>
      <vt:lpstr>Comic Sans MS</vt:lpstr>
      <vt:lpstr>Солнцестояние</vt:lpstr>
      <vt:lpstr>Использование  интеллект-карт в обучении русскому языку и литературе</vt:lpstr>
      <vt:lpstr>PowerPoint 演示文稿</vt:lpstr>
      <vt:lpstr>PowerPoint 演示文稿</vt:lpstr>
      <vt:lpstr>PowerPoint 演示文稿</vt:lpstr>
      <vt:lpstr>Ителлект–карты – технология изображения информации в графическом виде</vt:lpstr>
      <vt:lpstr>Стандартные способы записи</vt:lpstr>
      <vt:lpstr>Недостатки линейного способа записи</vt:lpstr>
      <vt:lpstr>Недостатки линейного способа записи</vt:lpstr>
      <vt:lpstr>Недостатки линейного способа записи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Возьмите лист бумаги и нарисуйте блок (произвольной формы, это может быть круг, овал, квадрат, любое другое изображение или текст) в центре листа.</vt:lpstr>
      <vt:lpstr>Внутри блока напишите название темы, с которой вы хотите работать</vt:lpstr>
      <vt:lpstr>От главной темы рисуем в разные стороны ветви – основные связанные с ней понятия, свойства, ассоциации, аспекты. Подписываем каждую одним двумя словами, разборчиво, желательно печатными буквами. Рисуя интеллект-карту, применяем как можно больше цветов и как можно чаще используем рисунки.</vt:lpstr>
      <vt:lpstr>От каждой ветви рисуем несколько более тонких веточек развитие ассоциаций, уточнение понятий, детализация свойств, конкретизация направлений. </vt:lpstr>
      <vt:lpstr>Систематическое применение метода ИК:</vt:lpstr>
      <vt:lpstr>PowerPoint 演示文稿</vt:lpstr>
      <vt:lpstr>PowerPoint 演示文稿</vt:lpstr>
      <vt:lpstr>PowerPoint 演示文稿</vt:lpstr>
      <vt:lpstr>Жизнь и творчество А.С.Пушкина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Юлия</dc:creator>
  <cp:lastModifiedBy>мсош 5</cp:lastModifiedBy>
  <cp:revision>26</cp:revision>
  <dcterms:created xsi:type="dcterms:W3CDTF">2012-10-23T14:25:00Z</dcterms:created>
  <dcterms:modified xsi:type="dcterms:W3CDTF">2022-03-31T11:31:51Z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1049-11.2.0.11042</vt:lpwstr>
  </property>
  <property fmtid="{D5CDD505-2E9C-101B-9397-08002B2CF9AE}" pid="3" name="ICV">
    <vt:lpwstr>429F3E3EC6EF43E0B94224DBA3E5F27D</vt:lpwstr>
  </property>
</Properties>
</file>