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95" r:id="rId2"/>
    <p:sldId id="323" r:id="rId3"/>
    <p:sldId id="356" r:id="rId4"/>
    <p:sldId id="361" r:id="rId5"/>
    <p:sldId id="338" r:id="rId6"/>
    <p:sldId id="357" r:id="rId7"/>
    <p:sldId id="329" r:id="rId8"/>
    <p:sldId id="351" r:id="rId9"/>
    <p:sldId id="347" r:id="rId10"/>
    <p:sldId id="363" r:id="rId11"/>
    <p:sldId id="366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81" r:id="rId20"/>
    <p:sldId id="382" r:id="rId21"/>
    <p:sldId id="383" r:id="rId22"/>
    <p:sldId id="375" r:id="rId23"/>
    <p:sldId id="388" r:id="rId24"/>
    <p:sldId id="389" r:id="rId25"/>
    <p:sldId id="385" r:id="rId26"/>
    <p:sldId id="376" r:id="rId27"/>
    <p:sldId id="386" r:id="rId28"/>
    <p:sldId id="377" r:id="rId29"/>
    <p:sldId id="378" r:id="rId30"/>
    <p:sldId id="379" r:id="rId31"/>
    <p:sldId id="390" r:id="rId32"/>
    <p:sldId id="270" r:id="rId33"/>
    <p:sldId id="384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CC3300"/>
    <a:srgbClr val="5E1D10"/>
    <a:srgbClr val="FF3300"/>
    <a:srgbClr val="800000"/>
    <a:srgbClr val="B08600"/>
    <a:srgbClr val="F6EB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5400" autoAdjust="0"/>
  </p:normalViewPr>
  <p:slideViewPr>
    <p:cSldViewPr>
      <p:cViewPr varScale="1">
        <p:scale>
          <a:sx n="82" d="100"/>
          <a:sy n="82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66BDFD-3D9E-428D-A24E-8519855B2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93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C00F27-4555-4CB0-86A4-DE1D42A382ED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380D57-C8B6-429F-968D-1032CA75E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95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8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743200"/>
            <a:ext cx="3657600" cy="1143000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67400"/>
            <a:ext cx="3657600" cy="609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19400" y="838200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6858000" cy="838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1600200"/>
            <a:ext cx="6858000" cy="4419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838200"/>
            <a:ext cx="17145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838200"/>
            <a:ext cx="4991100" cy="5105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467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7467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BDD1B7-4F61-40DC-AFC4-FB59227529A2}" type="datetimeFigureOut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2B6DBF-77D1-4F92-A42B-04E2D895B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1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1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7383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DE658-4FC0-40CE-974C-5C1B680D6E38}" type="datetime1">
              <a:rPr lang="ru-RU"/>
              <a:pPr>
                <a:defRPr/>
              </a:pPr>
              <a:t>17.10.2022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037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86C47-CC27-4752-908B-66257118C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dirty="0" smtClean="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85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352800" cy="4800600"/>
          </a:xfrm>
        </p:spPr>
        <p:txBody>
          <a:bodyPr/>
          <a:lstStyle>
            <a:lvl1pPr>
              <a:defRPr sz="28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  <a:lvl2pPr>
              <a:defRPr sz="2400">
                <a:solidFill>
                  <a:schemeClr val="bg2">
                    <a:lumMod val="90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bg2">
                    <a:lumMod val="90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bg2">
                    <a:lumMod val="90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j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762000"/>
            <a:ext cx="19812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1676401" cy="6731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7010400" cy="510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" y="1435100"/>
            <a:ext cx="1676400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6858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Topic Goes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75" r:id="rId2"/>
    <p:sldLayoutId id="2147483982" r:id="rId3"/>
    <p:sldLayoutId id="2147483976" r:id="rId4"/>
    <p:sldLayoutId id="2147483983" r:id="rId5"/>
    <p:sldLayoutId id="2147483977" r:id="rId6"/>
    <p:sldLayoutId id="2147483978" r:id="rId7"/>
    <p:sldLayoutId id="2147483984" r:id="rId8"/>
    <p:sldLayoutId id="2147483979" r:id="rId9"/>
    <p:sldLayoutId id="2147483980" r:id="rId10"/>
    <p:sldLayoutId id="2147483985" r:id="rId11"/>
    <p:sldLayoutId id="2147483986" r:id="rId12"/>
    <p:sldLayoutId id="2147483987" r:id="rId13"/>
    <p:sldLayoutId id="21474839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6EBD4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D3CBB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oluektowa.jimdofree.com/&#1076;&#1083;&#1103;-&#1091;&#1095;&#1077;&#1085;&#1080;&#1082;&#1086;&#1074;/&#1080;&#1085;&#1090;&#1077;&#1088;&#1072;&#1082;&#1090;&#1080;&#1074;&#1085;&#1099;&#1077;-&#1091;&#1087;&#1088;&#1072;&#1078;&#1085;&#1077;&#1085;&#1080;&#1103;/" TargetMode="External"/><Relationship Id="rId3" Type="http://schemas.openxmlformats.org/officeDocument/2006/relationships/hyperlink" Target="https://www.uchportal.ru/load/209" TargetMode="External"/><Relationship Id="rId7" Type="http://schemas.openxmlformats.org/officeDocument/2006/relationships/hyperlink" Target="http://school-collection.edu.ru/catalog/rubr/8f5d7210-86a6-11da-a72b-0800200c9a66/15577/?&amp;onpage=20&amp;onpage=20&amp;page=1" TargetMode="External"/><Relationship Id="rId2" Type="http://schemas.openxmlformats.org/officeDocument/2006/relationships/hyperlink" Target="https://www.uchportal.ru/load/289-2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file:///C:\Users\&#1051;&#1102;&#1076;&#1084;&#1080;&#1083;&#1072;\AppData\Local\Packages\Microsoft.Office.Desktop_8wekyb3d8bbwe\AC\INetCache\Content.Outlook\KN8ZPA6X\&#1045;&#1044;&#1048;&#1053;&#1040;&#1071;%20&#1050;&#1054;&#1051;&#1051;&#1045;&#1050;&#1062;&#1048;&#1071;&#1062;&#1048;&#1060;&#1056;&#1054;&#1042;&#1067;&#1061;%20&#1054;&#1041;&#1056;&#1040;&#1047;&#1054;&#1042;&#1040;&#1058;&#1045;&#1051;&#1068;&#1053;&#1067;&#1061;%20&#1056;&#1045;&#1057;&#1059;&#1056;&#1057;&#1054;&#1042;" TargetMode="External"/><Relationship Id="rId5" Type="http://schemas.openxmlformats.org/officeDocument/2006/relationships/hyperlink" Target="https://www.kazakova-op.ru/dictant.html" TargetMode="External"/><Relationship Id="rId4" Type="http://schemas.openxmlformats.org/officeDocument/2006/relationships/hyperlink" Target="https://pedsovet.su/load/54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&#1051;&#1102;&#1076;&#1084;&#1080;&#1083;&#1072;\AppData\Local\Packages\Microsoft.Office.Desktop_8wekyb3d8bbwe\AC\INetCache\Content.Outlook\KN8ZPA6X\&#1043;&#1077;&#1085;&#1077;&#1088;&#1072;&#1090;&#1086;&#1088;%20&#1088;&#1077;&#1073;&#1091;&#1089;&#1086;&#1074;" TargetMode="External"/><Relationship Id="rId3" Type="http://schemas.openxmlformats.org/officeDocument/2006/relationships/hyperlink" Target="https://sociation.org/" TargetMode="External"/><Relationship Id="rId7" Type="http://schemas.openxmlformats.org/officeDocument/2006/relationships/hyperlink" Target="http://www.wortwolken.com/" TargetMode="External"/><Relationship Id="rId12" Type="http://schemas.openxmlformats.org/officeDocument/2006/relationships/hyperlink" Target="https://resh.edu.ru/movie/" TargetMode="External"/><Relationship Id="rId2" Type="http://schemas.openxmlformats.org/officeDocument/2006/relationships/hyperlink" Target="https://mogu-pisat.ru/stat/metod/?ELEMENT_ID=1409106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scorpora.ru/new/" TargetMode="External"/><Relationship Id="rId11" Type="http://schemas.openxmlformats.org/officeDocument/2006/relationships/hyperlink" Target="https://wordscloud.pythonanywhere.com/" TargetMode="External"/><Relationship Id="rId5" Type="http://schemas.openxmlformats.org/officeDocument/2006/relationships/hyperlink" Target="https://www.jigsawplanet.com/?rc=play&amp;pid=0f4e26e23c7a" TargetMode="External"/><Relationship Id="rId10" Type="http://schemas.openxmlformats.org/officeDocument/2006/relationships/hyperlink" Target="http://&#1086;&#1073;&#1083;&#1072;&#1082;&#1086;&#1089;&#1083;&#1086;&#1074;.&#1088;&#1092;/oblako/" TargetMode="External"/><Relationship Id="rId4" Type="http://schemas.openxmlformats.org/officeDocument/2006/relationships/hyperlink" Target="http://www.iqfun.ru/" TargetMode="External"/><Relationship Id="rId9" Type="http://schemas.openxmlformats.org/officeDocument/2006/relationships/hyperlink" Target="http://rebus1.com/index.php?item=rebus_generator-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2514600"/>
            <a:ext cx="8991600" cy="1676400"/>
          </a:xfrm>
        </p:spPr>
        <p:txBody>
          <a:bodyPr/>
          <a:lstStyle/>
          <a:p>
            <a:pPr eaLnBrk="1" hangingPunct="1"/>
            <a:br>
              <a:rPr lang="ru-RU" sz="2800" b="1" dirty="0">
                <a:solidFill>
                  <a:srgbClr val="5E1D10"/>
                </a:solidFill>
              </a:rPr>
            </a:br>
            <a:r>
              <a:rPr lang="ru-RU" sz="4400" b="1" dirty="0">
                <a:solidFill>
                  <a:srgbClr val="C00000"/>
                </a:solidFill>
              </a:rPr>
              <a:t>«Ресурсы современного урока»</a:t>
            </a: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Макова А.В., учитель русского языка и литературы МОАУ «</a:t>
            </a:r>
            <a:r>
              <a:rPr lang="ru-RU" sz="2800" b="1" dirty="0" err="1">
                <a:solidFill>
                  <a:srgbClr val="C00000"/>
                </a:solidFill>
              </a:rPr>
              <a:t>Восточненская</a:t>
            </a:r>
            <a:r>
              <a:rPr lang="ru-RU" sz="2800" b="1" dirty="0">
                <a:solidFill>
                  <a:srgbClr val="C00000"/>
                </a:solidFill>
              </a:rPr>
              <a:t> СОШ» Тындинского муниципального округа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45002"/>
              </p:ext>
            </p:extLst>
          </p:nvPr>
        </p:nvGraphicFramePr>
        <p:xfrm>
          <a:off x="533400" y="1447419"/>
          <a:ext cx="7772400" cy="4410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6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5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Основные вопросы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5-7 классы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классы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6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Что для вас современный урок?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Интересный – 75%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Понятный – 69%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Веселый – 28%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Работа на интерактивной доске -21%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60%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74%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40%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Что вам больше всего нравится в уроке?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Всё – 3%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Проверка домашнего задания –9%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Объяснение учителя – 23%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Узнавать что-то новое – 56%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Самостоятельная работа, самостоятельное принятие решения – 16%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Обсуждение пройденного материала – 23%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Просмотр презентаций – 44%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Работа в группе – 61%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55%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28%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53%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05838" y="880266"/>
            <a:ext cx="423712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«Современный урок и я»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37167"/>
              </p:ext>
            </p:extLst>
          </p:nvPr>
        </p:nvGraphicFramePr>
        <p:xfrm>
          <a:off x="152400" y="152401"/>
          <a:ext cx="8686801" cy="6533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9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7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3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Какова роль учителя на уроке?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33" marR="64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Координировать действия учащихся, наставник –20%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Дать хорошие знания, подготовить к экзаменам –  70%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Объяснять новую тему –  70%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Главная – 11%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33" marR="64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28%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80%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3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Какой вам больше нравится урок, когда учитель все преподносит сам или когда вы сами непосредственно участвуете в «добывании» знаний»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33" marR="64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Учитель – 36%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Сами – 64%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33" marR="64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Нужна ли на уроке физкультминутка?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33" marR="64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Да – 42%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Нет – 58%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33" marR="64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47%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8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Согласны ли вы с утверждением: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«Взаимоотношения преподавателей и учащихся можно назвать отношениями сотрудничества»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33" marR="64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Согласен – 64%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Нет – 33%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33" marR="647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87%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В какой форме обращаются чаще всего учителя к учащимся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в нашей школе?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33" marR="64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Убеждают, советуют, вежливо просят – 29%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Чаще в вежливой форме, иногда грубо – 47%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Мне это безразлично – 33%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Чаще в грубой форме, иногда вежливо – 16%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 грубой форме, унижающей достоинство – 8%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33" marR="647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43%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2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03DCE0-EDCD-47F2-AAFB-41D44B6E7B70}"/>
              </a:ext>
            </a:extLst>
          </p:cNvPr>
          <p:cNvSpPr/>
          <p:nvPr/>
        </p:nvSpPr>
        <p:spPr>
          <a:xfrm>
            <a:off x="457200" y="762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ЭОРов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по предмету  «Русский язык»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C9D91B-B4B3-4773-B106-88246ABE8A9E}"/>
              </a:ext>
            </a:extLst>
          </p:cNvPr>
          <p:cNvSpPr/>
          <p:nvPr/>
        </p:nvSpPr>
        <p:spPr>
          <a:xfrm>
            <a:off x="228600" y="1420115"/>
            <a:ext cx="853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Мультимедийные</a:t>
            </a:r>
            <a:r>
              <a:rPr lang="ru-RU" b="1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тесты по русскому языку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https://www.uchportal.ru/load/289-2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- 300 ед.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E5FB39-C75B-4DDB-98A8-DEB911A748B0}"/>
              </a:ext>
            </a:extLst>
          </p:cNvPr>
          <p:cNvSpPr/>
          <p:nvPr/>
        </p:nvSpPr>
        <p:spPr>
          <a:xfrm>
            <a:off x="228600" y="22098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доска (русский язык)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https://www.uchportal.ru/load/209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28ADBB-8D25-4D7A-991D-59691D30CA37}"/>
              </a:ext>
            </a:extLst>
          </p:cNvPr>
          <p:cNvSpPr/>
          <p:nvPr/>
        </p:nvSpPr>
        <p:spPr>
          <a:xfrm>
            <a:off x="190500" y="2846491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тренажеры по русскому языку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https://pedsovet.su/load/541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250 ед.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https://www.kazakova-op.ru/dictant.html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- 250 ед.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ЕДИНАЯ КОЛЛЕКЦИЯ ЦИФРОВЫХ ОБРАЗОВАТЕЛЬНЫХ РЕСУРСОВ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http://school-collection.edu.ru/catalog/rubr/8f5d7210-86a6-11da-a72b-0800200c9a66/15577/?&amp;onpage=20&amp;onpage=20&amp;page=1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75ед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AEA29B-53AC-4B7A-ADEA-1C404C0F507B}"/>
              </a:ext>
            </a:extLst>
          </p:cNvPr>
          <p:cNvSpPr/>
          <p:nvPr/>
        </p:nvSpPr>
        <p:spPr>
          <a:xfrm>
            <a:off x="190500" y="5367548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упражнения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https://poluektowa.jimdofree.com/для-учеников/интерактивные-упражнения/</a:t>
            </a: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 ед.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4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D3E58FC-03DD-48E8-A661-BB1F08FAD181}"/>
              </a:ext>
            </a:extLst>
          </p:cNvPr>
          <p:cNvSpPr/>
          <p:nvPr/>
        </p:nvSpPr>
        <p:spPr>
          <a:xfrm>
            <a:off x="381000" y="629837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Создание интерактивных игр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https://mogu-pisat.ru/stat/metod/?ELEMENT_ID=1409106</a:t>
            </a: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125 </a:t>
            </a:r>
            <a:r>
              <a:rPr lang="ru-RU" u="sng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ед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Изучение тематических групп слов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https://sociation.org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ед.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Игры со словами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Для активизации словарного запаса можно использовать различные браузерные игры со словами. "Балда" всем известна и доступна в соцсетях, но есть более сложные и интересные игры.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Некоторые из них предлагают создатели сайта </a:t>
            </a:r>
            <a:r>
              <a:rPr lang="ru-RU" u="sng" dirty="0">
                <a:solidFill>
                  <a:srgbClr val="003FC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http://www.iqfun.ru/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-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150 ед.</a:t>
            </a:r>
          </a:p>
          <a:p>
            <a:pPr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пазлов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 онлайн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https://www.jigsawplanet.com/?rc=play&amp;pid=0f4e26e23c7a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 ед.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03A13D-95EE-4D8F-B23A-656FC1DC9A46}"/>
              </a:ext>
            </a:extLst>
          </p:cNvPr>
          <p:cNvSpPr/>
          <p:nvPr/>
        </p:nvSpPr>
        <p:spPr>
          <a:xfrm>
            <a:off x="457200" y="3410146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Инструмент для лингвистического анализа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https://ruscorpora.ru/new/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 ед.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Облака тегов-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150 ед.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http://www.wortwolken.com/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 Работать можно бесплатно.</a:t>
            </a:r>
            <a:b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Генератор ребусов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»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http://rebus1.com/index.php?item=rebus_generator-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150</a:t>
            </a:r>
            <a:b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Облака слов на уроках русского языка и литературы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http://облакослов.рф/oblako/</a:t>
            </a: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150 ед</a:t>
            </a:r>
            <a:r>
              <a:rPr lang="ru-RU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https://wordscloud.pythonanywhere.com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125 </a:t>
            </a:r>
            <a:r>
              <a:rPr lang="ru-RU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0D8600-971C-4635-9196-56DE130293AC}"/>
              </a:ext>
            </a:extLst>
          </p:cNvPr>
          <p:cNvSpPr/>
          <p:nvPr/>
        </p:nvSpPr>
        <p:spPr>
          <a:xfrm>
            <a:off x="482338" y="5718470"/>
            <a:ext cx="7823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Фильмотека РЭШ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https://resh.edu.ru/movie/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- 25 ед.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448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C8B79F9-8F4D-44A8-8961-56D649182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34734"/>
              </p:ext>
            </p:extLst>
          </p:nvPr>
        </p:nvGraphicFramePr>
        <p:xfrm>
          <a:off x="228600" y="1066800"/>
          <a:ext cx="8305800" cy="4315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2465">
                  <a:extLst>
                    <a:ext uri="{9D8B030D-6E8A-4147-A177-3AD203B41FA5}">
                      <a16:colId xmlns:a16="http://schemas.microsoft.com/office/drawing/2014/main" val="2875469995"/>
                    </a:ext>
                  </a:extLst>
                </a:gridCol>
                <a:gridCol w="4153335">
                  <a:extLst>
                    <a:ext uri="{9D8B030D-6E8A-4147-A177-3AD203B41FA5}">
                      <a16:colId xmlns:a16="http://schemas.microsoft.com/office/drawing/2014/main" val="2222781697"/>
                    </a:ext>
                  </a:extLst>
                </a:gridCol>
              </a:tblGrid>
              <a:tr h="242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Типовые элементы цифрового опорного конспекта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Типовые электронные образовательные ресурсы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extLst>
                  <a:ext uri="{0D108BD9-81ED-4DB2-BD59-A6C34878D82A}">
                    <a16:rowId xmlns:a16="http://schemas.microsoft.com/office/drawing/2014/main" val="3579297944"/>
                  </a:ext>
                </a:extLst>
              </a:tr>
              <a:tr h="740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Определение личной мотивирующей цели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Видео-интервью с учеными, представление значимости темы в жизни и в современной науке, знакомство с возможными нерешёнными проблемами с промежуточными вопросами-заданиями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extLst>
                  <a:ext uri="{0D108BD9-81ED-4DB2-BD59-A6C34878D82A}">
                    <a16:rowId xmlns:a16="http://schemas.microsoft.com/office/drawing/2014/main" val="1964969805"/>
                  </a:ext>
                </a:extLst>
              </a:tr>
              <a:tr h="2539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Диагностика готовности к освоению нового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Тест с включением медиа-объектов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extLst>
                  <a:ext uri="{0D108BD9-81ED-4DB2-BD59-A6C34878D82A}">
                    <a16:rowId xmlns:a16="http://schemas.microsoft.com/office/drawing/2014/main" val="2093076838"/>
                  </a:ext>
                </a:extLst>
              </a:tr>
              <a:tr h="123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extLst>
                  <a:ext uri="{0D108BD9-81ED-4DB2-BD59-A6C34878D82A}">
                    <a16:rowId xmlns:a16="http://schemas.microsoft.com/office/drawing/2014/main" val="403201900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353C320-D867-4C19-AECC-CA47A72ED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68" y="685355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ЭЛЕКТРОННЫХ УЧЕБНЫХ МАТЕРИАЛОВ ПО ЭТАПАМ УРОКА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6460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492291C-7687-4A63-9B93-B4E43B232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518535"/>
              </p:ext>
            </p:extLst>
          </p:nvPr>
        </p:nvGraphicFramePr>
        <p:xfrm>
          <a:off x="228600" y="838200"/>
          <a:ext cx="8458200" cy="4843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8657">
                  <a:extLst>
                    <a:ext uri="{9D8B030D-6E8A-4147-A177-3AD203B41FA5}">
                      <a16:colId xmlns:a16="http://schemas.microsoft.com/office/drawing/2014/main" val="3072576334"/>
                    </a:ext>
                  </a:extLst>
                </a:gridCol>
                <a:gridCol w="4229543">
                  <a:extLst>
                    <a:ext uri="{9D8B030D-6E8A-4147-A177-3AD203B41FA5}">
                      <a16:colId xmlns:a16="http://schemas.microsoft.com/office/drawing/2014/main" val="799267923"/>
                    </a:ext>
                  </a:extLst>
                </a:gridCol>
              </a:tblGrid>
              <a:tr h="61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Освоение нового учебного материала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Динамическая инфографика, 3D-графика; интерактивная статья, справочник терминов и понятий, хрестоматия первоисточников; архивные материалы, исторические документы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extLst>
                  <a:ext uri="{0D108BD9-81ED-4DB2-BD59-A6C34878D82A}">
                    <a16:rowId xmlns:a16="http://schemas.microsoft.com/office/drawing/2014/main" val="249100765"/>
                  </a:ext>
                </a:extLst>
              </a:tr>
              <a:tr h="2539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Выделение знаний, нужных в реальной жизни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Виртуальная лаборатория; веб-карта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extLst>
                  <a:ext uri="{0D108BD9-81ED-4DB2-BD59-A6C34878D82A}">
                    <a16:rowId xmlns:a16="http://schemas.microsoft.com/office/drawing/2014/main" val="3907844863"/>
                  </a:ext>
                </a:extLst>
              </a:tr>
              <a:tr h="491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Практическая деятельность (самостоятельно или в группе)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Набор заданий для группового проекта; интерактивная самостоятельная работа; видеоролики с практическими заданиями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extLst>
                  <a:ext uri="{0D108BD9-81ED-4DB2-BD59-A6C34878D82A}">
                    <a16:rowId xmlns:a16="http://schemas.microsoft.com/office/drawing/2014/main" val="4167603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60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EC48E6B-1F92-4218-BDE3-2B41BC060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950883"/>
              </p:ext>
            </p:extLst>
          </p:nvPr>
        </p:nvGraphicFramePr>
        <p:xfrm>
          <a:off x="228600" y="762000"/>
          <a:ext cx="8534400" cy="2923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6753">
                  <a:extLst>
                    <a:ext uri="{9D8B030D-6E8A-4147-A177-3AD203B41FA5}">
                      <a16:colId xmlns:a16="http://schemas.microsoft.com/office/drawing/2014/main" val="2537075878"/>
                    </a:ext>
                  </a:extLst>
                </a:gridCol>
                <a:gridCol w="4267647">
                  <a:extLst>
                    <a:ext uri="{9D8B030D-6E8A-4147-A177-3AD203B41FA5}">
                      <a16:colId xmlns:a16="http://schemas.microsoft.com/office/drawing/2014/main" val="2869843741"/>
                    </a:ext>
                  </a:extLst>
                </a:gridCol>
              </a:tblGrid>
              <a:tr h="2923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Оперативная корректировка знаний и умений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Анимационный видеоролик с разбором заданий в формате ГИА; интерактивный тренажер; подкаст; интерактивная графика; тренажер на соотнесение действий с алгоритмом, инструкцией, чек-листом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extLst>
                  <a:ext uri="{0D108BD9-81ED-4DB2-BD59-A6C34878D82A}">
                    <a16:rowId xmlns:a16="http://schemas.microsoft.com/office/drawing/2014/main" val="1480243987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909332F-40FC-40AF-A60B-67D0B2FD4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03301"/>
              </p:ext>
            </p:extLst>
          </p:nvPr>
        </p:nvGraphicFramePr>
        <p:xfrm>
          <a:off x="228600" y="3680968"/>
          <a:ext cx="8534400" cy="225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6753">
                  <a:extLst>
                    <a:ext uri="{9D8B030D-6E8A-4147-A177-3AD203B41FA5}">
                      <a16:colId xmlns:a16="http://schemas.microsoft.com/office/drawing/2014/main" val="2534519381"/>
                    </a:ext>
                  </a:extLst>
                </a:gridCol>
                <a:gridCol w="4267647">
                  <a:extLst>
                    <a:ext uri="{9D8B030D-6E8A-4147-A177-3AD203B41FA5}">
                      <a16:colId xmlns:a16="http://schemas.microsoft.com/office/drawing/2014/main" val="1155198430"/>
                    </a:ext>
                  </a:extLst>
                </a:gridCol>
              </a:tblGrid>
              <a:tr h="3673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Работа с информацией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Работа с алгоритмом в среде программирования; кейсы по работе с информацией; интерактивный коллаж.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extLst>
                  <a:ext uri="{0D108BD9-81ED-4DB2-BD59-A6C34878D82A}">
                    <a16:rowId xmlns:a16="http://schemas.microsoft.com/office/drawing/2014/main" val="1463181495"/>
                  </a:ext>
                </a:extLst>
              </a:tr>
              <a:tr h="253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Развитие функциональной грамотности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Игра-симулятор; веб-квест, веб-</a:t>
                      </a:r>
                      <a:r>
                        <a:rPr lang="ru-RU" sz="2000" dirty="0" err="1">
                          <a:effectLst/>
                        </a:rPr>
                        <a:t>квиз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extLst>
                  <a:ext uri="{0D108BD9-81ED-4DB2-BD59-A6C34878D82A}">
                    <a16:rowId xmlns:a16="http://schemas.microsoft.com/office/drawing/2014/main" val="244676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597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6F58E02-24F6-4A7A-B691-A84D1512C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591893"/>
              </p:ext>
            </p:extLst>
          </p:nvPr>
        </p:nvGraphicFramePr>
        <p:xfrm>
          <a:off x="381000" y="1295400"/>
          <a:ext cx="8229600" cy="225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369">
                  <a:extLst>
                    <a:ext uri="{9D8B030D-6E8A-4147-A177-3AD203B41FA5}">
                      <a16:colId xmlns:a16="http://schemas.microsoft.com/office/drawing/2014/main" val="4026384822"/>
                    </a:ext>
                  </a:extLst>
                </a:gridCol>
                <a:gridCol w="4115231">
                  <a:extLst>
                    <a:ext uri="{9D8B030D-6E8A-4147-A177-3AD203B41FA5}">
                      <a16:colId xmlns:a16="http://schemas.microsoft.com/office/drawing/2014/main" val="2357349501"/>
                    </a:ext>
                  </a:extLst>
                </a:gridCol>
              </a:tblGrid>
              <a:tr h="253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Развитие «мягких навыков» (</a:t>
                      </a:r>
                      <a:r>
                        <a:rPr lang="ru-RU" sz="2000" dirty="0" err="1">
                          <a:effectLst/>
                        </a:rPr>
                        <a:t>soft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skills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Деловая мини-игра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extLst>
                  <a:ext uri="{0D108BD9-81ED-4DB2-BD59-A6C34878D82A}">
                    <a16:rowId xmlns:a16="http://schemas.microsoft.com/office/drawing/2014/main" val="1719952758"/>
                  </a:ext>
                </a:extLst>
              </a:tr>
              <a:tr h="491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Самооценка и контроль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Тесты с включением медиа-объектов; диагностическая работа; аудиофайлы (аудирование, диктант, изложение); цифровой диктант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441" marR="40441" marT="0" marB="0"/>
                </a:tc>
                <a:extLst>
                  <a:ext uri="{0D108BD9-81ED-4DB2-BD59-A6C34878D82A}">
                    <a16:rowId xmlns:a16="http://schemas.microsoft.com/office/drawing/2014/main" val="380298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11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762A403-3893-490F-AADB-257F8F88C54B}"/>
              </a:ext>
            </a:extLst>
          </p:cNvPr>
          <p:cNvSpPr/>
          <p:nvPr/>
        </p:nvSpPr>
        <p:spPr>
          <a:xfrm>
            <a:off x="24353" y="546352"/>
            <a:ext cx="8839200" cy="576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ИСПОЛЬЗОВАНИЯ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ученика –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возможности организации своей учебной деятельности: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к качественному образовательному контенту и сервисам;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персональной образовательной траектории (темп изучения, уровень сложности заданий, интересы);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самодиагностика с оперативной обратной связью;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учебных дефицитов;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самостоятельное освоение темы, самопроверка;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интереса к обучению;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результатов освоения образовательной программы;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функциональной грамотности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skills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осознанный выбор будущей профессии.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учителя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новые возможности для организации образовательного процесса: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к качественному образовательному контенту и сервисам;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традиционного урока с использованием возможностей цифровой образовательной среды;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смешанного обучения;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дистанционного учебного занятия.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6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B60044-AED3-4F8B-92BF-D80BD44DF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4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71563" y="1824038"/>
            <a:ext cx="5929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 </a:t>
            </a:r>
            <a:endParaRPr lang="ru-RU" sz="2800"/>
          </a:p>
        </p:txBody>
      </p:sp>
      <p:sp>
        <p:nvSpPr>
          <p:cNvPr id="12291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52400" y="838200"/>
            <a:ext cx="8686800" cy="4246563"/>
          </a:xfrm>
        </p:spPr>
        <p:txBody>
          <a:bodyPr/>
          <a:lstStyle/>
          <a:p>
            <a:pPr algn="just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бы в кабинете у врача, юриста или дантиста одновременно собрались 40 человек с разными желаниями и потребностями, а некоторые, не имея желания там находиться, постоянно мешали бы ему работать, а врач, юрист или дантист (без ассистента), должен был бы в течение 9 месяцев, применяя все свое мастерство, добиться высоких профессиональных результатов, вот тогда, возможно, он бы получил некоторое представление о работе школьного учителя»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400" b="1" i="1" dirty="0">
                <a:solidFill>
                  <a:srgbClr val="5E1D1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(Дональд Д. </a:t>
            </a:r>
            <a:r>
              <a:rPr lang="ru-RU" sz="2400" b="1" i="1" dirty="0" err="1">
                <a:solidFill>
                  <a:srgbClr val="5E1D10"/>
                </a:solidFill>
                <a:latin typeface="Times New Roman" pitchFamily="18" charset="0"/>
                <a:cs typeface="Times New Roman" pitchFamily="18" charset="0"/>
              </a:rPr>
              <a:t>Куинн</a:t>
            </a:r>
            <a:r>
              <a:rPr lang="ru-RU" sz="2400" b="1" i="1" dirty="0">
                <a:solidFill>
                  <a:srgbClr val="5E1D1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5E1D1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  <p:pic>
        <p:nvPicPr>
          <p:cNvPr id="12292" name="Picture 2" descr="C:\н\картинкидля презентаций\1f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084762"/>
            <a:ext cx="858838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0ED51C-321B-4F5E-BD78-E17F2A6F1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5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CBF6C9-85A7-4636-8C62-CA51991A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92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63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45EDD0-6AA4-450D-B61A-E4CBC6213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51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D51192-D454-4C1B-A928-6B2CE4E7A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73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6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49596F-69E5-4036-8BF6-1D292818A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29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51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0FC999-E6AC-4A0A-BFE2-2BD127540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3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2D7304-1B4C-4587-8626-CC9E688B5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199" y="-181927"/>
            <a:ext cx="8305801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800" b="1" i="1" dirty="0"/>
          </a:p>
          <a:p>
            <a:pPr lvl="0" algn="just"/>
            <a:endParaRPr lang="ru-RU" sz="2800" b="1" i="1" dirty="0"/>
          </a:p>
          <a:p>
            <a:pPr lvl="0" algn="just"/>
            <a:endParaRPr lang="ru-RU" sz="2800" b="1" i="1" dirty="0"/>
          </a:p>
          <a:p>
            <a:pPr lvl="0"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«Нужно, чтобы дети, по возможности, учились самостоятельно, а учитель руководил этим самостоятельным процессом и давал для него материал»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К.Д. Ушинский </a:t>
            </a:r>
          </a:p>
          <a:p>
            <a:pPr lvl="0" algn="just"/>
            <a:endParaRPr lang="ru-RU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«Урок – это зеркало общей 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педагогической культуры преподавателя,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мерило его интеллектуального богатства,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показатель его кругозора, эрудиции» </a:t>
            </a:r>
            <a:r>
              <a:rPr lang="ru-RU" sz="2800" b="1" i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16A9DA-5BE6-4DEA-BDAC-B9598215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17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D7B1C3-1EA5-4019-A42F-C0B02FB4F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9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5715000" y="3352800"/>
            <a:ext cx="3429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3399"/>
                </a:solidFill>
                <a:latin typeface="DejaVu Serif" pitchFamily="18" charset="0"/>
              </a:rPr>
              <a:t>Спасибо за внимание!</a:t>
            </a:r>
          </a:p>
        </p:txBody>
      </p:sp>
      <p:pic>
        <p:nvPicPr>
          <p:cNvPr id="46083" name="Picture 3" descr="C:\н\картинкидля презентаций\27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838200"/>
            <a:ext cx="32004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3400" y="228600"/>
            <a:ext cx="5486400" cy="43703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Учить детей сегодня трудно,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И раньше было нелегко.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Читать, считать, писать учили: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8080"/>
                </a:solidFill>
                <a:latin typeface="+mj-lt"/>
              </a:rPr>
              <a:t>«Даёт корова молоко».</a:t>
            </a:r>
            <a:endParaRPr lang="ru-RU" sz="2000" dirty="0">
              <a:solidFill>
                <a:srgbClr val="00808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Век XXI – век открытий,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Век инноваций, новизны,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Но  от учителя зависит,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0070C0"/>
                </a:solidFill>
                <a:latin typeface="+mj-lt"/>
              </a:rPr>
              <a:t>Какими дети быть должны.</a:t>
            </a:r>
            <a:endParaRPr lang="ru-RU" sz="2000" dirty="0">
              <a:solidFill>
                <a:srgbClr val="0070C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Желаем вам, чтоб дети  в вашем классе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Светились от улыбок и любви,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5E1D10"/>
                </a:solidFill>
                <a:latin typeface="+mj-lt"/>
              </a:rPr>
              <a:t>Здоровья вам и творческих успехов</a:t>
            </a:r>
            <a:endParaRPr lang="ru-RU" sz="2000" dirty="0">
              <a:solidFill>
                <a:srgbClr val="5E1D1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В век инноваций, новизны!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E8D1CC5-130C-4609-89B5-D2CB719D3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772400" cy="2971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A77C45-2A08-420C-BC32-FD6C0F265A6B}"/>
              </a:ext>
            </a:extLst>
          </p:cNvPr>
          <p:cNvSpPr/>
          <p:nvPr/>
        </p:nvSpPr>
        <p:spPr>
          <a:xfrm>
            <a:off x="533400" y="609600"/>
            <a:ext cx="8153400" cy="2827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Учитель, его отношение к учебному процессу, его творчество и профессионализм, его желание раскрыть способности каждого ребенка – вот это всё и есть главный ресурс, без которого невозможно воплощение новых стандартов школьного образования.</a:t>
            </a:r>
            <a:endParaRPr lang="ru-RU" sz="2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202770"/>
              </p:ext>
            </p:extLst>
          </p:nvPr>
        </p:nvGraphicFramePr>
        <p:xfrm>
          <a:off x="152400" y="762001"/>
          <a:ext cx="8686800" cy="5670121"/>
        </p:xfrm>
        <a:graphic>
          <a:graphicData uri="http://schemas.openxmlformats.org/drawingml/2006/table">
            <a:tbl>
              <a:tblPr/>
              <a:tblGrid>
                <a:gridCol w="2704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3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Требования к уроку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Традиционный урок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Современный урок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Объявление темы урока, целей и задач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Учитель сообщает учащимся, чему должны научиться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Формулируют сами учащиеся, определив границы знания и незнания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Планирование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Учитель сообщает учащимся, какую работу они должны выполнить, чтобы достичь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Планирование учащимися, способов достижения намеченной цели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6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Практическая деятельность учащихся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Под руководством учителя учащиеся выполняют ряд практических задач (применяется фронтальный метод)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Учащиеся осуществляют учебные действия по намеченному плану (применяется групповой, индивидуальный методы)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Осуществление контроля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Учитель осуществляет контроль за выполнением учащимися практической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Учащиеся осуществляют контроль (применяются формы самоконтроля, взаимоконтроля)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Осуществление коррекции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Учитель в ходе выполнения и по итогам выполненной работы учащимися осуществляет коррекцию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Учащиеся формулируют затруднения и осуществляют коррекцию самостоятельно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Оценивание учащихся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Учитель осуществляет оценивание учащихся за работу на уроке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Учащиеся дают оценку деятельности по её результатам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Итог урока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Учитель выясняет у учащихся, что они запомнили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Проводится рефлексия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6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Домашнее задание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Учитель объявляет и комментирует (чаще – задание одно для всех)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Учащиеся могут выбирать задание из предложенных учителем с учётом индивидуальных возможностей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3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33475"/>
            <a:ext cx="7777163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Grp="1"/>
          </p:cNvSpPr>
          <p:nvPr>
            <p:ph type="title"/>
          </p:nvPr>
        </p:nvSpPr>
        <p:spPr>
          <a:xfrm>
            <a:off x="0" y="188913"/>
            <a:ext cx="9324975" cy="1143000"/>
          </a:xfrm>
        </p:spPr>
        <p:txBody>
          <a:bodyPr/>
          <a:lstStyle/>
          <a:p>
            <a:pPr eaLnBrk="1" hangingPunct="1"/>
            <a:r>
              <a:rPr lang="ru-RU" sz="3600" b="1">
                <a:solidFill>
                  <a:srgbClr val="FF3300"/>
                </a:solidFill>
              </a:rPr>
              <a:t>Готова ли школа к новому результату или продолжаем «</a:t>
            </a:r>
            <a:r>
              <a:rPr lang="ru-RU" sz="3600" b="1" i="1" u="sng">
                <a:solidFill>
                  <a:srgbClr val="FF3300"/>
                </a:solidFill>
              </a:rPr>
              <a:t>давать</a:t>
            </a:r>
            <a:r>
              <a:rPr lang="ru-RU" sz="3600" b="1">
                <a:solidFill>
                  <a:srgbClr val="FF3300"/>
                </a:solidFill>
              </a:rPr>
              <a:t> знания»?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04800" y="899757"/>
            <a:ext cx="8610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развития современного урока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развивающие технологии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проектирование образовательной среды урока с использованием современных педагогических технологий обучения (в т.ч. с ИКТ)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проектирование комфортной адаптивной среды (больше свободы, раскрепощения, творчества учащихся на уроке)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место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материально-технический, финансовый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ресурс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урока – сам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 txBox="1">
            <a:spLocks/>
          </p:cNvSpPr>
          <p:nvPr/>
        </p:nvSpPr>
        <p:spPr bwMode="auto">
          <a:xfrm>
            <a:off x="228600" y="10668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>
                <a:latin typeface="Georgia" pitchFamily="18" charset="0"/>
              </a:rPr>
              <a:t>Особенность </a:t>
            </a:r>
            <a:r>
              <a:rPr lang="ru-RU" sz="2800" b="1">
                <a:solidFill>
                  <a:srgbClr val="C00000"/>
                </a:solidFill>
                <a:latin typeface="Georgia" pitchFamily="18" charset="0"/>
              </a:rPr>
              <a:t>федеральных государственных образовательных стандартов общего образования </a:t>
            </a:r>
            <a:r>
              <a:rPr lang="ru-RU" sz="2800">
                <a:solidFill>
                  <a:srgbClr val="C00000"/>
                </a:solidFill>
                <a:latin typeface="Georgia" pitchFamily="18" charset="0"/>
              </a:rPr>
              <a:t>(далее - </a:t>
            </a:r>
            <a:r>
              <a:rPr lang="ru-RU" sz="2800" b="1">
                <a:solidFill>
                  <a:srgbClr val="C00000"/>
                </a:solidFill>
                <a:latin typeface="Georgia" pitchFamily="18" charset="0"/>
              </a:rPr>
              <a:t>ФГОС</a:t>
            </a:r>
            <a:r>
              <a:rPr lang="ru-RU" sz="2800">
                <a:solidFill>
                  <a:srgbClr val="C00000"/>
                </a:solidFill>
                <a:latin typeface="Georgia" pitchFamily="18" charset="0"/>
              </a:rPr>
              <a:t>) - </a:t>
            </a:r>
            <a:r>
              <a:rPr lang="ru-RU" sz="2800">
                <a:latin typeface="Georgia" pitchFamily="18" charset="0"/>
              </a:rPr>
              <a:t>их деятельностный характер, который ставит главной задачей развитие личности ученика. Современное образование отказывается от традиционного представления результатов обучения в виде знаний, умений и навыков; формулировки ФГОС указывают на </a:t>
            </a:r>
            <a:r>
              <a:rPr lang="ru-RU" sz="2800" b="1">
                <a:solidFill>
                  <a:srgbClr val="C00000"/>
                </a:solidFill>
                <a:latin typeface="Georgia" pitchFamily="18" charset="0"/>
              </a:rPr>
              <a:t>реальные виды деятельности</a:t>
            </a:r>
            <a:r>
              <a:rPr lang="ru-RU" sz="2800">
                <a:solidFill>
                  <a:srgbClr val="C00000"/>
                </a:solidFill>
                <a:latin typeface="Georgia" pitchFamily="18" charset="0"/>
              </a:rPr>
              <a:t>. </a:t>
            </a:r>
            <a:br>
              <a:rPr lang="ru-RU" sz="2800">
                <a:solidFill>
                  <a:srgbClr val="C00000"/>
                </a:solidFill>
                <a:latin typeface="Georgia" pitchFamily="18" charset="0"/>
              </a:rPr>
            </a:br>
            <a:endParaRPr lang="ru-RU" sz="2800" b="1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 txBox="1">
            <a:spLocks/>
          </p:cNvSpPr>
          <p:nvPr/>
        </p:nvSpPr>
        <p:spPr bwMode="auto">
          <a:xfrm>
            <a:off x="228600" y="10668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sz="2800" b="1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3555" name="Рисунок 2" descr="1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5720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1371600" y="4572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4000" b="1">
              <a:solidFill>
                <a:srgbClr val="C00000"/>
              </a:solidFill>
              <a:latin typeface="Georgia" pitchFamily="18" charset="0"/>
            </a:endParaRPr>
          </a:p>
          <a:p>
            <a:pPr lvl="1" eaLnBrk="0" hangingPunct="0"/>
            <a:r>
              <a:rPr lang="ru-RU" sz="4000" b="1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«А урок остается!»</a:t>
            </a:r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  </a:t>
            </a:r>
            <a:endParaRPr lang="ru-RU" sz="600"/>
          </a:p>
          <a:p>
            <a:pPr eaLnBrk="0" hangingPunct="0"/>
            <a:endParaRPr lang="ru-RU"/>
          </a:p>
        </p:txBody>
      </p:sp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533400" y="1779588"/>
            <a:ext cx="822960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0070C0"/>
                </a:solidFill>
                <a:latin typeface="Georgia" pitchFamily="18" charset="0"/>
              </a:rPr>
              <a:t>Урок - главная составная часть учебного процесса, которая и при переходе на новые стандарты остается одной из основных форм организации обучения.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 txBox="1">
            <a:spLocks/>
          </p:cNvSpPr>
          <p:nvPr/>
        </p:nvSpPr>
        <p:spPr bwMode="auto">
          <a:xfrm>
            <a:off x="228600" y="10668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sz="28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33400" y="762000"/>
            <a:ext cx="830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ТРЕБОВАНИЯ К УРОКУ  С ПОЗИЦИЙ ФЕДЕРАЛЬНОГО ГОСУДАРСТВЕННОГО ОБРАЗОВАТЕЛЬНОГО СТАНДАРТА </a:t>
            </a:r>
            <a:endParaRPr kumimoji="1" lang="ru-RU" sz="2800" b="1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endParaRPr lang="ru-RU" sz="2800" b="1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39713" y="2438400"/>
            <a:ext cx="8904287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latin typeface="+mj-lt"/>
                <a:cs typeface="+mn-cs"/>
              </a:rPr>
              <a:t>Формирование предметных результатов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latin typeface="+mj-lt"/>
                <a:cs typeface="+mn-cs"/>
              </a:rPr>
              <a:t>Формирование универсальных учебных действий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latin typeface="+mj-lt"/>
                <a:cs typeface="+mn-cs"/>
              </a:rPr>
              <a:t>Создание комфортной среды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latin typeface="+mj-lt"/>
                <a:cs typeface="+mn-cs"/>
              </a:rPr>
              <a:t>Смена видов деятельности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latin typeface="+mj-lt"/>
                <a:cs typeface="+mn-cs"/>
              </a:rPr>
              <a:t>Учить ученика самого добывать знания (обучение в деятельности)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dding color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Adding color design template</Template>
  <TotalTime>2040</TotalTime>
  <Words>1604</Words>
  <Application>Microsoft Office PowerPoint</Application>
  <PresentationFormat>Экран (4:3)</PresentationFormat>
  <Paragraphs>223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Comic Sans MS</vt:lpstr>
      <vt:lpstr>DejaVu Serif</vt:lpstr>
      <vt:lpstr>Georgia</vt:lpstr>
      <vt:lpstr>Symbol</vt:lpstr>
      <vt:lpstr>Times New Roman</vt:lpstr>
      <vt:lpstr>Wingdings 2</vt:lpstr>
      <vt:lpstr>Adding color design template</vt:lpstr>
      <vt:lpstr> «Ресурсы современного урока»     Макова А.В., учитель русского языка и литературы МОАУ «Восточненская СОШ» Тындинского муниципального округа</vt:lpstr>
      <vt:lpstr>Презентация PowerPoint</vt:lpstr>
      <vt:lpstr>Презентация PowerPoint</vt:lpstr>
      <vt:lpstr>Презентация PowerPoint</vt:lpstr>
      <vt:lpstr>Готова ли школа к новому результату или продолжаем «давать знания»?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eclipsed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Color</dc:title>
  <dc:creator>user</dc:creator>
  <cp:lastModifiedBy>user</cp:lastModifiedBy>
  <cp:revision>189</cp:revision>
  <dcterms:created xsi:type="dcterms:W3CDTF">2009-10-09T15:00:11Z</dcterms:created>
  <dcterms:modified xsi:type="dcterms:W3CDTF">2022-10-17T08:08:42Z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TC103367831033</vt:lpwstr>
  </property>
</Properties>
</file>