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9" r:id="rId4"/>
    <p:sldId id="274" r:id="rId5"/>
    <p:sldId id="275" r:id="rId6"/>
    <p:sldId id="268" r:id="rId7"/>
    <p:sldId id="261" r:id="rId8"/>
    <p:sldId id="263" r:id="rId9"/>
  </p:sldIdLst>
  <p:sldSz cx="12192000" cy="6858000"/>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B40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snapToGrid="0">
      <p:cViewPr varScale="1">
        <p:scale>
          <a:sx n="66" d="100"/>
          <a:sy n="66" d="100"/>
        </p:scale>
        <p:origin x="72" y="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168825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412634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F92F82-B71A-4544-B77E-B5519941886A}"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97316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820497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F92F82-B71A-4544-B77E-B5519941886A}"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85895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38339429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2369152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263904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26674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702278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2573097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68687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1405892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575454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3091109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BC8BF8-E70C-4374-B7F0-11F5DE98DDC3}" type="datetimeFigureOut">
              <a:rPr lang="ru-RU" smtClean="0"/>
              <a:pPr/>
              <a:t>08.12.2022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6F92F82-B71A-4544-B77E-B5519941886A}" type="slidenum">
              <a:rPr lang="ru-RU" smtClean="0"/>
              <a:pPr/>
              <a:t>‹#›</a:t>
            </a:fld>
            <a:endParaRPr lang="ru-RU"/>
          </a:p>
        </p:txBody>
      </p:sp>
    </p:spTree>
    <p:extLst>
      <p:ext uri="{BB962C8B-B14F-4D97-AF65-F5344CB8AC3E}">
        <p14:creationId xmlns:p14="http://schemas.microsoft.com/office/powerpoint/2010/main" val="148081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BC8BF8-E70C-4374-B7F0-11F5DE98DDC3}" type="datetimeFigureOut">
              <a:rPr lang="ru-RU" smtClean="0"/>
              <a:pPr/>
              <a:t>08.12.2022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6F92F82-B71A-4544-B77E-B5519941886A}" type="slidenum">
              <a:rPr lang="ru-RU" smtClean="0"/>
              <a:pPr/>
              <a:t>‹#›</a:t>
            </a:fld>
            <a:endParaRPr lang="ru-RU"/>
          </a:p>
        </p:txBody>
      </p:sp>
    </p:spTree>
    <p:extLst>
      <p:ext uri="{BB962C8B-B14F-4D97-AF65-F5344CB8AC3E}">
        <p14:creationId xmlns:p14="http://schemas.microsoft.com/office/powerpoint/2010/main" val="424831054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09731" y="2289029"/>
            <a:ext cx="4258101" cy="1077218"/>
          </a:xfrm>
          <a:prstGeom prst="rect">
            <a:avLst/>
          </a:prstGeom>
          <a:noFill/>
        </p:spPr>
        <p:txBody>
          <a:bodyPr wrap="square" rtlCol="0">
            <a:spAutoFit/>
          </a:bodyPr>
          <a:lstStyle/>
          <a:p>
            <a:pPr algn="ctr"/>
            <a:r>
              <a:rPr lang="ru-RU" sz="3200" b="1" i="1" dirty="0" smtClean="0">
                <a:solidFill>
                  <a:srgbClr val="00B050"/>
                </a:solidFill>
                <a:latin typeface="Times New Roman" panose="02020603050405020304" pitchFamily="18" charset="0"/>
                <a:cs typeface="Times New Roman" panose="02020603050405020304" pitchFamily="18" charset="0"/>
              </a:rPr>
              <a:t>Тема проекта: </a:t>
            </a:r>
            <a:endParaRPr lang="ru-RU" sz="3200" b="1" i="1" dirty="0">
              <a:solidFill>
                <a:schemeClr val="accent4">
                  <a:lumMod val="75000"/>
                </a:schemeClr>
              </a:solidFill>
              <a:latin typeface="Times New Roman" panose="02020603050405020304" pitchFamily="18" charset="0"/>
              <a:cs typeface="Times New Roman" panose="02020603050405020304" pitchFamily="18" charset="0"/>
            </a:endParaRPr>
          </a:p>
          <a:p>
            <a:pPr algn="ctr"/>
            <a:r>
              <a:rPr lang="ru-RU" sz="3200" b="1" i="1" dirty="0" smtClean="0">
                <a:solidFill>
                  <a:schemeClr val="accent4">
                    <a:lumMod val="75000"/>
                  </a:schemeClr>
                </a:solidFill>
                <a:latin typeface="Times New Roman" panose="02020603050405020304" pitchFamily="18" charset="0"/>
                <a:cs typeface="Times New Roman" panose="02020603050405020304" pitchFamily="18" charset="0"/>
              </a:rPr>
              <a:t>«</a:t>
            </a:r>
            <a:r>
              <a:rPr lang="ru-RU" sz="3200" b="1" i="1" dirty="0" smtClean="0">
                <a:solidFill>
                  <a:schemeClr val="accent4">
                    <a:lumMod val="75000"/>
                  </a:schemeClr>
                </a:solidFill>
                <a:latin typeface="Times New Roman" panose="02020603050405020304" pitchFamily="18" charset="0"/>
                <a:cs typeface="Times New Roman" panose="02020603050405020304" pitchFamily="18" charset="0"/>
              </a:rPr>
              <a:t>Северное сияние</a:t>
            </a:r>
            <a:r>
              <a:rPr lang="ru-RU" sz="3200" b="1" i="1" dirty="0" smtClean="0">
                <a:solidFill>
                  <a:schemeClr val="accent4">
                    <a:lumMod val="75000"/>
                  </a:schemeClr>
                </a:solidFill>
                <a:latin typeface="Times New Roman" panose="02020603050405020304" pitchFamily="18" charset="0"/>
                <a:cs typeface="Times New Roman" panose="02020603050405020304" pitchFamily="18" charset="0"/>
              </a:rPr>
              <a:t>»</a:t>
            </a:r>
            <a:endParaRPr lang="ru-RU" sz="3200" b="1" i="1" dirty="0">
              <a:solidFill>
                <a:schemeClr val="accent4">
                  <a:lumMod val="75000"/>
                </a:schemeClr>
              </a:solidFill>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419366" y="387880"/>
            <a:ext cx="9362364" cy="584775"/>
          </a:xfrm>
          <a:prstGeom prst="rect">
            <a:avLst/>
          </a:prstGeom>
        </p:spPr>
        <p:txBody>
          <a:bodyPr wrap="square">
            <a:spAutoFit/>
          </a:bodyPr>
          <a:lstStyle/>
          <a:p>
            <a:pPr lvl="0" algn="ctr"/>
            <a:r>
              <a:rPr lang="ru-RU" sz="16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Муниципальное бюджетное дошкольное образовательное учреждение</a:t>
            </a:r>
            <a:endParaRPr lang="ru-RU" sz="1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a:p>
            <a:pPr lvl="0" algn="ctr"/>
            <a:r>
              <a:rPr lang="ru-RU" sz="16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«Детский сад комбинированного вида «</a:t>
            </a:r>
            <a:r>
              <a:rPr lang="ru-RU" sz="16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Чуораанчык</a:t>
            </a:r>
            <a:r>
              <a:rPr lang="ru-RU" sz="16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с.Кюсюр</a:t>
            </a:r>
            <a:r>
              <a:rPr lang="ru-RU" sz="16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rPr>
              <a:t> </a:t>
            </a:r>
            <a:r>
              <a:rPr lang="ru-RU" sz="16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МО «</a:t>
            </a:r>
            <a:r>
              <a:rPr lang="ru-RU" sz="1600" dirty="0" err="1">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Булунский</a:t>
            </a:r>
            <a:r>
              <a:rPr lang="ru-RU" sz="16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улус (район</a:t>
            </a:r>
            <a:r>
              <a:rPr lang="ru-RU" sz="16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РС (Я)</a:t>
            </a:r>
            <a:r>
              <a:rPr lang="ru-RU" sz="12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solidFill>
                <a:srgbClr val="00206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5" name="Прямоугольник 4"/>
          <p:cNvSpPr/>
          <p:nvPr/>
        </p:nvSpPr>
        <p:spPr>
          <a:xfrm>
            <a:off x="6209731" y="4966995"/>
            <a:ext cx="5336275" cy="1015663"/>
          </a:xfrm>
          <a:prstGeom prst="rect">
            <a:avLst/>
          </a:prstGeom>
        </p:spPr>
        <p:txBody>
          <a:bodyPr wrap="square">
            <a:spAutoFit/>
          </a:bodyPr>
          <a:lstStyle/>
          <a:p>
            <a:pPr lvl="0" algn="r"/>
            <a:r>
              <a:rPr lang="ru-RU" sz="2000" dirty="0" smtClean="0">
                <a:solidFill>
                  <a:srgbClr val="002060"/>
                </a:solidFill>
                <a:latin typeface="Times New Roman" panose="02020603050405020304" pitchFamily="18" charset="0"/>
                <a:cs typeface="Times New Roman" panose="02020603050405020304" pitchFamily="18" charset="0"/>
              </a:rPr>
              <a:t>Подготовил: </a:t>
            </a:r>
            <a:r>
              <a:rPr lang="ru-RU" sz="2000" dirty="0" smtClean="0">
                <a:solidFill>
                  <a:srgbClr val="002060"/>
                </a:solidFill>
                <a:latin typeface="Times New Roman" panose="02020603050405020304" pitchFamily="18" charset="0"/>
                <a:cs typeface="Times New Roman" panose="02020603050405020304" pitchFamily="18" charset="0"/>
              </a:rPr>
              <a:t>Лазарев Владислав</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6</a:t>
            </a:r>
            <a:r>
              <a:rPr lang="ru-RU" sz="2000" dirty="0" smtClean="0">
                <a:solidFill>
                  <a:srgbClr val="002060"/>
                </a:solidFill>
                <a:latin typeface="Times New Roman" panose="02020603050405020304" pitchFamily="18" charset="0"/>
                <a:cs typeface="Times New Roman" panose="02020603050405020304" pitchFamily="18" charset="0"/>
              </a:rPr>
              <a:t> лет</a:t>
            </a:r>
            <a:endParaRPr lang="ru-RU" sz="2000" dirty="0">
              <a:solidFill>
                <a:srgbClr val="002060"/>
              </a:solidFill>
              <a:latin typeface="Times New Roman" panose="02020603050405020304" pitchFamily="18" charset="0"/>
              <a:cs typeface="Times New Roman" panose="02020603050405020304" pitchFamily="18" charset="0"/>
            </a:endParaRPr>
          </a:p>
          <a:p>
            <a:pPr lvl="0" algn="r"/>
            <a:r>
              <a:rPr lang="ru-RU" sz="2000" dirty="0">
                <a:solidFill>
                  <a:srgbClr val="002060"/>
                </a:solidFill>
                <a:latin typeface="Times New Roman" panose="02020603050405020304" pitchFamily="18" charset="0"/>
                <a:cs typeface="Times New Roman" panose="02020603050405020304" pitchFamily="18" charset="0"/>
              </a:rPr>
              <a:t>Воспитанник: МБДОУ «</a:t>
            </a:r>
            <a:r>
              <a:rPr lang="ru-RU" sz="2000" dirty="0" err="1">
                <a:solidFill>
                  <a:srgbClr val="002060"/>
                </a:solidFill>
                <a:latin typeface="Times New Roman" panose="02020603050405020304" pitchFamily="18" charset="0"/>
                <a:cs typeface="Times New Roman" panose="02020603050405020304" pitchFamily="18" charset="0"/>
              </a:rPr>
              <a:t>Чуораанчык</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с.Кюсюр</a:t>
            </a:r>
            <a:endParaRPr lang="ru-RU" sz="2000" dirty="0">
              <a:solidFill>
                <a:srgbClr val="002060"/>
              </a:solidFill>
              <a:latin typeface="Times New Roman" panose="02020603050405020304" pitchFamily="18" charset="0"/>
              <a:cs typeface="Times New Roman" panose="02020603050405020304" pitchFamily="18" charset="0"/>
            </a:endParaRPr>
          </a:p>
          <a:p>
            <a:pPr lvl="0" algn="r"/>
            <a:r>
              <a:rPr lang="ru-RU" sz="2000" dirty="0">
                <a:solidFill>
                  <a:srgbClr val="002060"/>
                </a:solidFill>
                <a:latin typeface="Times New Roman" panose="02020603050405020304" pitchFamily="18" charset="0"/>
                <a:cs typeface="Times New Roman" panose="02020603050405020304" pitchFamily="18" charset="0"/>
              </a:rPr>
              <a:t>Руководитель: 	</a:t>
            </a:r>
            <a:r>
              <a:rPr lang="ru-RU" sz="2000" dirty="0" smtClean="0">
                <a:solidFill>
                  <a:srgbClr val="002060"/>
                </a:solidFill>
                <a:latin typeface="Times New Roman" panose="02020603050405020304" pitchFamily="18" charset="0"/>
                <a:cs typeface="Times New Roman" panose="02020603050405020304" pitchFamily="18" charset="0"/>
              </a:rPr>
              <a:t>Егорова Дарья Николаевна</a:t>
            </a:r>
            <a:endParaRPr lang="ru-RU" sz="2000" dirty="0">
              <a:solidFill>
                <a:srgbClr val="00206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288466" y="6207473"/>
            <a:ext cx="1624163" cy="400110"/>
          </a:xfrm>
          <a:prstGeom prst="rect">
            <a:avLst/>
          </a:prstGeom>
          <a:noFill/>
        </p:spPr>
        <p:txBody>
          <a:bodyPr wrap="none" rtlCol="0">
            <a:spAutoFit/>
          </a:bodyPr>
          <a:lstStyle/>
          <a:p>
            <a:r>
              <a:rPr lang="ru-RU" sz="2000" dirty="0" err="1" smtClean="0">
                <a:solidFill>
                  <a:srgbClr val="002060"/>
                </a:solidFill>
                <a:latin typeface="Times New Roman" panose="02020603050405020304" pitchFamily="18" charset="0"/>
                <a:cs typeface="Times New Roman" panose="02020603050405020304" pitchFamily="18" charset="0"/>
              </a:rPr>
              <a:t>Кюсюр</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2022</a:t>
            </a:r>
            <a:endParaRPr lang="ru-RU" sz="2000" dirty="0">
              <a:solidFill>
                <a:srgbClr val="002060"/>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924" y="1262005"/>
            <a:ext cx="5610623" cy="4212821"/>
          </a:xfrm>
          <a:prstGeom prst="rect">
            <a:avLst/>
          </a:prstGeom>
        </p:spPr>
      </p:pic>
    </p:spTree>
    <p:extLst>
      <p:ext uri="{BB962C8B-B14F-4D97-AF65-F5344CB8AC3E}">
        <p14:creationId xmlns:p14="http://schemas.microsoft.com/office/powerpoint/2010/main" val="37396191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p:cNvSpPr txBox="1">
            <a:spLocks/>
          </p:cNvSpPr>
          <p:nvPr/>
        </p:nvSpPr>
        <p:spPr>
          <a:xfrm>
            <a:off x="2888260" y="4244798"/>
            <a:ext cx="7101901" cy="1128963"/>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lvl="0" indent="0">
              <a:buClr>
                <a:srgbClr val="93A299"/>
              </a:buClr>
              <a:buNone/>
              <a:defRPr/>
            </a:pPr>
            <a:r>
              <a:rPr kumimoji="0" lang="ru-RU" sz="1600" b="1" i="0" u="none" strike="noStrike" kern="1200" cap="none" spc="0" normalizeH="0" baseline="0" noProof="0" dirty="0" smtClean="0">
                <a:ln>
                  <a:noFill/>
                </a:ln>
                <a:solidFill>
                  <a:srgbClr val="00B050"/>
                </a:solidFill>
                <a:effectLst/>
                <a:uLnTx/>
                <a:uFillTx/>
                <a:latin typeface="Times New Roman" pitchFamily="18" charset="0"/>
                <a:cs typeface="Times New Roman" pitchFamily="18" charset="0"/>
              </a:rPr>
              <a:t>Объект исследования</a:t>
            </a:r>
            <a:r>
              <a:rPr kumimoji="0" lang="ru-RU" sz="1600" i="0" u="none" strike="noStrike" kern="1200" cap="none" spc="0" normalizeH="0" baseline="0" noProof="0" dirty="0" smtClean="0">
                <a:ln>
                  <a:noFill/>
                </a:ln>
                <a:solidFill>
                  <a:srgbClr val="00B050"/>
                </a:solidFill>
                <a:effectLst/>
                <a:uLnTx/>
                <a:uFillTx/>
                <a:latin typeface="Times New Roman" pitchFamily="18" charset="0"/>
                <a:cs typeface="Times New Roman" pitchFamily="18" charset="0"/>
              </a:rPr>
              <a:t> </a:t>
            </a:r>
            <a:r>
              <a:rPr lang="ru-RU" sz="1600" dirty="0">
                <a:solidFill>
                  <a:srgbClr val="002060"/>
                </a:solidFill>
                <a:latin typeface="Arial"/>
              </a:rPr>
              <a:t>– </a:t>
            </a:r>
            <a:r>
              <a:rPr lang="ru-RU" sz="1600" dirty="0">
                <a:solidFill>
                  <a:srgbClr val="002060"/>
                </a:solidFill>
                <a:latin typeface="Times New Roman" panose="02020603050405020304" pitchFamily="18" charset="0"/>
                <a:cs typeface="Times New Roman" panose="02020603050405020304" pitchFamily="18" charset="0"/>
              </a:rPr>
              <a:t>природное явление северное сияние. </a:t>
            </a:r>
            <a:endParaRPr lang="ru-RU" sz="1600" dirty="0" smtClean="0">
              <a:solidFill>
                <a:srgbClr val="002060"/>
              </a:solidFill>
              <a:latin typeface="Times New Roman" panose="02020603050405020304" pitchFamily="18" charset="0"/>
              <a:cs typeface="Times New Roman" panose="02020603050405020304" pitchFamily="18" charset="0"/>
            </a:endParaRPr>
          </a:p>
          <a:p>
            <a:pPr marL="0" lvl="0" indent="0">
              <a:buClr>
                <a:srgbClr val="93A299"/>
              </a:buClr>
              <a:buNone/>
              <a:defRPr/>
            </a:pPr>
            <a:r>
              <a:rPr lang="ru-RU" sz="1600" dirty="0">
                <a:solidFill>
                  <a:srgbClr val="00B050"/>
                </a:solidFill>
                <a:latin typeface="Times New Roman" panose="02020603050405020304" pitchFamily="18" charset="0"/>
                <a:cs typeface="Times New Roman" panose="02020603050405020304" pitchFamily="18" charset="0"/>
              </a:rPr>
              <a:t>Предмет исследования </a:t>
            </a:r>
            <a:r>
              <a:rPr lang="ru-RU" sz="1600" dirty="0">
                <a:solidFill>
                  <a:srgbClr val="002060"/>
                </a:solidFill>
                <a:latin typeface="Times New Roman" panose="02020603050405020304" pitchFamily="18" charset="0"/>
                <a:cs typeface="Times New Roman" panose="02020603050405020304" pitchFamily="18" charset="0"/>
              </a:rPr>
              <a:t>– происхождение северного сияния.</a:t>
            </a:r>
          </a:p>
          <a:p>
            <a:pPr marL="0" lvl="0" indent="0">
              <a:buClr>
                <a:srgbClr val="93A299"/>
              </a:buClr>
              <a:buNone/>
              <a:defRPr/>
            </a:pPr>
            <a:r>
              <a:rPr lang="ru-RU" sz="1600" dirty="0" smtClean="0">
                <a:solidFill>
                  <a:srgbClr val="00B050"/>
                </a:solidFill>
                <a:latin typeface="Times New Roman" panose="02020603050405020304" pitchFamily="18" charset="0"/>
                <a:cs typeface="Times New Roman" panose="02020603050405020304" pitchFamily="18" charset="0"/>
              </a:rPr>
              <a:t>Основные методы</a:t>
            </a:r>
            <a:r>
              <a:rPr lang="ru-RU" sz="1600" dirty="0">
                <a:solidFill>
                  <a:srgbClr val="002060"/>
                </a:solidFill>
                <a:latin typeface="Times New Roman" panose="02020603050405020304" pitchFamily="18" charset="0"/>
                <a:cs typeface="Times New Roman" panose="02020603050405020304" pitchFamily="18" charset="0"/>
              </a:rPr>
              <a:t> </a:t>
            </a:r>
            <a:r>
              <a:rPr lang="ru-RU" sz="1600" dirty="0" smtClean="0">
                <a:solidFill>
                  <a:srgbClr val="002060"/>
                </a:solidFill>
                <a:latin typeface="Times New Roman" panose="02020603050405020304" pitchFamily="18" charset="0"/>
                <a:cs typeface="Times New Roman" panose="02020603050405020304" pitchFamily="18" charset="0"/>
              </a:rPr>
              <a:t>- изучение </a:t>
            </a:r>
            <a:r>
              <a:rPr lang="ru-RU" sz="1600" dirty="0">
                <a:solidFill>
                  <a:srgbClr val="002060"/>
                </a:solidFill>
                <a:latin typeface="Times New Roman" panose="02020603050405020304" pitchFamily="18" charset="0"/>
                <a:cs typeface="Times New Roman" panose="02020603050405020304" pitchFamily="18" charset="0"/>
              </a:rPr>
              <a:t>литературы, наблюдение, опыты и эксперименты.</a:t>
            </a:r>
          </a:p>
          <a:p>
            <a:pPr marL="0" marR="0" lvl="0" indent="0" algn="l" defTabSz="914400" rtl="0" eaLnBrk="1" fontAlgn="auto" latinLnBrk="0" hangingPunct="1">
              <a:lnSpc>
                <a:spcPct val="100000"/>
              </a:lnSpc>
              <a:spcBef>
                <a:spcPct val="20000"/>
              </a:spcBef>
              <a:spcAft>
                <a:spcPts val="0"/>
              </a:spcAft>
              <a:buClr>
                <a:srgbClr val="93A299"/>
              </a:buClr>
              <a:buSzPct val="85000"/>
              <a:buFont typeface="Arial" pitchFamily="34" charset="0"/>
              <a:buNone/>
              <a:tabLst/>
              <a:defRPr/>
            </a:pPr>
            <a:r>
              <a:rPr kumimoji="0" lang="ru-RU" sz="1600" b="1" i="0" u="none" strike="noStrike" kern="1200" cap="none" spc="0" normalizeH="0" baseline="0" noProof="0" dirty="0" smtClean="0">
                <a:ln>
                  <a:noFill/>
                </a:ln>
                <a:solidFill>
                  <a:srgbClr val="00B050"/>
                </a:solidFill>
                <a:effectLst/>
                <a:uLnTx/>
                <a:uFillTx/>
                <a:latin typeface="Times New Roman" panose="02020603050405020304" pitchFamily="18" charset="0"/>
                <a:cs typeface="Times New Roman" panose="02020603050405020304" pitchFamily="18" charset="0"/>
              </a:rPr>
              <a:t>Работа над проектом </a:t>
            </a:r>
            <a:r>
              <a:rPr kumimoji="0" lang="ru-RU" sz="1600" i="0"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 ноябрь </a:t>
            </a:r>
            <a:r>
              <a:rPr kumimoji="0" lang="ru-RU" sz="1600" i="0"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2022</a:t>
            </a:r>
            <a:r>
              <a:rPr kumimoji="0" lang="ru-RU" sz="1600" i="0" u="none" strike="noStrike" kern="1200" cap="none" spc="0" normalizeH="0" noProof="0" dirty="0" smtClean="0">
                <a:ln>
                  <a:noFill/>
                </a:ln>
                <a:solidFill>
                  <a:srgbClr val="002060"/>
                </a:solidFill>
                <a:effectLst/>
                <a:uLnTx/>
                <a:uFillTx/>
                <a:latin typeface="Times New Roman" panose="02020603050405020304" pitchFamily="18" charset="0"/>
                <a:cs typeface="Times New Roman" panose="02020603050405020304" pitchFamily="18" charset="0"/>
              </a:rPr>
              <a:t> </a:t>
            </a:r>
            <a:r>
              <a:rPr kumimoji="0" lang="ru-RU" sz="1600" i="0"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года</a:t>
            </a:r>
            <a:r>
              <a:rPr kumimoji="0" lang="ru-RU" sz="1600" i="0" u="none" strike="noStrike" kern="120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rPr>
              <a:t>.</a:t>
            </a:r>
            <a:endParaRPr kumimoji="0" lang="ru-RU" sz="1600"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841097" y="1090868"/>
            <a:ext cx="10587141" cy="338554"/>
          </a:xfrm>
          <a:prstGeom prst="rect">
            <a:avLst/>
          </a:prstGeom>
        </p:spPr>
        <p:txBody>
          <a:bodyPr wrap="square">
            <a:spAutoFit/>
          </a:bodyPr>
          <a:lstStyle/>
          <a:p>
            <a:pPr algn="ctr"/>
            <a:r>
              <a:rPr lang="ru-RU" sz="1600" dirty="0" smtClean="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
        <p:nvSpPr>
          <p:cNvPr id="4" name="Прямоугольник 3"/>
          <p:cNvSpPr/>
          <p:nvPr/>
        </p:nvSpPr>
        <p:spPr>
          <a:xfrm>
            <a:off x="841097" y="1962060"/>
            <a:ext cx="10464312" cy="1815882"/>
          </a:xfrm>
          <a:prstGeom prst="rect">
            <a:avLst/>
          </a:prstGeom>
        </p:spPr>
        <p:txBody>
          <a:bodyPr wrap="square">
            <a:spAutoFit/>
          </a:bodyPr>
          <a:lstStyle/>
          <a:p>
            <a:pPr lvl="0">
              <a:buClr>
                <a:srgbClr val="93A299"/>
              </a:buClr>
              <a:buSzPct val="85000"/>
            </a:pPr>
            <a:r>
              <a:rPr lang="ru-RU" sz="1600" b="1" dirty="0">
                <a:solidFill>
                  <a:srgbClr val="00B050"/>
                </a:solidFill>
                <a:latin typeface="Times New Roman" panose="02020603050405020304" pitchFamily="18" charset="0"/>
                <a:cs typeface="Times New Roman" panose="02020603050405020304" pitchFamily="18" charset="0"/>
              </a:rPr>
              <a:t>Цель исследования</a:t>
            </a:r>
            <a:r>
              <a:rPr lang="ru-RU" sz="1600" dirty="0">
                <a:solidFill>
                  <a:srgbClr val="00B050"/>
                </a:solidFill>
                <a:latin typeface="Times New Roman" panose="02020603050405020304" pitchFamily="18" charset="0"/>
                <a:cs typeface="Times New Roman" panose="02020603050405020304" pitchFamily="18" charset="0"/>
              </a:rPr>
              <a:t>: </a:t>
            </a:r>
          </a:p>
          <a:p>
            <a:pPr algn="just">
              <a:tabLst>
                <a:tab pos="1190625" algn="l"/>
                <a:tab pos="1647825" algn="l"/>
              </a:tabLst>
            </a:pPr>
            <a:r>
              <a:rPr lang="ru-RU" sz="1600" dirty="0">
                <a:solidFill>
                  <a:srgbClr val="002060"/>
                </a:solidFill>
                <a:latin typeface="Times New Roman" panose="02020603050405020304" pitchFamily="18" charset="0"/>
                <a:ea typeface="Times New Roman" panose="02020603050405020304" pitchFamily="18" charset="0"/>
              </a:rPr>
              <a:t>Дать детям элементарные представления о красоте такого природного явления, как северное сияние. Формировать умение заниматься экспериментально-исследовательской  деятельностью. </a:t>
            </a:r>
          </a:p>
          <a:p>
            <a:pPr lvl="0">
              <a:buClr>
                <a:srgbClr val="93A299"/>
              </a:buClr>
              <a:buSzPct val="85000"/>
            </a:pPr>
            <a:r>
              <a:rPr lang="ru-RU" sz="1600" b="1" dirty="0" smtClean="0">
                <a:solidFill>
                  <a:srgbClr val="00B050"/>
                </a:solidFill>
                <a:latin typeface="Times New Roman" panose="02020603050405020304" pitchFamily="18" charset="0"/>
                <a:cs typeface="Times New Roman" panose="02020603050405020304" pitchFamily="18" charset="0"/>
              </a:rPr>
              <a:t>Задачи </a:t>
            </a:r>
            <a:r>
              <a:rPr lang="ru-RU" sz="1600" b="1" dirty="0">
                <a:solidFill>
                  <a:srgbClr val="00B050"/>
                </a:solidFill>
                <a:latin typeface="Times New Roman" panose="02020603050405020304" pitchFamily="18" charset="0"/>
                <a:cs typeface="Times New Roman" panose="02020603050405020304" pitchFamily="18" charset="0"/>
              </a:rPr>
              <a:t>исследования</a:t>
            </a:r>
            <a:r>
              <a:rPr lang="ru-RU" sz="1600" dirty="0" smtClean="0">
                <a:solidFill>
                  <a:srgbClr val="00B050"/>
                </a:solidFill>
                <a:latin typeface="Times New Roman" panose="02020603050405020304" pitchFamily="18" charset="0"/>
                <a:cs typeface="Times New Roman" panose="02020603050405020304" pitchFamily="18" charset="0"/>
              </a:rPr>
              <a:t>:</a:t>
            </a:r>
          </a:p>
          <a:p>
            <a:pPr lvl="0">
              <a:buClr>
                <a:srgbClr val="93A299"/>
              </a:buClr>
              <a:buSzPct val="85000"/>
            </a:pPr>
            <a:r>
              <a:rPr lang="ru-RU" sz="1600" dirty="0" smtClean="0">
                <a:solidFill>
                  <a:srgbClr val="00B050"/>
                </a:solidFill>
                <a:latin typeface="Times New Roman" panose="02020603050405020304" pitchFamily="18" charset="0"/>
                <a:cs typeface="Times New Roman" panose="02020603050405020304" pitchFamily="18" charset="0"/>
              </a:rPr>
              <a:t>- </a:t>
            </a:r>
            <a:r>
              <a:rPr lang="ru-RU" sz="1600" dirty="0" smtClean="0">
                <a:solidFill>
                  <a:schemeClr val="tx2"/>
                </a:solidFill>
                <a:latin typeface="Times New Roman" panose="02020603050405020304" pitchFamily="18" charset="0"/>
                <a:cs typeface="Times New Roman" panose="02020603050405020304" pitchFamily="18" charset="0"/>
              </a:rPr>
              <a:t>Как </a:t>
            </a:r>
            <a:r>
              <a:rPr lang="ru-RU" sz="1600" dirty="0">
                <a:solidFill>
                  <a:schemeClr val="tx2"/>
                </a:solidFill>
                <a:latin typeface="Times New Roman" panose="02020603050405020304" pitchFamily="18" charset="0"/>
                <a:cs typeface="Times New Roman" panose="02020603050405020304" pitchFamily="18" charset="0"/>
              </a:rPr>
              <a:t>появляется северное сияние? </a:t>
            </a:r>
            <a:endParaRPr lang="ru-RU" sz="1600" dirty="0" smtClean="0">
              <a:solidFill>
                <a:schemeClr val="tx2"/>
              </a:solidFill>
              <a:latin typeface="Times New Roman" panose="02020603050405020304" pitchFamily="18" charset="0"/>
              <a:cs typeface="Times New Roman" panose="02020603050405020304" pitchFamily="18" charset="0"/>
            </a:endParaRPr>
          </a:p>
          <a:p>
            <a:pPr lvl="0">
              <a:buClr>
                <a:srgbClr val="93A299"/>
              </a:buClr>
              <a:buSzPct val="85000"/>
            </a:pPr>
            <a:r>
              <a:rPr lang="ru-RU" sz="1600" dirty="0">
                <a:solidFill>
                  <a:schemeClr val="tx2"/>
                </a:solidFill>
                <a:latin typeface="Times New Roman" panose="02020603050405020304" pitchFamily="18" charset="0"/>
                <a:cs typeface="Times New Roman" panose="02020603050405020304" pitchFamily="18" charset="0"/>
              </a:rPr>
              <a:t>-</a:t>
            </a:r>
            <a:r>
              <a:rPr lang="ru-RU" sz="1600" dirty="0" smtClean="0">
                <a:solidFill>
                  <a:schemeClr val="tx2"/>
                </a:solidFill>
                <a:latin typeface="Times New Roman" panose="02020603050405020304" pitchFamily="18" charset="0"/>
                <a:cs typeface="Times New Roman" panose="02020603050405020304" pitchFamily="18" charset="0"/>
              </a:rPr>
              <a:t> </a:t>
            </a:r>
            <a:r>
              <a:rPr lang="ru-RU" sz="1600" dirty="0">
                <a:solidFill>
                  <a:schemeClr val="tx2"/>
                </a:solidFill>
                <a:latin typeface="Times New Roman" panose="02020603050405020304" pitchFamily="18" charset="0"/>
                <a:cs typeface="Times New Roman" panose="02020603050405020304" pitchFamily="18" charset="0"/>
              </a:rPr>
              <a:t>Когда появляется северное сияние? </a:t>
            </a:r>
            <a:endParaRPr lang="ru-RU" sz="1600" dirty="0" smtClean="0">
              <a:solidFill>
                <a:schemeClr val="tx2"/>
              </a:solidFill>
              <a:latin typeface="Times New Roman" panose="02020603050405020304" pitchFamily="18" charset="0"/>
              <a:cs typeface="Times New Roman" panose="02020603050405020304" pitchFamily="18" charset="0"/>
            </a:endParaRPr>
          </a:p>
          <a:p>
            <a:pPr lvl="0">
              <a:buClr>
                <a:srgbClr val="93A299"/>
              </a:buClr>
              <a:buSzPct val="85000"/>
            </a:pPr>
            <a:r>
              <a:rPr lang="ru-RU" sz="1600" dirty="0">
                <a:solidFill>
                  <a:schemeClr val="tx2"/>
                </a:solidFill>
                <a:latin typeface="Times New Roman" panose="02020603050405020304" pitchFamily="18" charset="0"/>
                <a:cs typeface="Times New Roman" panose="02020603050405020304" pitchFamily="18" charset="0"/>
              </a:rPr>
              <a:t>-</a:t>
            </a:r>
            <a:r>
              <a:rPr lang="ru-RU" sz="1600" dirty="0" smtClean="0">
                <a:solidFill>
                  <a:schemeClr val="tx2"/>
                </a:solidFill>
                <a:latin typeface="Times New Roman" panose="02020603050405020304" pitchFamily="18" charset="0"/>
                <a:cs typeface="Times New Roman" panose="02020603050405020304" pitchFamily="18" charset="0"/>
              </a:rPr>
              <a:t> </a:t>
            </a:r>
            <a:r>
              <a:rPr lang="ru-RU" sz="1600" dirty="0">
                <a:solidFill>
                  <a:schemeClr val="tx2"/>
                </a:solidFill>
                <a:latin typeface="Times New Roman" panose="02020603050405020304" pitchFamily="18" charset="0"/>
                <a:cs typeface="Times New Roman" panose="02020603050405020304" pitchFamily="18" charset="0"/>
              </a:rPr>
              <a:t>Можно ли получить северное сияние в домашних условиях? </a:t>
            </a:r>
          </a:p>
        </p:txBody>
      </p:sp>
      <p:sp>
        <p:nvSpPr>
          <p:cNvPr id="6" name="Прямоугольник 5"/>
          <p:cNvSpPr/>
          <p:nvPr/>
        </p:nvSpPr>
        <p:spPr>
          <a:xfrm>
            <a:off x="1676399" y="2690336"/>
            <a:ext cx="8714509" cy="369332"/>
          </a:xfrm>
          <a:prstGeom prst="rect">
            <a:avLst/>
          </a:prstGeom>
        </p:spPr>
        <p:txBody>
          <a:bodyPr wrap="square">
            <a:spAutoFit/>
          </a:bodyPr>
          <a:lstStyle/>
          <a:p>
            <a:endParaRPr lang="ru-RU" dirty="0"/>
          </a:p>
        </p:txBody>
      </p:sp>
      <p:sp>
        <p:nvSpPr>
          <p:cNvPr id="7" name="Прямоугольник 6"/>
          <p:cNvSpPr/>
          <p:nvPr/>
        </p:nvSpPr>
        <p:spPr>
          <a:xfrm>
            <a:off x="1062770" y="1019502"/>
            <a:ext cx="8049491" cy="830997"/>
          </a:xfrm>
          <a:prstGeom prst="rect">
            <a:avLst/>
          </a:prstGeom>
        </p:spPr>
        <p:txBody>
          <a:bodyPr wrap="square">
            <a:spAutoFit/>
          </a:bodyPr>
          <a:lstStyle/>
          <a:p>
            <a:r>
              <a:rPr lang="ru-RU" sz="1600" dirty="0" smtClean="0">
                <a:solidFill>
                  <a:schemeClr val="tx2"/>
                </a:solidFill>
                <a:latin typeface="Times New Roman" panose="02020603050405020304" pitchFamily="18" charset="0"/>
                <a:cs typeface="Times New Roman" panose="02020603050405020304" pitchFamily="18" charset="0"/>
              </a:rPr>
              <a:t>Актуальность исследования  заключается в следующем: все необычное привлекает. Тем более  что очевидцами события являются дошкольники. Поэтому работа будет пользоваться популярностью долгие годы.</a:t>
            </a:r>
            <a:endParaRPr lang="ru-RU" sz="16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2857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82436" y="875804"/>
            <a:ext cx="9227127" cy="2862322"/>
          </a:xfrm>
          <a:prstGeom prst="rect">
            <a:avLst/>
          </a:prstGeom>
        </p:spPr>
        <p:txBody>
          <a:bodyPr wrap="square">
            <a:spAutoFit/>
          </a:bodyPr>
          <a:lstStyle/>
          <a:p>
            <a:pPr algn="ctr"/>
            <a:r>
              <a:rPr lang="ru-RU" dirty="0">
                <a:solidFill>
                  <a:schemeClr val="tx2"/>
                </a:solidFill>
                <a:latin typeface="Times New Roman" panose="02020603050405020304" pitchFamily="18" charset="0"/>
                <a:cs typeface="Times New Roman" panose="02020603050405020304" pitchFamily="18" charset="0"/>
              </a:rPr>
              <a:t>Отчего появляется северное сияние?   </a:t>
            </a:r>
            <a:endParaRPr lang="ru-RU" dirty="0" smtClean="0">
              <a:solidFill>
                <a:schemeClr val="tx2"/>
              </a:solidFill>
              <a:latin typeface="Times New Roman" panose="02020603050405020304" pitchFamily="18" charset="0"/>
              <a:cs typeface="Times New Roman" panose="02020603050405020304" pitchFamily="18" charset="0"/>
            </a:endParaRPr>
          </a:p>
          <a:p>
            <a:pPr algn="ctr"/>
            <a:r>
              <a:rPr lang="ru-RU" dirty="0" smtClean="0">
                <a:solidFill>
                  <a:schemeClr val="tx2"/>
                </a:solidFill>
                <a:latin typeface="Times New Roman" panose="02020603050405020304" pitchFamily="18" charset="0"/>
                <a:cs typeface="Times New Roman" panose="02020603050405020304" pitchFamily="18" charset="0"/>
              </a:rPr>
              <a:t>     </a:t>
            </a:r>
            <a:endParaRPr lang="ru-RU" dirty="0" smtClean="0">
              <a:solidFill>
                <a:schemeClr val="tx2"/>
              </a:solidFill>
              <a:latin typeface="Times New Roman" panose="02020603050405020304" pitchFamily="18" charset="0"/>
              <a:cs typeface="Times New Roman" panose="02020603050405020304" pitchFamily="18" charset="0"/>
            </a:endParaRPr>
          </a:p>
          <a:p>
            <a:r>
              <a:rPr lang="ru-RU" dirty="0" smtClean="0">
                <a:solidFill>
                  <a:schemeClr val="tx2"/>
                </a:solidFill>
                <a:latin typeface="Times New Roman" panose="02020603050405020304" pitchFamily="18" charset="0"/>
                <a:cs typeface="Times New Roman" panose="02020603050405020304" pitchFamily="18" charset="0"/>
              </a:rPr>
              <a:t>     Северное </a:t>
            </a:r>
            <a:r>
              <a:rPr lang="ru-RU" dirty="0">
                <a:solidFill>
                  <a:schemeClr val="tx2"/>
                </a:solidFill>
                <a:latin typeface="Times New Roman" panose="02020603050405020304" pitchFamily="18" charset="0"/>
                <a:cs typeface="Times New Roman" panose="02020603050405020304" pitchFamily="18" charset="0"/>
              </a:rPr>
              <a:t>сияние – одно из самых потрясающих природных явлений, равных по красоте которому просто нет! Долгие годы ответить на вопрос «Почему возникает северное сияние?» никто не мог, но разгадать эту тайну удалось Михаилу Ломоносову. Именно этот выдающийся учёный первым предположил, что природа этого явления электрическая. Чтобы доказать это предположение, учёные заполнили несколько колб следующими газами: азотом, водородом, неоном, аргоном и рядом других разреженных газов. После, через эти газы был пропущен электрический ток, и каждый из них засветился своим, уникальным цветом.</a:t>
            </a:r>
          </a:p>
        </p:txBody>
      </p:sp>
    </p:spTree>
    <p:extLst>
      <p:ext uri="{BB962C8B-B14F-4D97-AF65-F5344CB8AC3E}">
        <p14:creationId xmlns:p14="http://schemas.microsoft.com/office/powerpoint/2010/main" val="792921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63781" y="390895"/>
            <a:ext cx="10557164" cy="2585323"/>
          </a:xfrm>
          <a:prstGeom prst="rect">
            <a:avLst/>
          </a:prstGeom>
        </p:spPr>
        <p:txBody>
          <a:bodyPr wrap="square">
            <a:spAutoFit/>
          </a:bodyPr>
          <a:lstStyle/>
          <a:p>
            <a:pPr algn="ctr"/>
            <a:r>
              <a:rPr lang="ru-RU" dirty="0"/>
              <a:t> </a:t>
            </a:r>
            <a:r>
              <a:rPr lang="ru-RU" dirty="0" smtClean="0"/>
              <a:t> </a:t>
            </a:r>
            <a:r>
              <a:rPr lang="ru-RU" dirty="0" smtClean="0">
                <a:solidFill>
                  <a:schemeClr val="tx2"/>
                </a:solidFill>
                <a:latin typeface="Times New Roman" panose="02020603050405020304" pitchFamily="18" charset="0"/>
                <a:cs typeface="Times New Roman" panose="02020603050405020304" pitchFamily="18" charset="0"/>
              </a:rPr>
              <a:t>Как </a:t>
            </a:r>
            <a:r>
              <a:rPr lang="ru-RU" dirty="0">
                <a:solidFill>
                  <a:schemeClr val="tx2"/>
                </a:solidFill>
                <a:latin typeface="Times New Roman" panose="02020603050405020304" pitchFamily="18" charset="0"/>
                <a:cs typeface="Times New Roman" panose="02020603050405020304" pitchFamily="18" charset="0"/>
              </a:rPr>
              <a:t>появляется северное сияние?   </a:t>
            </a:r>
            <a:endParaRPr lang="ru-RU" dirty="0" smtClean="0">
              <a:solidFill>
                <a:schemeClr val="tx2"/>
              </a:solidFill>
              <a:latin typeface="Times New Roman" panose="02020603050405020304" pitchFamily="18" charset="0"/>
              <a:cs typeface="Times New Roman" panose="02020603050405020304" pitchFamily="18" charset="0"/>
            </a:endParaRPr>
          </a:p>
          <a:p>
            <a:pPr algn="ctr"/>
            <a:r>
              <a:rPr lang="ru-RU" dirty="0" smtClean="0">
                <a:solidFill>
                  <a:schemeClr val="tx2"/>
                </a:solidFill>
                <a:latin typeface="Times New Roman" panose="02020603050405020304" pitchFamily="18" charset="0"/>
                <a:cs typeface="Times New Roman" panose="02020603050405020304" pitchFamily="18" charset="0"/>
              </a:rPr>
              <a:t>    </a:t>
            </a:r>
            <a:endParaRPr lang="ru-RU" dirty="0" smtClean="0">
              <a:solidFill>
                <a:schemeClr val="tx2"/>
              </a:solidFill>
              <a:latin typeface="Times New Roman" panose="02020603050405020304" pitchFamily="18" charset="0"/>
              <a:cs typeface="Times New Roman" panose="02020603050405020304" pitchFamily="18" charset="0"/>
            </a:endParaRPr>
          </a:p>
          <a:p>
            <a:r>
              <a:rPr lang="ru-RU" dirty="0" smtClean="0">
                <a:solidFill>
                  <a:schemeClr val="tx2"/>
                </a:solidFill>
                <a:latin typeface="Times New Roman" panose="02020603050405020304" pitchFamily="18" charset="0"/>
                <a:cs typeface="Times New Roman" panose="02020603050405020304" pitchFamily="18" charset="0"/>
              </a:rPr>
              <a:t>     Так </a:t>
            </a:r>
            <a:r>
              <a:rPr lang="ru-RU" dirty="0">
                <a:solidFill>
                  <a:schemeClr val="tx2"/>
                </a:solidFill>
                <a:latin typeface="Times New Roman" panose="02020603050405020304" pitchFamily="18" charset="0"/>
                <a:cs typeface="Times New Roman" panose="02020603050405020304" pitchFamily="18" charset="0"/>
              </a:rPr>
              <a:t>почему возникает северное сияние? Первоначально, на Солнце должен произойти взрыв, после чего в ионосферу Земли попадают заряженные частицы (корпускулы). Здесь, они сталкиваются с частичками разряженных газов, заставляя их светиться. Северное сияние возникает на </a:t>
            </a:r>
          </a:p>
          <a:p>
            <a:r>
              <a:rPr lang="ru-RU" dirty="0">
                <a:solidFill>
                  <a:schemeClr val="tx2"/>
                </a:solidFill>
                <a:latin typeface="Times New Roman" panose="02020603050405020304" pitchFamily="18" charset="0"/>
                <a:cs typeface="Times New Roman" panose="02020603050405020304" pitchFamily="18" charset="0"/>
              </a:rPr>
              <a:t>высоте 80 – 1000 км. и длится от одного часа до суток. Причём, чем выше активность Солнца, тем интенсивнее и дольше будет северное сияние на Земле. Обычно, северное сияние окрашивает небо, словно закат, но иногда возникает в виде спиралей или дуг. Эти цветные ленты имеют ширину до 160 км, и длину примерно 1500 км. </a:t>
            </a:r>
          </a:p>
        </p:txBody>
      </p:sp>
    </p:spTree>
    <p:extLst>
      <p:ext uri="{BB962C8B-B14F-4D97-AF65-F5344CB8AC3E}">
        <p14:creationId xmlns:p14="http://schemas.microsoft.com/office/powerpoint/2010/main" val="2097435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4182" y="418743"/>
            <a:ext cx="11430000" cy="2031325"/>
          </a:xfrm>
          <a:prstGeom prst="rect">
            <a:avLst/>
          </a:prstGeom>
        </p:spPr>
        <p:txBody>
          <a:bodyPr wrap="square">
            <a:spAutoFit/>
          </a:bodyPr>
          <a:lstStyle/>
          <a:p>
            <a:pPr algn="ctr"/>
            <a:r>
              <a:rPr lang="ru-RU" dirty="0"/>
              <a:t> </a:t>
            </a:r>
            <a:r>
              <a:rPr lang="ru-RU" dirty="0">
                <a:solidFill>
                  <a:schemeClr val="tx2"/>
                </a:solidFill>
                <a:latin typeface="Times New Roman" panose="02020603050405020304" pitchFamily="18" charset="0"/>
                <a:cs typeface="Times New Roman" panose="02020603050405020304" pitchFamily="18" charset="0"/>
              </a:rPr>
              <a:t>Когда появляется северное сияние</a:t>
            </a:r>
            <a:r>
              <a:rPr lang="ru-RU" dirty="0" smtClean="0">
                <a:solidFill>
                  <a:schemeClr val="tx2"/>
                </a:solidFill>
                <a:latin typeface="Times New Roman" panose="02020603050405020304" pitchFamily="18" charset="0"/>
                <a:cs typeface="Times New Roman" panose="02020603050405020304" pitchFamily="18" charset="0"/>
              </a:rPr>
              <a:t>?</a:t>
            </a:r>
          </a:p>
          <a:p>
            <a:pPr algn="ctr"/>
            <a:r>
              <a:rPr lang="ru-RU" dirty="0" smtClean="0">
                <a:solidFill>
                  <a:schemeClr val="tx2"/>
                </a:solidFill>
                <a:latin typeface="Times New Roman" panose="02020603050405020304" pitchFamily="18" charset="0"/>
                <a:cs typeface="Times New Roman" panose="02020603050405020304" pitchFamily="18" charset="0"/>
              </a:rPr>
              <a:t> </a:t>
            </a:r>
            <a:endParaRPr lang="ru-RU" dirty="0" smtClean="0">
              <a:solidFill>
                <a:schemeClr val="tx2"/>
              </a:solidFill>
              <a:latin typeface="Times New Roman" panose="02020603050405020304" pitchFamily="18" charset="0"/>
              <a:cs typeface="Times New Roman" panose="02020603050405020304" pitchFamily="18" charset="0"/>
            </a:endParaRPr>
          </a:p>
          <a:p>
            <a:r>
              <a:rPr lang="ru-RU" dirty="0" smtClean="0">
                <a:solidFill>
                  <a:schemeClr val="tx2"/>
                </a:solidFill>
                <a:latin typeface="Times New Roman" panose="02020603050405020304" pitchFamily="18" charset="0"/>
                <a:cs typeface="Times New Roman" panose="02020603050405020304" pitchFamily="18" charset="0"/>
              </a:rPr>
              <a:t>     Не </a:t>
            </a:r>
            <a:r>
              <a:rPr lang="ru-RU" dirty="0">
                <a:solidFill>
                  <a:schemeClr val="tx2"/>
                </a:solidFill>
                <a:latin typeface="Times New Roman" panose="02020603050405020304" pitchFamily="18" charset="0"/>
                <a:cs typeface="Times New Roman" panose="02020603050405020304" pitchFamily="18" charset="0"/>
              </a:rPr>
              <a:t>во всех уголках мира можно увидеть это уникальное явление, а только вблизи магнитных полюсов. Это объясняется тем, что геомагнитное поле Земли отклоняет большую часть потока заряженных частиц, идущих от Солнца, и лишь некоторые всё же попадают в атмосферу Земли, но только над полюсами. </a:t>
            </a:r>
            <a:r>
              <a:rPr lang="ru-RU" dirty="0" smtClean="0">
                <a:solidFill>
                  <a:schemeClr val="tx2"/>
                </a:solidFill>
                <a:latin typeface="Times New Roman" panose="02020603050405020304" pitchFamily="18" charset="0"/>
                <a:cs typeface="Times New Roman" panose="02020603050405020304" pitchFamily="18" charset="0"/>
              </a:rPr>
              <a:t>Северное </a:t>
            </a:r>
            <a:r>
              <a:rPr lang="ru-RU" dirty="0">
                <a:solidFill>
                  <a:schemeClr val="tx2"/>
                </a:solidFill>
                <a:latin typeface="Times New Roman" panose="02020603050405020304" pitchFamily="18" charset="0"/>
                <a:cs typeface="Times New Roman" panose="02020603050405020304" pitchFamily="18" charset="0"/>
              </a:rPr>
              <a:t>сияние можно увидеть зимой, так как ночи в это время года гораздо темнее, чудесное свечение становится более заметным. Вопреки распространенному мнению, северное сияние бывает не только на северном, но и на южном полюсе. </a:t>
            </a:r>
          </a:p>
        </p:txBody>
      </p:sp>
      <p:sp>
        <p:nvSpPr>
          <p:cNvPr id="3" name="Прямоугольник 2"/>
          <p:cNvSpPr/>
          <p:nvPr/>
        </p:nvSpPr>
        <p:spPr>
          <a:xfrm>
            <a:off x="706581" y="2828836"/>
            <a:ext cx="11152909" cy="646331"/>
          </a:xfrm>
          <a:prstGeom prst="rect">
            <a:avLst/>
          </a:prstGeom>
        </p:spPr>
        <p:txBody>
          <a:bodyPr wrap="square">
            <a:spAutoFit/>
          </a:bodyPr>
          <a:lstStyle/>
          <a:p>
            <a:r>
              <a:rPr lang="ru-RU" dirty="0" smtClean="0">
                <a:solidFill>
                  <a:schemeClr val="tx2"/>
                </a:solidFill>
                <a:latin typeface="Times New Roman" panose="02020603050405020304" pitchFamily="18" charset="0"/>
                <a:cs typeface="Times New Roman" panose="02020603050405020304" pitchFamily="18" charset="0"/>
              </a:rPr>
              <a:t>Вывод: Чтобы </a:t>
            </a:r>
            <a:r>
              <a:rPr lang="ru-RU" dirty="0">
                <a:solidFill>
                  <a:schemeClr val="tx2"/>
                </a:solidFill>
                <a:latin typeface="Times New Roman" panose="02020603050405020304" pitchFamily="18" charset="0"/>
                <a:cs typeface="Times New Roman" panose="02020603050405020304" pitchFamily="18" charset="0"/>
              </a:rPr>
              <a:t>увидеть северное сияние во всей его красе, нужно выбрать период наивысшей активности Солнца. К тому же, это должна быть морозная, ясная </a:t>
            </a:r>
            <a:r>
              <a:rPr lang="ru-RU" dirty="0" smtClean="0">
                <a:solidFill>
                  <a:schemeClr val="tx2"/>
                </a:solidFill>
                <a:latin typeface="Times New Roman" panose="02020603050405020304" pitchFamily="18" charset="0"/>
                <a:cs typeface="Times New Roman" panose="02020603050405020304" pitchFamily="18" charset="0"/>
              </a:rPr>
              <a:t>ночь.</a:t>
            </a:r>
            <a:endParaRPr lang="ru-RU"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6873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66800" y="512617"/>
            <a:ext cx="10224654" cy="6001643"/>
          </a:xfrm>
          <a:prstGeom prst="rect">
            <a:avLst/>
          </a:prstGeom>
        </p:spPr>
        <p:txBody>
          <a:bodyPr wrap="square">
            <a:spAutoFit/>
          </a:bodyPr>
          <a:lstStyle/>
          <a:p>
            <a:pPr algn="ctr"/>
            <a:r>
              <a:rPr lang="ru-RU" dirty="0"/>
              <a:t> </a:t>
            </a:r>
            <a:r>
              <a:rPr lang="ru-RU" sz="2400" dirty="0" smtClean="0">
                <a:solidFill>
                  <a:schemeClr val="tx2"/>
                </a:solidFill>
                <a:latin typeface="Times New Roman" panose="02020603050405020304" pitchFamily="18" charset="0"/>
                <a:cs typeface="Times New Roman" panose="02020603050405020304" pitchFamily="18" charset="0"/>
              </a:rPr>
              <a:t>Опыт </a:t>
            </a:r>
            <a:r>
              <a:rPr lang="ru-RU" sz="2400" dirty="0">
                <a:solidFill>
                  <a:schemeClr val="tx2"/>
                </a:solidFill>
                <a:latin typeface="Times New Roman" panose="02020603050405020304" pitchFamily="18" charset="0"/>
                <a:cs typeface="Times New Roman" panose="02020603050405020304" pitchFamily="18" charset="0"/>
              </a:rPr>
              <a:t>«Северное сияние в молоке»</a:t>
            </a:r>
          </a:p>
          <a:p>
            <a:r>
              <a:rPr lang="ru-RU" sz="2400" dirty="0" smtClean="0">
                <a:solidFill>
                  <a:schemeClr val="tx2"/>
                </a:solidFill>
                <a:latin typeface="Times New Roman" panose="02020603050405020304" pitchFamily="18" charset="0"/>
                <a:cs typeface="Times New Roman" panose="02020603050405020304" pitchFamily="18" charset="0"/>
              </a:rPr>
              <a:t>       Сейчас </a:t>
            </a:r>
            <a:r>
              <a:rPr lang="ru-RU" sz="2400" dirty="0">
                <a:solidFill>
                  <a:schemeClr val="tx2"/>
                </a:solidFill>
                <a:latin typeface="Times New Roman" panose="02020603050405020304" pitchFamily="18" charset="0"/>
                <a:cs typeface="Times New Roman" panose="02020603050405020304" pitchFamily="18" charset="0"/>
              </a:rPr>
              <a:t>мы с вами попробуем сами сделать своё северное сияние. Возьмите и поставьте перед собой тарелку с молоком. Теперь в вспомните какие цвета присутствуют в северном сияние. </a:t>
            </a:r>
            <a:r>
              <a:rPr lang="ru-RU" sz="2400" b="1" dirty="0" smtClean="0">
                <a:solidFill>
                  <a:schemeClr val="tx2"/>
                </a:solidFill>
                <a:latin typeface="Times New Roman" panose="02020603050405020304" pitchFamily="18" charset="0"/>
                <a:cs typeface="Times New Roman" panose="02020603050405020304" pitchFamily="18" charset="0"/>
              </a:rPr>
              <a:t>Жюри: </a:t>
            </a:r>
            <a:r>
              <a:rPr lang="ru-RU" sz="2400" dirty="0">
                <a:solidFill>
                  <a:schemeClr val="tx2"/>
                </a:solidFill>
                <a:latin typeface="Times New Roman" panose="02020603050405020304" pitchFamily="18" charset="0"/>
                <a:cs typeface="Times New Roman" panose="02020603050405020304" pitchFamily="18" charset="0"/>
              </a:rPr>
              <a:t>желтый, зеленый, красный, синий, </a:t>
            </a:r>
            <a:r>
              <a:rPr lang="ru-RU" sz="2400" dirty="0" smtClean="0">
                <a:solidFill>
                  <a:schemeClr val="tx2"/>
                </a:solidFill>
                <a:latin typeface="Times New Roman" panose="02020603050405020304" pitchFamily="18" charset="0"/>
                <a:cs typeface="Times New Roman" panose="02020603050405020304" pitchFamily="18" charset="0"/>
              </a:rPr>
              <a:t>фиолетовый. </a:t>
            </a:r>
            <a:r>
              <a:rPr lang="ru-RU" sz="2400" b="1" dirty="0" smtClean="0">
                <a:solidFill>
                  <a:schemeClr val="tx2"/>
                </a:solidFill>
                <a:latin typeface="Times New Roman" panose="02020603050405020304" pitchFamily="18" charset="0"/>
                <a:cs typeface="Times New Roman" panose="02020603050405020304" pitchFamily="18" charset="0"/>
              </a:rPr>
              <a:t>Владислав</a:t>
            </a:r>
            <a:r>
              <a:rPr lang="ru-RU" sz="2400" b="1" dirty="0" smtClean="0">
                <a:solidFill>
                  <a:schemeClr val="tx2"/>
                </a:solidFill>
                <a:latin typeface="Times New Roman" panose="02020603050405020304" pitchFamily="18" charset="0"/>
                <a:cs typeface="Times New Roman" panose="02020603050405020304" pitchFamily="18" charset="0"/>
              </a:rPr>
              <a:t>:</a:t>
            </a:r>
            <a:r>
              <a:rPr lang="ru-RU" sz="2400" dirty="0" smtClean="0">
                <a:solidFill>
                  <a:schemeClr val="tx2"/>
                </a:solidFill>
                <a:latin typeface="Times New Roman" panose="02020603050405020304" pitchFamily="18" charset="0"/>
                <a:cs typeface="Times New Roman" panose="02020603050405020304" pitchFamily="18" charset="0"/>
              </a:rPr>
              <a:t> </a:t>
            </a:r>
            <a:r>
              <a:rPr lang="ru-RU" sz="2400" dirty="0" smtClean="0">
                <a:solidFill>
                  <a:schemeClr val="tx2"/>
                </a:solidFill>
                <a:latin typeface="Times New Roman" panose="02020603050405020304" pitchFamily="18" charset="0"/>
                <a:cs typeface="Times New Roman" panose="02020603050405020304" pitchFamily="18" charset="0"/>
              </a:rPr>
              <a:t>молодцы, </a:t>
            </a:r>
            <a:r>
              <a:rPr lang="ru-RU" sz="2400" dirty="0">
                <a:solidFill>
                  <a:schemeClr val="tx2"/>
                </a:solidFill>
                <a:latin typeface="Times New Roman" panose="02020603050405020304" pitchFamily="18" charset="0"/>
                <a:cs typeface="Times New Roman" panose="02020603050405020304" pitchFamily="18" charset="0"/>
              </a:rPr>
              <a:t>у вас на столе стоят  </a:t>
            </a:r>
            <a:r>
              <a:rPr lang="ru-RU" sz="2400" dirty="0" smtClean="0">
                <a:solidFill>
                  <a:schemeClr val="tx2"/>
                </a:solidFill>
                <a:latin typeface="Times New Roman" panose="02020603050405020304" pitchFamily="18" charset="0"/>
                <a:cs typeface="Times New Roman" panose="02020603050405020304" pitchFamily="18" charset="0"/>
              </a:rPr>
              <a:t>краски, но фиолетовой краски я найти не могла, а вы не знаете, как можно с помощью других цветов получить фиолетовый цвет? Рассуждения. </a:t>
            </a:r>
            <a:r>
              <a:rPr lang="ru-RU" sz="2400" b="1" dirty="0" smtClean="0">
                <a:solidFill>
                  <a:schemeClr val="tx2"/>
                </a:solidFill>
                <a:latin typeface="Times New Roman" panose="02020603050405020304" pitchFamily="18" charset="0"/>
                <a:cs typeface="Times New Roman" panose="02020603050405020304" pitchFamily="18" charset="0"/>
              </a:rPr>
              <a:t>Владислав</a:t>
            </a:r>
            <a:r>
              <a:rPr lang="ru-RU" sz="2400" dirty="0" smtClean="0">
                <a:solidFill>
                  <a:schemeClr val="tx2"/>
                </a:solidFill>
                <a:latin typeface="Times New Roman" panose="02020603050405020304" pitchFamily="18" charset="0"/>
                <a:cs typeface="Times New Roman" panose="02020603050405020304" pitchFamily="18" charset="0"/>
              </a:rPr>
              <a:t>: </a:t>
            </a:r>
            <a:r>
              <a:rPr lang="ru-RU" sz="2400" dirty="0" smtClean="0">
                <a:solidFill>
                  <a:schemeClr val="tx2"/>
                </a:solidFill>
                <a:latin typeface="Times New Roman" panose="02020603050405020304" pitchFamily="18" charset="0"/>
                <a:cs typeface="Times New Roman" panose="02020603050405020304" pitchFamily="18" charset="0"/>
              </a:rPr>
              <a:t>Молодцы, а теперь </a:t>
            </a:r>
            <a:r>
              <a:rPr lang="ru-RU" sz="2400" dirty="0">
                <a:solidFill>
                  <a:schemeClr val="tx2"/>
                </a:solidFill>
                <a:latin typeface="Times New Roman" panose="02020603050405020304" pitchFamily="18" charset="0"/>
                <a:cs typeface="Times New Roman" panose="02020603050405020304" pitchFamily="18" charset="0"/>
              </a:rPr>
              <a:t>вы можете, взят с помощью кисточки, которые вы считаете, вам </a:t>
            </a:r>
            <a:r>
              <a:rPr lang="ru-RU" sz="2400" dirty="0" smtClean="0">
                <a:solidFill>
                  <a:schemeClr val="tx2"/>
                </a:solidFill>
                <a:latin typeface="Times New Roman" panose="02020603050405020304" pitchFamily="18" charset="0"/>
                <a:cs typeface="Times New Roman" panose="02020603050405020304" pitchFamily="18" charset="0"/>
              </a:rPr>
              <a:t>необходимы </a:t>
            </a:r>
            <a:r>
              <a:rPr lang="ru-RU" sz="2400" dirty="0">
                <a:solidFill>
                  <a:schemeClr val="tx2"/>
                </a:solidFill>
                <a:latin typeface="Times New Roman" panose="02020603050405020304" pitchFamily="18" charset="0"/>
                <a:cs typeface="Times New Roman" panose="02020603050405020304" pitchFamily="18" charset="0"/>
              </a:rPr>
              <a:t>для получения фиолетового цвета и попробуйте в палитре смешать цвета и получить фиолетовый цвет. - Молодцы все справились, а какие цвета вы использовали для получения фиолетового цвета? </a:t>
            </a:r>
            <a:r>
              <a:rPr lang="ru-RU" sz="2400" dirty="0" smtClean="0">
                <a:solidFill>
                  <a:schemeClr val="tx2"/>
                </a:solidFill>
                <a:latin typeface="Times New Roman" panose="02020603050405020304" pitchFamily="18" charset="0"/>
                <a:cs typeface="Times New Roman" panose="02020603050405020304" pitchFamily="18" charset="0"/>
              </a:rPr>
              <a:t>Ответы: </a:t>
            </a:r>
            <a:r>
              <a:rPr lang="ru-RU" sz="2400" dirty="0">
                <a:solidFill>
                  <a:schemeClr val="tx2"/>
                </a:solidFill>
                <a:latin typeface="Times New Roman" panose="02020603050405020304" pitchFamily="18" charset="0"/>
                <a:cs typeface="Times New Roman" panose="02020603050405020304" pitchFamily="18" charset="0"/>
              </a:rPr>
              <a:t>красный и синий. - Теперь слушайте внимательно. Сейчас каждый из вас должен поочередно кисточкой  взять те цвета, которые вы хотите увидеть в своём Северном сиянии - И капнуть в свою тарелку с молоком, когда закончите, позовете меня. </a:t>
            </a:r>
            <a:r>
              <a:rPr lang="ru-RU" sz="2400" dirty="0" smtClean="0">
                <a:solidFill>
                  <a:schemeClr val="tx2"/>
                </a:solidFill>
                <a:latin typeface="Times New Roman" panose="02020603050405020304" pitchFamily="18" charset="0"/>
                <a:cs typeface="Times New Roman" panose="02020603050405020304" pitchFamily="18" charset="0"/>
              </a:rPr>
              <a:t> (Подходит </a:t>
            </a:r>
            <a:r>
              <a:rPr lang="ru-RU" sz="2400" dirty="0">
                <a:solidFill>
                  <a:schemeClr val="tx2"/>
                </a:solidFill>
                <a:latin typeface="Times New Roman" panose="02020603050405020304" pitchFamily="18" charset="0"/>
                <a:cs typeface="Times New Roman" panose="02020603050405020304" pitchFamily="18" charset="0"/>
              </a:rPr>
              <a:t>к </a:t>
            </a:r>
            <a:r>
              <a:rPr lang="ru-RU" sz="2400" dirty="0" smtClean="0">
                <a:solidFill>
                  <a:schemeClr val="tx2"/>
                </a:solidFill>
                <a:latin typeface="Times New Roman" panose="02020603050405020304" pitchFamily="18" charset="0"/>
                <a:cs typeface="Times New Roman" panose="02020603050405020304" pitchFamily="18" charset="0"/>
              </a:rPr>
              <a:t>жюри </a:t>
            </a:r>
            <a:r>
              <a:rPr lang="ru-RU" sz="2400" dirty="0">
                <a:solidFill>
                  <a:schemeClr val="tx2"/>
                </a:solidFill>
                <a:latin typeface="Times New Roman" panose="02020603050405020304" pitchFamily="18" charset="0"/>
                <a:cs typeface="Times New Roman" panose="02020603050405020304" pitchFamily="18" charset="0"/>
              </a:rPr>
              <a:t>и поверх их орнамента капает одну </a:t>
            </a:r>
            <a:r>
              <a:rPr lang="ru-RU" sz="2400" dirty="0" smtClean="0">
                <a:solidFill>
                  <a:schemeClr val="tx2"/>
                </a:solidFill>
                <a:latin typeface="Times New Roman" panose="02020603050405020304" pitchFamily="18" charset="0"/>
                <a:cs typeface="Times New Roman" panose="02020603050405020304" pitchFamily="18" charset="0"/>
              </a:rPr>
              <a:t>капельку)</a:t>
            </a:r>
            <a:endParaRPr lang="ru-RU"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8329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86691" y="487786"/>
            <a:ext cx="10917381" cy="2308324"/>
          </a:xfrm>
          <a:prstGeom prst="rect">
            <a:avLst/>
          </a:prstGeom>
        </p:spPr>
        <p:txBody>
          <a:bodyPr wrap="square">
            <a:spAutoFit/>
          </a:bodyPr>
          <a:lstStyle/>
          <a:p>
            <a:pPr algn="ctr"/>
            <a:r>
              <a:rPr lang="ru-RU" dirty="0"/>
              <a:t> </a:t>
            </a:r>
            <a:r>
              <a:rPr lang="ru-RU" dirty="0">
                <a:solidFill>
                  <a:srgbClr val="002060"/>
                </a:solidFill>
                <a:latin typeface="Times New Roman" panose="02020603050405020304" pitchFamily="18" charset="0"/>
                <a:cs typeface="Times New Roman" panose="02020603050405020304" pitchFamily="18" charset="0"/>
              </a:rPr>
              <a:t>Опыт </a:t>
            </a:r>
            <a:r>
              <a:rPr lang="ru-RU" dirty="0" smtClean="0">
                <a:solidFill>
                  <a:srgbClr val="002060"/>
                </a:solidFill>
                <a:latin typeface="Times New Roman" panose="02020603050405020304" pitchFamily="18" charset="0"/>
                <a:cs typeface="Times New Roman" panose="02020603050405020304" pitchFamily="18" charset="0"/>
              </a:rPr>
              <a:t> </a:t>
            </a:r>
            <a:r>
              <a:rPr lang="ru-RU" dirty="0">
                <a:solidFill>
                  <a:srgbClr val="002060"/>
                </a:solidFill>
                <a:latin typeface="Times New Roman" panose="02020603050405020304" pitchFamily="18" charset="0"/>
                <a:cs typeface="Times New Roman" panose="02020603050405020304" pitchFamily="18" charset="0"/>
              </a:rPr>
              <a:t>«Северное сияние в масле</a:t>
            </a:r>
            <a:r>
              <a:rPr lang="ru-RU" dirty="0" smtClean="0">
                <a:solidFill>
                  <a:srgbClr val="002060"/>
                </a:solidFill>
                <a:latin typeface="Times New Roman" panose="02020603050405020304" pitchFamily="18" charset="0"/>
                <a:cs typeface="Times New Roman" panose="02020603050405020304" pitchFamily="18" charset="0"/>
              </a:rPr>
              <a:t>»</a:t>
            </a:r>
          </a:p>
          <a:p>
            <a:pPr algn="ctr"/>
            <a:endParaRPr lang="ru-RU" dirty="0">
              <a:solidFill>
                <a:srgbClr val="002060"/>
              </a:solidFill>
              <a:latin typeface="Times New Roman" panose="02020603050405020304" pitchFamily="18" charset="0"/>
              <a:cs typeface="Times New Roman" panose="02020603050405020304" pitchFamily="18" charset="0"/>
            </a:endParaRPr>
          </a:p>
          <a:p>
            <a:r>
              <a:rPr lang="ru-RU" dirty="0">
                <a:solidFill>
                  <a:srgbClr val="002060"/>
                </a:solidFill>
                <a:latin typeface="Times New Roman" panose="02020603050405020304" pitchFamily="18" charset="0"/>
                <a:cs typeface="Times New Roman" panose="02020603050405020304" pitchFamily="18" charset="0"/>
              </a:rPr>
              <a:t>   </a:t>
            </a:r>
            <a:r>
              <a:rPr lang="ru-RU" dirty="0" smtClean="0">
                <a:solidFill>
                  <a:srgbClr val="002060"/>
                </a:solidFill>
                <a:latin typeface="Times New Roman" panose="02020603050405020304" pitchFamily="18" charset="0"/>
                <a:cs typeface="Times New Roman" panose="02020603050405020304" pitchFamily="18" charset="0"/>
              </a:rPr>
              <a:t>  Для </a:t>
            </a:r>
            <a:r>
              <a:rPr lang="ru-RU" dirty="0">
                <a:solidFill>
                  <a:srgbClr val="002060"/>
                </a:solidFill>
                <a:latin typeface="Times New Roman" panose="02020603050405020304" pitchFamily="18" charset="0"/>
                <a:cs typeface="Times New Roman" panose="02020603050405020304" pitchFamily="18" charset="0"/>
              </a:rPr>
              <a:t>опыта берем стеклянную ёмкость (у нас был высокий стакан), гуашь, шприц, теплую воду и масло растительное. Сначала в емкость наливаем воду, затем осторожно наливаем растительное масло, сверху начинаем  капать  разведенной краской. Через слой масла,  краска попадает в воду не сразу, образуя красивые разноцветные шарики. Медленно  опускаясь в воду, разноцветные шарики  по пути создают,  целые миры,  похожие на северное сияние!    Капли медленно плюхаются на дно и медленно разбиваются на мелкие брызги. Наблюдать очень интересно!</a:t>
            </a:r>
          </a:p>
        </p:txBody>
      </p:sp>
    </p:spTree>
    <p:extLst>
      <p:ext uri="{BB962C8B-B14F-4D97-AF65-F5344CB8AC3E}">
        <p14:creationId xmlns:p14="http://schemas.microsoft.com/office/powerpoint/2010/main" val="821819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8309" y="1333281"/>
            <a:ext cx="10155381" cy="3785652"/>
          </a:xfrm>
          <a:prstGeom prst="rect">
            <a:avLst/>
          </a:prstGeom>
        </p:spPr>
        <p:txBody>
          <a:bodyPr wrap="square">
            <a:spAutoFit/>
          </a:bodyPr>
          <a:lstStyle/>
          <a:p>
            <a:pPr algn="ctr"/>
            <a:r>
              <a:rPr lang="ru-RU" sz="2000" dirty="0">
                <a:latin typeface="Times New Roman" panose="02020603050405020304" pitchFamily="18" charset="0"/>
                <a:cs typeface="Times New Roman" panose="02020603050405020304" pitchFamily="18" charset="0"/>
              </a:rPr>
              <a:t> </a:t>
            </a:r>
            <a:r>
              <a:rPr lang="ru-RU" sz="2000" b="1" dirty="0" smtClean="0">
                <a:solidFill>
                  <a:srgbClr val="002060"/>
                </a:solidFill>
                <a:latin typeface="Times New Roman" panose="02020603050405020304" pitchFamily="18" charset="0"/>
                <a:cs typeface="Times New Roman" panose="02020603050405020304" pitchFamily="18" charset="0"/>
              </a:rPr>
              <a:t>Заключение</a:t>
            </a:r>
          </a:p>
          <a:p>
            <a:pPr algn="ct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a:solidFill>
                  <a:srgbClr val="002060"/>
                </a:solidFill>
                <a:latin typeface="Times New Roman" panose="02020603050405020304" pitchFamily="18" charset="0"/>
                <a:cs typeface="Times New Roman" panose="02020603050405020304" pitchFamily="18" charset="0"/>
              </a:rPr>
              <a:t>В результате проделанной работы я</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smtClean="0">
                <a:solidFill>
                  <a:srgbClr val="002060"/>
                </a:solidFill>
                <a:latin typeface="Times New Roman" panose="02020603050405020304" pitchFamily="18" charset="0"/>
                <a:cs typeface="Times New Roman" panose="02020603050405020304" pitchFamily="18" charset="0"/>
              </a:rPr>
              <a:t>изучил природное </a:t>
            </a:r>
            <a:r>
              <a:rPr lang="ru-RU" sz="2000" b="1" dirty="0">
                <a:solidFill>
                  <a:srgbClr val="002060"/>
                </a:solidFill>
                <a:latin typeface="Times New Roman" panose="02020603050405020304" pitchFamily="18" charset="0"/>
                <a:cs typeface="Times New Roman" panose="02020603050405020304" pitchFamily="18" charset="0"/>
              </a:rPr>
              <a:t>явление северное сияние. Само название,  говорит </a:t>
            </a:r>
            <a:r>
              <a:rPr lang="ru-RU" sz="2000" b="1" dirty="0" smtClean="0">
                <a:solidFill>
                  <a:srgbClr val="002060"/>
                </a:solidFill>
                <a:latin typeface="Times New Roman" panose="02020603050405020304" pitchFamily="18" charset="0"/>
                <a:cs typeface="Times New Roman" panose="02020603050405020304" pitchFamily="18" charset="0"/>
              </a:rPr>
              <a:t>мне </a:t>
            </a:r>
            <a:r>
              <a:rPr lang="ru-RU" sz="2000" b="1" dirty="0">
                <a:solidFill>
                  <a:srgbClr val="002060"/>
                </a:solidFill>
                <a:latin typeface="Times New Roman" panose="02020603050405020304" pitchFamily="18" charset="0"/>
                <a:cs typeface="Times New Roman" panose="02020603050405020304" pitchFamily="18" charset="0"/>
              </a:rPr>
              <a:t>о том, что данное явление происходит на крайнем Севере, за полярным кругом. </a:t>
            </a:r>
            <a:r>
              <a:rPr lang="ru-RU" sz="2000" b="1" dirty="0" smtClean="0">
                <a:solidFill>
                  <a:srgbClr val="002060"/>
                </a:solidFill>
                <a:latin typeface="Times New Roman" panose="02020603050405020304" pitchFamily="18" charset="0"/>
                <a:cs typeface="Times New Roman" panose="02020603050405020304" pitchFamily="18" charset="0"/>
              </a:rPr>
              <a:t>Узнал, </a:t>
            </a:r>
            <a:r>
              <a:rPr lang="ru-RU" sz="2000" b="1" dirty="0">
                <a:solidFill>
                  <a:srgbClr val="002060"/>
                </a:solidFill>
                <a:latin typeface="Times New Roman" panose="02020603050405020304" pitchFamily="18" charset="0"/>
                <a:cs typeface="Times New Roman" panose="02020603050405020304" pitchFamily="18" charset="0"/>
              </a:rPr>
              <a:t>что Северное сияние  происходит, только в ясную морозную ночь, когда за 3 дня до этого стояли сильные морозы. </a:t>
            </a:r>
            <a:r>
              <a:rPr lang="ru-RU" sz="2000" b="1" dirty="0" smtClean="0">
                <a:solidFill>
                  <a:srgbClr val="002060"/>
                </a:solidFill>
                <a:latin typeface="Times New Roman" panose="02020603050405020304" pitchFamily="18" charset="0"/>
                <a:cs typeface="Times New Roman" panose="02020603050405020304" pitchFamily="18" charset="0"/>
              </a:rPr>
              <a:t>Выяснил, </a:t>
            </a:r>
            <a:r>
              <a:rPr lang="ru-RU" sz="2000" b="1" dirty="0" smtClean="0">
                <a:solidFill>
                  <a:srgbClr val="002060"/>
                </a:solidFill>
                <a:latin typeface="Times New Roman" panose="02020603050405020304" pitchFamily="18" charset="0"/>
                <a:cs typeface="Times New Roman" panose="02020603050405020304" pitchFamily="18" charset="0"/>
              </a:rPr>
              <a:t>что во </a:t>
            </a:r>
            <a:r>
              <a:rPr lang="ru-RU" sz="2000" b="1" dirty="0">
                <a:solidFill>
                  <a:srgbClr val="002060"/>
                </a:solidFill>
                <a:latin typeface="Times New Roman" panose="02020603050405020304" pitchFamily="18" charset="0"/>
                <a:cs typeface="Times New Roman" panose="02020603050405020304" pitchFamily="18" charset="0"/>
              </a:rPr>
              <a:t>время полярного сияния за короткое время выделяется огромное количество энергии. Некоторые вспышки сравнимы с потреблением энергии всей Россией за день! Я</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smtClean="0">
                <a:solidFill>
                  <a:srgbClr val="002060"/>
                </a:solidFill>
                <a:latin typeface="Times New Roman" panose="02020603050405020304" pitchFamily="18" charset="0"/>
                <a:cs typeface="Times New Roman" panose="02020603050405020304" pitchFamily="18" charset="0"/>
              </a:rPr>
              <a:t>познакомился </a:t>
            </a:r>
            <a:r>
              <a:rPr lang="ru-RU" sz="2000" b="1" dirty="0">
                <a:solidFill>
                  <a:srgbClr val="002060"/>
                </a:solidFill>
                <a:latin typeface="Times New Roman" panose="02020603050405020304" pitchFamily="18" charset="0"/>
                <a:cs typeface="Times New Roman" panose="02020603050405020304" pitchFamily="18" charset="0"/>
              </a:rPr>
              <a:t>со способами  получения северного сияния в «домашних условиях» методом экспериментирования. </a:t>
            </a:r>
            <a:endParaRPr lang="ru-RU" sz="2000" b="1" dirty="0" smtClean="0">
              <a:solidFill>
                <a:srgbClr val="002060"/>
              </a:solidFill>
              <a:latin typeface="Times New Roman" panose="02020603050405020304" pitchFamily="18" charset="0"/>
              <a:cs typeface="Times New Roman" panose="02020603050405020304" pitchFamily="18" charset="0"/>
            </a:endParaRPr>
          </a:p>
          <a:p>
            <a:pPr algn="ctr"/>
            <a:r>
              <a:rPr lang="ru-RU" sz="2000" b="1" dirty="0" smtClean="0">
                <a:solidFill>
                  <a:srgbClr val="002060"/>
                </a:solidFill>
                <a:latin typeface="Times New Roman" panose="02020603050405020304" pitchFamily="18" charset="0"/>
                <a:cs typeface="Times New Roman" panose="02020603050405020304" pitchFamily="18" charset="0"/>
              </a:rPr>
              <a:t>Мой </a:t>
            </a:r>
            <a:r>
              <a:rPr lang="ru-RU" sz="2000" b="1" dirty="0">
                <a:solidFill>
                  <a:srgbClr val="002060"/>
                </a:solidFill>
                <a:latin typeface="Times New Roman" panose="02020603050405020304" pitchFamily="18" charset="0"/>
                <a:cs typeface="Times New Roman" panose="02020603050405020304" pitchFamily="18" charset="0"/>
              </a:rPr>
              <a:t>проект </a:t>
            </a:r>
            <a:r>
              <a:rPr lang="ru-RU" sz="2000" b="1" dirty="0" smtClean="0">
                <a:solidFill>
                  <a:srgbClr val="002060"/>
                </a:solidFill>
                <a:latin typeface="Times New Roman" panose="02020603050405020304" pitchFamily="18" charset="0"/>
                <a:cs typeface="Times New Roman" panose="02020603050405020304" pitchFamily="18" charset="0"/>
              </a:rPr>
              <a:t>«</a:t>
            </a:r>
            <a:r>
              <a:rPr lang="ru-RU" sz="2000" b="1" dirty="0" smtClean="0">
                <a:solidFill>
                  <a:srgbClr val="002060"/>
                </a:solidFill>
                <a:latin typeface="Times New Roman" panose="02020603050405020304" pitchFamily="18" charset="0"/>
                <a:cs typeface="Times New Roman" panose="02020603050405020304" pitchFamily="18" charset="0"/>
              </a:rPr>
              <a:t>Северное сияние</a:t>
            </a:r>
            <a:r>
              <a:rPr lang="ru-RU" sz="2000" b="1" dirty="0" smtClean="0">
                <a:solidFill>
                  <a:srgbClr val="002060"/>
                </a:solidFill>
                <a:latin typeface="Times New Roman" panose="02020603050405020304" pitchFamily="18" charset="0"/>
                <a:cs typeface="Times New Roman" panose="02020603050405020304" pitchFamily="18" charset="0"/>
              </a:rPr>
              <a:t>»  </a:t>
            </a:r>
            <a:r>
              <a:rPr lang="ru-RU" sz="2000" b="1" dirty="0">
                <a:solidFill>
                  <a:srgbClr val="002060"/>
                </a:solidFill>
                <a:latin typeface="Times New Roman" panose="02020603050405020304" pitchFamily="18" charset="0"/>
                <a:cs typeface="Times New Roman" panose="02020603050405020304" pitchFamily="18" charset="0"/>
              </a:rPr>
              <a:t>один из ярких,  познавательных </a:t>
            </a:r>
            <a:r>
              <a:rPr lang="ru-RU" sz="2000" b="1" dirty="0" smtClean="0">
                <a:solidFill>
                  <a:srgbClr val="002060"/>
                </a:solidFill>
                <a:latin typeface="Times New Roman" panose="02020603050405020304" pitchFamily="18" charset="0"/>
                <a:cs typeface="Times New Roman" panose="02020603050405020304" pitchFamily="18" charset="0"/>
              </a:rPr>
              <a:t>проектов так как  насыщен </a:t>
            </a:r>
            <a:r>
              <a:rPr lang="ru-RU" sz="2000" b="1" dirty="0">
                <a:solidFill>
                  <a:srgbClr val="002060"/>
                </a:solidFill>
                <a:latin typeface="Times New Roman" panose="02020603050405020304" pitchFamily="18" charset="0"/>
                <a:cs typeface="Times New Roman" panose="02020603050405020304" pitchFamily="18" charset="0"/>
              </a:rPr>
              <a:t>опытами и экспериментами, что способствует развитию активной, самостоятельной, творческой личности.</a:t>
            </a:r>
          </a:p>
        </p:txBody>
      </p:sp>
    </p:spTree>
    <p:extLst>
      <p:ext uri="{BB962C8B-B14F-4D97-AF65-F5344CB8AC3E}">
        <p14:creationId xmlns:p14="http://schemas.microsoft.com/office/powerpoint/2010/main" val="1433262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828</TotalTime>
  <Words>931</Words>
  <Application>Microsoft Office PowerPoint</Application>
  <PresentationFormat>Широкоэкранный</PresentationFormat>
  <Paragraphs>39</Paragraphs>
  <Slides>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Calibri</vt:lpstr>
      <vt:lpstr>Times New Roman</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ленова</dc:creator>
  <cp:lastModifiedBy>Пользователь</cp:lastModifiedBy>
  <cp:revision>85</cp:revision>
  <dcterms:created xsi:type="dcterms:W3CDTF">2019-10-30T12:03:04Z</dcterms:created>
  <dcterms:modified xsi:type="dcterms:W3CDTF">2022-12-08T09:29:17Z</dcterms:modified>
</cp:coreProperties>
</file>