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7" r:id="rId3"/>
    <p:sldId id="259" r:id="rId4"/>
    <p:sldId id="292" r:id="rId5"/>
    <p:sldId id="293" r:id="rId6"/>
    <p:sldId id="294" r:id="rId7"/>
    <p:sldId id="290" r:id="rId8"/>
    <p:sldId id="291" r:id="rId9"/>
    <p:sldId id="268" r:id="rId10"/>
    <p:sldId id="280" r:id="rId11"/>
    <p:sldId id="274" r:id="rId12"/>
    <p:sldId id="284" r:id="rId13"/>
    <p:sldId id="288" r:id="rId14"/>
    <p:sldId id="269" r:id="rId15"/>
    <p:sldId id="275" r:id="rId16"/>
    <p:sldId id="289" r:id="rId17"/>
    <p:sldId id="282" r:id="rId18"/>
    <p:sldId id="264" r:id="rId19"/>
    <p:sldId id="276" r:id="rId20"/>
    <p:sldId id="285" r:id="rId21"/>
    <p:sldId id="286" r:id="rId22"/>
    <p:sldId id="287" r:id="rId23"/>
    <p:sldId id="270" r:id="rId24"/>
    <p:sldId id="277" r:id="rId25"/>
    <p:sldId id="271" r:id="rId26"/>
    <p:sldId id="278" r:id="rId27"/>
    <p:sldId id="272" r:id="rId28"/>
    <p:sldId id="266" r:id="rId29"/>
    <p:sldId id="273" r:id="rId30"/>
    <p:sldId id="25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560BE-4D37-414C-A70D-E692BDDCBCCA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38B0C-35BC-43A5-8EFC-65E726B479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38B0C-35BC-43A5-8EFC-65E726B479F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38B0C-35BC-43A5-8EFC-65E726B479F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38B0C-35BC-43A5-8EFC-65E726B479F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38B0C-35BC-43A5-8EFC-65E726B479F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38B0C-35BC-43A5-8EFC-65E726B479F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C753D-FB04-473C-84DD-209BDD6DE024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662D3-BFBC-46DB-A319-AC175B97E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928670"/>
            <a:ext cx="842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  <a:t>К И Р И Л Л О В А </a:t>
            </a:r>
            <a:b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  <a:t>Т А Т Ь Я Н А</a:t>
            </a:r>
            <a:b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  <a:t> А Ф А Н А С Ь Е В Н 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Общий стаж -37</a:t>
            </a:r>
          </a:p>
          <a:p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Пед.стаж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- 26 Квалификационная категория – высшее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МОКУ  С(К)ОШ-И №34, город  Якутск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Учитель ИЗО, черчения</a:t>
            </a:r>
            <a:endParaRPr lang="ru-RU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714356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Gabriola" pitchFamily="82" charset="0"/>
              </a:rPr>
              <a:t>Объект: </a:t>
            </a:r>
            <a:r>
              <a:rPr lang="ru-RU" sz="4000" dirty="0" smtClean="0">
                <a:latin typeface="Gabriola" pitchFamily="82" charset="0"/>
              </a:rPr>
              <a:t>начальные классы коррекционной школы</a:t>
            </a:r>
            <a:endParaRPr lang="ru-RU" sz="4000" dirty="0">
              <a:latin typeface="Gabriola" pitchFamily="82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28596" y="1928802"/>
            <a:ext cx="807249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Предмет: 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при применении графических упражнений.</a:t>
            </a:r>
            <a:r>
              <a:rPr lang="ru-RU" sz="40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 развитие познавательного интереса на уроках ИЗО </a:t>
            </a:r>
            <a:endParaRPr kumimoji="0" lang="ru-RU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285728"/>
            <a:ext cx="67866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« Графические упражнения на развитие мелкой моторики »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2143116"/>
            <a:ext cx="4000528" cy="4429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s://razdeti.ru/images/photos/4496bd929399a73223322c2a9599ff1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214554"/>
            <a:ext cx="3786214" cy="23574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2143116"/>
            <a:ext cx="3500462" cy="4429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ds04.infourok.ru/uploads/ex/07f8/0015783f-365457e7/hello_html_20c4468f.jpg"/>
          <p:cNvPicPr>
            <a:picLocks noChangeAspect="1" noChangeArrowheads="1"/>
          </p:cNvPicPr>
          <p:nvPr/>
        </p:nvPicPr>
        <p:blipFill>
          <a:blip r:embed="rId5"/>
          <a:srcRect l="4237" t="2143" b="43214"/>
          <a:stretch>
            <a:fillRect/>
          </a:stretch>
        </p:blipFill>
        <p:spPr bwMode="auto">
          <a:xfrm>
            <a:off x="571472" y="4429132"/>
            <a:ext cx="3214710" cy="2000264"/>
          </a:xfrm>
          <a:prstGeom prst="rect">
            <a:avLst/>
          </a:prstGeom>
          <a:noFill/>
        </p:spPr>
      </p:pic>
      <p:pic>
        <p:nvPicPr>
          <p:cNvPr id="18438" name="Picture 6" descr="https://ds05.infourok.ru/uploads/ex/03a5/000c251c-84c95302/hello_html_35c23d1a.jpg"/>
          <p:cNvPicPr>
            <a:picLocks noChangeAspect="1" noChangeArrowheads="1"/>
          </p:cNvPicPr>
          <p:nvPr/>
        </p:nvPicPr>
        <p:blipFill>
          <a:blip r:embed="rId6"/>
          <a:srcRect l="27188" t="28998" r="4374" b="9051"/>
          <a:stretch>
            <a:fillRect/>
          </a:stretch>
        </p:blipFill>
        <p:spPr bwMode="auto">
          <a:xfrm>
            <a:off x="571472" y="2285992"/>
            <a:ext cx="3214710" cy="2000264"/>
          </a:xfrm>
          <a:prstGeom prst="rect">
            <a:avLst/>
          </a:prstGeom>
          <a:noFill/>
        </p:spPr>
      </p:pic>
      <p:pic>
        <p:nvPicPr>
          <p:cNvPr id="18440" name="Picture 8" descr="https://i.pinimg.com/originals/dc/20/04/dc20045cd40c675b087a70b9dcd7b6b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4714884"/>
            <a:ext cx="3786214" cy="1652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PC\AppData\Local\Microsoft\Windows\INetCache\Content.Word\IMG_20211028_110005.jpg"/>
          <p:cNvPicPr/>
          <p:nvPr/>
        </p:nvPicPr>
        <p:blipFill>
          <a:blip r:embed="rId3" cstate="print"/>
          <a:srcRect l="6579" t="5000" b="5000"/>
          <a:stretch>
            <a:fillRect/>
          </a:stretch>
        </p:blipFill>
        <p:spPr bwMode="auto">
          <a:xfrm>
            <a:off x="214282" y="214290"/>
            <a:ext cx="442915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PC\AppData\Local\Microsoft\Windows\INetCache\Content.Word\IMG_20211028_110030.jpg"/>
          <p:cNvPicPr/>
          <p:nvPr/>
        </p:nvPicPr>
        <p:blipFill>
          <a:blip r:embed="rId4" cstate="print"/>
          <a:srcRect l="3078" t="5435" r="2144" b="4076"/>
          <a:stretch>
            <a:fillRect/>
          </a:stretch>
        </p:blipFill>
        <p:spPr bwMode="auto">
          <a:xfrm>
            <a:off x="4429124" y="2928934"/>
            <a:ext cx="451913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PC\AppData\Local\Microsoft\Windows\INetCache\Content.Word\IMG_20211028_110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10425" y="2404757"/>
            <a:ext cx="3326396" cy="49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PC\AppData\Local\Microsoft\Windows\INetCache\Content.Word\IMG_20211028_105812.jpg"/>
          <p:cNvPicPr/>
          <p:nvPr/>
        </p:nvPicPr>
        <p:blipFill>
          <a:blip r:embed="rId4" cstate="print"/>
          <a:srcRect t="10197" b="16458"/>
          <a:stretch>
            <a:fillRect/>
          </a:stretch>
        </p:blipFill>
        <p:spPr bwMode="auto">
          <a:xfrm>
            <a:off x="285720" y="357166"/>
            <a:ext cx="489343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3" descr="D:\с компа\Photo\январь 2018\IMG-20180201-WA0017.jpg"/>
          <p:cNvPicPr>
            <a:picLocks noChangeAspect="1" noChangeArrowheads="1"/>
          </p:cNvPicPr>
          <p:nvPr/>
        </p:nvPicPr>
        <p:blipFill>
          <a:blip r:embed="rId3"/>
          <a:srcRect l="10870" t="11858" r="13043" b="18972"/>
          <a:stretch>
            <a:fillRect/>
          </a:stretch>
        </p:blipFill>
        <p:spPr bwMode="auto">
          <a:xfrm>
            <a:off x="3286116" y="3143248"/>
            <a:ext cx="5643602" cy="3500462"/>
          </a:xfrm>
          <a:prstGeom prst="rect">
            <a:avLst/>
          </a:prstGeom>
          <a:noFill/>
        </p:spPr>
      </p:pic>
      <p:pic>
        <p:nvPicPr>
          <p:cNvPr id="4" name="Рисунок 3" descr="C:\Users\PC\Desktop\фото\2020-2021 камера\IMG_20201125_104442.jpg"/>
          <p:cNvPicPr/>
          <p:nvPr/>
        </p:nvPicPr>
        <p:blipFill>
          <a:blip r:embed="rId4" cstate="print"/>
          <a:srcRect l="13028" t="9144" r="7746" b="20817"/>
          <a:stretch>
            <a:fillRect/>
          </a:stretch>
        </p:blipFill>
        <p:spPr bwMode="auto">
          <a:xfrm>
            <a:off x="214282" y="214290"/>
            <a:ext cx="492922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428604"/>
            <a:ext cx="8419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« Графические упражнения на развитие  памяти»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1225" y="1714488"/>
            <a:ext cx="4429156" cy="28575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42910" y="1928802"/>
            <a:ext cx="1071570" cy="16430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285984" y="2571744"/>
            <a:ext cx="642942" cy="1000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571868" y="2143116"/>
            <a:ext cx="928694" cy="1428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071538" y="3571876"/>
            <a:ext cx="285752" cy="35719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2500298" y="3571876"/>
            <a:ext cx="142876" cy="28575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929058" y="3571876"/>
            <a:ext cx="214314" cy="35719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857224" y="3571876"/>
            <a:ext cx="642942" cy="857256"/>
          </a:xfrm>
          <a:prstGeom prst="arc">
            <a:avLst>
              <a:gd name="adj1" fmla="val 16200000"/>
              <a:gd name="adj2" fmla="val 7188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>
            <a:off x="2285984" y="3571876"/>
            <a:ext cx="642942" cy="857256"/>
          </a:xfrm>
          <a:prstGeom prst="arc">
            <a:avLst>
              <a:gd name="adj1" fmla="val 16200000"/>
              <a:gd name="adj2" fmla="val 7188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/>
          <p:cNvSpPr/>
          <p:nvPr/>
        </p:nvSpPr>
        <p:spPr>
          <a:xfrm>
            <a:off x="3714744" y="3571876"/>
            <a:ext cx="642942" cy="857256"/>
          </a:xfrm>
          <a:prstGeom prst="arc">
            <a:avLst>
              <a:gd name="adj1" fmla="val 16200000"/>
              <a:gd name="adj2" fmla="val 7188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000628" y="1857364"/>
            <a:ext cx="3929090" cy="44291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http://pda.coolreferat.com/ref-2_492607432-41992.coolpic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000240"/>
            <a:ext cx="3643338" cy="407196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357158" y="4786322"/>
            <a:ext cx="4429156" cy="17240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Раскрась шарики, если </a:t>
            </a:r>
            <a:r>
              <a:rPr lang="ru-RU" sz="2400" b="1" dirty="0" smtClean="0">
                <a:solidFill>
                  <a:srgbClr val="FF0000"/>
                </a:solidFill>
              </a:rPr>
              <a:t>красный </a:t>
            </a:r>
            <a:r>
              <a:rPr lang="ru-RU" sz="2400" b="1" dirty="0" smtClean="0">
                <a:solidFill>
                  <a:srgbClr val="7030A0"/>
                </a:solidFill>
              </a:rPr>
              <a:t>шарик большой чем </a:t>
            </a:r>
            <a:r>
              <a:rPr lang="ru-RU" sz="2400" b="1" dirty="0" smtClean="0">
                <a:solidFill>
                  <a:srgbClr val="FFFF00"/>
                </a:solidFill>
              </a:rPr>
              <a:t>желтый,</a:t>
            </a:r>
            <a:r>
              <a:rPr lang="ru-RU" sz="2400" b="1" dirty="0" smtClean="0">
                <a:solidFill>
                  <a:srgbClr val="7030A0"/>
                </a:solidFill>
              </a:rPr>
              <a:t> но меньше, чем </a:t>
            </a:r>
            <a:r>
              <a:rPr lang="ru-RU" sz="2400" b="1" dirty="0" smtClean="0">
                <a:solidFill>
                  <a:srgbClr val="0070C0"/>
                </a:solidFill>
              </a:rPr>
              <a:t>синий.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357166"/>
            <a:ext cx="821537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Посмотрите картинку, на ней написаны цвета, но выделены они другим цветом. Посмотрите на картинку внимательно одну минуту и попробуйте запомнить слова.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ЖЕЛТЫЙ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СИНИЙ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 </a:t>
            </a: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ОРАНЖЕВЫЙ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ЧЕРНЫЙ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 </a:t>
            </a:r>
            <a:r>
              <a:rPr lang="ru-RU" sz="3600" b="1" dirty="0" smtClean="0">
                <a:ln>
                  <a:solidFill>
                    <a:srgbClr val="FFC00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КРАСНЫЙ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ЗЕЛЕНЫЙ 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ФИОЛЕТОВЫЙ 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ЖЕЛТЫЙ 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 </a:t>
            </a:r>
            <a:r>
              <a:rPr lang="ru-RU" sz="3600" b="1" dirty="0" smtClean="0">
                <a:ln>
                  <a:solidFill>
                    <a:srgbClr val="0070C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КРАСНЫЙ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ОРАНЖЕВЫЙ</a:t>
            </a:r>
            <a:r>
              <a:rPr lang="ru-RU" sz="36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 ЗЕЛЕНЫЙ </a:t>
            </a: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ЧЕРНЫЙ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600" dirty="0" smtClean="0">
              <a:solidFill>
                <a:srgbClr val="3C3C3C"/>
              </a:solidFill>
              <a:latin typeface="Gabriola" pitchFamily="82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Gabriola" pitchFamily="82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3714752"/>
            <a:ext cx="814393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Закройте картинку и попробуйте написать все, что запомнили цветными карандашами или цветными ручками.</a:t>
            </a:r>
            <a:endParaRPr lang="ru-RU" sz="2800" b="1" dirty="0" smtClean="0">
              <a:latin typeface="Gabriola" pitchFamily="8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C3C3C"/>
                </a:solidFill>
                <a:latin typeface="Gabriola" pitchFamily="82" charset="0"/>
                <a:cs typeface="Arial" pitchFamily="34" charset="0"/>
              </a:rPr>
              <a:t>Что у вас получилось?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Gabriola" pitchFamily="82" charset="0"/>
              </a:rPr>
              <a:t>Если получилось запомнить мало, не расстраивайтесь, возьмите первые три строчки и попробуйте запомнить их. Затем запомните и напишите вторые три строчки. Потом попробуйте запомнить и написать все четыре строчек вместе.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PC\AppData\Local\Microsoft\Windows\INetCache\Content.Word\IMG_20211028_1035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989797" y="-561223"/>
            <a:ext cx="2928957" cy="447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PC\AppData\Local\Microsoft\Windows\INetCache\Content.Word\IMG_20211028_1036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38377" y="990988"/>
            <a:ext cx="3071835" cy="38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PC\AppData\Local\Microsoft\Windows\INetCache\Content.Word\IMG_20211028_1036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07001" y="2864909"/>
            <a:ext cx="280090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Рисунок 2" descr="D:\с компа\Photo\март18\март\20180312_1122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71115" y="615309"/>
            <a:ext cx="4143405" cy="334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с компа\Photo\ноя дека 2017\Camera\20171114_105244.jpg"/>
          <p:cNvPicPr/>
          <p:nvPr/>
        </p:nvPicPr>
        <p:blipFill>
          <a:blip r:embed="rId4" cstate="print"/>
          <a:srcRect t="15100" r="63763" b="570"/>
          <a:stretch>
            <a:fillRect/>
          </a:stretch>
        </p:blipFill>
        <p:spPr bwMode="auto">
          <a:xfrm>
            <a:off x="357158" y="1071546"/>
            <a:ext cx="492922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« Графические упражнения на развитие  внимания»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142984"/>
            <a:ext cx="4286248" cy="34290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ds02.infourok.ru/uploads/ex/0212/0006dfe1-42dbadee/hello_html_m68307b0d.png"/>
          <p:cNvPicPr>
            <a:picLocks noChangeAspect="1" noChangeArrowheads="1"/>
          </p:cNvPicPr>
          <p:nvPr/>
        </p:nvPicPr>
        <p:blipFill>
          <a:blip r:embed="rId3"/>
          <a:srcRect l="2344" r="53906" b="54167"/>
          <a:stretch>
            <a:fillRect/>
          </a:stretch>
        </p:blipFill>
        <p:spPr bwMode="auto">
          <a:xfrm>
            <a:off x="428596" y="1285860"/>
            <a:ext cx="4000528" cy="314324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14546" y="4714884"/>
            <a:ext cx="4500594" cy="192880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1142984"/>
            <a:ext cx="4214842" cy="32861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s://img1.labirint.ru/rcimg/51f93cbd0a1e3532f8cd76bdfda718ad/1920x1080/books60/597239/ph_09.jpg?1564031666"/>
          <p:cNvPicPr>
            <a:picLocks noChangeAspect="1" noChangeArrowheads="1"/>
          </p:cNvPicPr>
          <p:nvPr/>
        </p:nvPicPr>
        <p:blipFill>
          <a:blip r:embed="rId4"/>
          <a:srcRect l="5633" t="21411" r="9859" b="17360"/>
          <a:stretch>
            <a:fillRect/>
          </a:stretch>
        </p:blipFill>
        <p:spPr bwMode="auto">
          <a:xfrm>
            <a:off x="4857752" y="1285860"/>
            <a:ext cx="3929058" cy="3000396"/>
          </a:xfrm>
          <a:prstGeom prst="rect">
            <a:avLst/>
          </a:prstGeom>
          <a:noFill/>
        </p:spPr>
      </p:pic>
      <p:pic>
        <p:nvPicPr>
          <p:cNvPr id="13" name="Picture 2" descr="https://documents.infourok.ru/0d66ccc4-2c8f-495f-bf29-d8fd91cb7db8/0/image0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4786322"/>
            <a:ext cx="3500462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000108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Gabriola" pitchFamily="82" charset="0"/>
              </a:rPr>
              <a:t>«Развитие познавательного интереса обучающихся начальных классов  коррекционной школы на уроках  изобразительного искусства»</a:t>
            </a:r>
            <a:endParaRPr lang="ru-RU" sz="6000" dirty="0">
              <a:solidFill>
                <a:srgbClr val="FF000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3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714356"/>
            <a:ext cx="8429684" cy="5929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250795" y="3679033"/>
            <a:ext cx="5928560" cy="7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3107521" y="3679033"/>
            <a:ext cx="592935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7158" y="2643182"/>
            <a:ext cx="842968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57158" y="4714884"/>
            <a:ext cx="842968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4" descr="https://konspekta.net/studopediaru/baza24/9817436667665.files/image001.jpg"/>
          <p:cNvPicPr>
            <a:picLocks noChangeAspect="1" noChangeArrowheads="1"/>
          </p:cNvPicPr>
          <p:nvPr/>
        </p:nvPicPr>
        <p:blipFill>
          <a:blip r:embed="rId4"/>
          <a:srcRect l="9240" t="1505" r="15297" b="21546"/>
          <a:stretch>
            <a:fillRect/>
          </a:stretch>
        </p:blipFill>
        <p:spPr bwMode="auto">
          <a:xfrm>
            <a:off x="642910" y="928670"/>
            <a:ext cx="2357454" cy="1571636"/>
          </a:xfrm>
          <a:prstGeom prst="rect">
            <a:avLst/>
          </a:prstGeom>
          <a:noFill/>
        </p:spPr>
      </p:pic>
      <p:pic>
        <p:nvPicPr>
          <p:cNvPr id="25" name="Picture 4" descr="https://konspekta.net/studopediaru/baza24/9817436667665.files/image001.jpg"/>
          <p:cNvPicPr>
            <a:picLocks noChangeAspect="1" noChangeArrowheads="1"/>
          </p:cNvPicPr>
          <p:nvPr/>
        </p:nvPicPr>
        <p:blipFill>
          <a:blip r:embed="rId4"/>
          <a:srcRect l="9240" t="1505" r="15297" b="21546"/>
          <a:stretch>
            <a:fillRect/>
          </a:stretch>
        </p:blipFill>
        <p:spPr bwMode="auto">
          <a:xfrm>
            <a:off x="3500430" y="4929198"/>
            <a:ext cx="2286016" cy="1571636"/>
          </a:xfrm>
          <a:prstGeom prst="rect">
            <a:avLst/>
          </a:prstGeom>
          <a:noFill/>
        </p:spPr>
      </p:pic>
      <p:pic>
        <p:nvPicPr>
          <p:cNvPr id="26" name="Picture 4" descr="https://konspekta.net/studopediaru/baza24/9817436667665.files/image001.jpg"/>
          <p:cNvPicPr>
            <a:picLocks noChangeAspect="1" noChangeArrowheads="1"/>
          </p:cNvPicPr>
          <p:nvPr/>
        </p:nvPicPr>
        <p:blipFill>
          <a:blip r:embed="rId4"/>
          <a:srcRect l="9240" t="1505" r="15297" b="21546"/>
          <a:stretch>
            <a:fillRect/>
          </a:stretch>
        </p:blipFill>
        <p:spPr bwMode="auto">
          <a:xfrm>
            <a:off x="6286512" y="2928934"/>
            <a:ext cx="2286016" cy="1571636"/>
          </a:xfrm>
          <a:prstGeom prst="rect">
            <a:avLst/>
          </a:prstGeom>
          <a:noFill/>
        </p:spPr>
      </p:pic>
      <p:pic>
        <p:nvPicPr>
          <p:cNvPr id="27" name="Picture 6" descr="https://lyuboznayka.ru/_ph/32/554659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857496"/>
            <a:ext cx="2357455" cy="1657279"/>
          </a:xfrm>
          <a:prstGeom prst="rect">
            <a:avLst/>
          </a:prstGeom>
          <a:noFill/>
        </p:spPr>
      </p:pic>
      <p:pic>
        <p:nvPicPr>
          <p:cNvPr id="28" name="Picture 6" descr="https://lyuboznayka.ru/_ph/32/554659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928670"/>
            <a:ext cx="2357455" cy="1585841"/>
          </a:xfrm>
          <a:prstGeom prst="rect">
            <a:avLst/>
          </a:prstGeom>
          <a:noFill/>
        </p:spPr>
      </p:pic>
      <p:pic>
        <p:nvPicPr>
          <p:cNvPr id="29" name="Picture 6" descr="https://lyuboznayka.ru/_ph/32/554659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929198"/>
            <a:ext cx="2357455" cy="1585841"/>
          </a:xfrm>
          <a:prstGeom prst="rect">
            <a:avLst/>
          </a:prstGeom>
          <a:noFill/>
        </p:spPr>
      </p:pic>
      <p:pic>
        <p:nvPicPr>
          <p:cNvPr id="30" name="Picture 4" descr="https://ya-uchitel.ru/_ph/402/180200009.jpg"/>
          <p:cNvPicPr>
            <a:picLocks noChangeAspect="1" noChangeArrowheads="1"/>
          </p:cNvPicPr>
          <p:nvPr/>
        </p:nvPicPr>
        <p:blipFill>
          <a:blip r:embed="rId6" cstate="print"/>
          <a:srcRect t="19348" r="22750" b="11228"/>
          <a:stretch>
            <a:fillRect/>
          </a:stretch>
        </p:blipFill>
        <p:spPr bwMode="auto">
          <a:xfrm>
            <a:off x="642910" y="4929198"/>
            <a:ext cx="2357454" cy="1571636"/>
          </a:xfrm>
          <a:prstGeom prst="rect">
            <a:avLst/>
          </a:prstGeom>
          <a:noFill/>
        </p:spPr>
      </p:pic>
      <p:pic>
        <p:nvPicPr>
          <p:cNvPr id="32" name="Picture 4" descr="https://ya-uchitel.ru/_ph/402/180200009.jpg"/>
          <p:cNvPicPr>
            <a:picLocks noChangeAspect="1" noChangeArrowheads="1"/>
          </p:cNvPicPr>
          <p:nvPr/>
        </p:nvPicPr>
        <p:blipFill>
          <a:blip r:embed="rId6" cstate="print"/>
          <a:srcRect t="19348" r="22750" b="11228"/>
          <a:stretch>
            <a:fillRect/>
          </a:stretch>
        </p:blipFill>
        <p:spPr bwMode="auto">
          <a:xfrm>
            <a:off x="3500430" y="2928934"/>
            <a:ext cx="2357454" cy="1571636"/>
          </a:xfrm>
          <a:prstGeom prst="rect">
            <a:avLst/>
          </a:prstGeom>
          <a:noFill/>
        </p:spPr>
      </p:pic>
      <p:pic>
        <p:nvPicPr>
          <p:cNvPr id="33" name="Picture 4" descr="https://ya-uchitel.ru/_ph/402/180200009.jpg"/>
          <p:cNvPicPr>
            <a:picLocks noChangeAspect="1" noChangeArrowheads="1"/>
          </p:cNvPicPr>
          <p:nvPr/>
        </p:nvPicPr>
        <p:blipFill>
          <a:blip r:embed="rId6" cstate="print"/>
          <a:srcRect t="19348" r="22750" b="11228"/>
          <a:stretch>
            <a:fillRect/>
          </a:stretch>
        </p:blipFill>
        <p:spPr bwMode="auto">
          <a:xfrm>
            <a:off x="6286512" y="928670"/>
            <a:ext cx="2357454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3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64294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85720" y="1428736"/>
            <a:ext cx="85725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85720" y="2714620"/>
            <a:ext cx="85725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5720" y="4000504"/>
            <a:ext cx="85725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85720" y="5357826"/>
            <a:ext cx="85725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-1285916" y="3429000"/>
            <a:ext cx="642942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428596" y="3429000"/>
            <a:ext cx="642942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2214546" y="3429000"/>
            <a:ext cx="642942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4071140" y="3429000"/>
            <a:ext cx="643021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8" descr="https://posezonam.ru/image/cache/data/29/25/1c80bf5d78278b86959789d99771d605-200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85728"/>
            <a:ext cx="1143008" cy="1143008"/>
          </a:xfrm>
          <a:prstGeom prst="rect">
            <a:avLst/>
          </a:prstGeom>
          <a:noFill/>
        </p:spPr>
      </p:pic>
      <p:pic>
        <p:nvPicPr>
          <p:cNvPr id="56" name="Picture 8" descr="https://posezonam.ru/image/cache/data/29/25/1c80bf5d78278b86959789d99771d605-200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5429264"/>
            <a:ext cx="1143008" cy="1143008"/>
          </a:xfrm>
          <a:prstGeom prst="rect">
            <a:avLst/>
          </a:prstGeom>
          <a:noFill/>
        </p:spPr>
      </p:pic>
      <p:pic>
        <p:nvPicPr>
          <p:cNvPr id="57" name="Picture 8" descr="https://posezonam.ru/image/cache/data/29/25/1c80bf5d78278b86959789d99771d605-200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4071942"/>
            <a:ext cx="1143008" cy="1143008"/>
          </a:xfrm>
          <a:prstGeom prst="rect">
            <a:avLst/>
          </a:prstGeom>
          <a:noFill/>
        </p:spPr>
      </p:pic>
      <p:pic>
        <p:nvPicPr>
          <p:cNvPr id="58" name="Picture 8" descr="https://posezonam.ru/image/cache/data/29/25/1c80bf5d78278b86959789d99771d605-200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2786058"/>
            <a:ext cx="1143008" cy="1143008"/>
          </a:xfrm>
          <a:prstGeom prst="rect">
            <a:avLst/>
          </a:prstGeom>
          <a:noFill/>
        </p:spPr>
      </p:pic>
      <p:pic>
        <p:nvPicPr>
          <p:cNvPr id="59" name="Picture 8" descr="https://posezonam.ru/image/cache/data/29/25/1c80bf5d78278b86959789d99771d605-200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1500174"/>
            <a:ext cx="1143008" cy="1143008"/>
          </a:xfrm>
          <a:prstGeom prst="rect">
            <a:avLst/>
          </a:prstGeom>
          <a:noFill/>
        </p:spPr>
      </p:pic>
      <p:pic>
        <p:nvPicPr>
          <p:cNvPr id="60" name="Picture 16" descr="https://avatars.mds.yandex.net/get-pdb/750514/fdee5c8b-4355-4ad1-b379-5d98c263b3f4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85728"/>
            <a:ext cx="1000076" cy="1071514"/>
          </a:xfrm>
          <a:prstGeom prst="rect">
            <a:avLst/>
          </a:prstGeom>
          <a:noFill/>
        </p:spPr>
      </p:pic>
      <p:pic>
        <p:nvPicPr>
          <p:cNvPr id="61" name="Picture 16" descr="https://avatars.mds.yandex.net/get-pdb/750514/fdee5c8b-4355-4ad1-b379-5d98c263b3f4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571612"/>
            <a:ext cx="1000076" cy="1071514"/>
          </a:xfrm>
          <a:prstGeom prst="rect">
            <a:avLst/>
          </a:prstGeom>
          <a:noFill/>
        </p:spPr>
      </p:pic>
      <p:pic>
        <p:nvPicPr>
          <p:cNvPr id="62" name="Picture 16" descr="https://avatars.mds.yandex.net/get-pdb/750514/fdee5c8b-4355-4ad1-b379-5d98c263b3f4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5429264"/>
            <a:ext cx="1000076" cy="1071514"/>
          </a:xfrm>
          <a:prstGeom prst="rect">
            <a:avLst/>
          </a:prstGeom>
          <a:noFill/>
        </p:spPr>
      </p:pic>
      <p:pic>
        <p:nvPicPr>
          <p:cNvPr id="63" name="Picture 16" descr="https://avatars.mds.yandex.net/get-pdb/750514/fdee5c8b-4355-4ad1-b379-5d98c263b3f4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857496"/>
            <a:ext cx="1000076" cy="1071514"/>
          </a:xfrm>
          <a:prstGeom prst="rect">
            <a:avLst/>
          </a:prstGeom>
          <a:noFill/>
        </p:spPr>
      </p:pic>
      <p:pic>
        <p:nvPicPr>
          <p:cNvPr id="65" name="Picture 10" descr="https://fashion-stickers.ru/62599-thickbox_default/uzor-khokhloma-russkaya-tradicionnaya-dekorativnaya-rospis-narodnyj-promys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143380"/>
            <a:ext cx="1085808" cy="1085808"/>
          </a:xfrm>
          <a:prstGeom prst="rect">
            <a:avLst/>
          </a:prstGeom>
          <a:noFill/>
        </p:spPr>
      </p:pic>
      <p:pic>
        <p:nvPicPr>
          <p:cNvPr id="66" name="Picture 10" descr="https://fashion-stickers.ru/62599-thickbox_default/uzor-khokhloma-russkaya-tradicionnaya-dekorativnaya-rospis-narodnyj-promys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5429264"/>
            <a:ext cx="1085808" cy="1085808"/>
          </a:xfrm>
          <a:prstGeom prst="rect">
            <a:avLst/>
          </a:prstGeom>
          <a:noFill/>
        </p:spPr>
      </p:pic>
      <p:pic>
        <p:nvPicPr>
          <p:cNvPr id="67" name="Picture 10" descr="https://fashion-stickers.ru/62599-thickbox_default/uzor-khokhloma-russkaya-tradicionnaya-dekorativnaya-rospis-narodnyj-promys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571612"/>
            <a:ext cx="1085808" cy="1085808"/>
          </a:xfrm>
          <a:prstGeom prst="rect">
            <a:avLst/>
          </a:prstGeom>
          <a:noFill/>
        </p:spPr>
      </p:pic>
      <p:pic>
        <p:nvPicPr>
          <p:cNvPr id="68" name="Picture 10" descr="https://fashion-stickers.ru/62599-thickbox_default/uzor-khokhloma-russkaya-tradicionnaya-dekorativnaya-rospis-narodnyj-promys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85728"/>
            <a:ext cx="1085808" cy="1085808"/>
          </a:xfrm>
          <a:prstGeom prst="rect">
            <a:avLst/>
          </a:prstGeom>
          <a:noFill/>
        </p:spPr>
      </p:pic>
      <p:pic>
        <p:nvPicPr>
          <p:cNvPr id="69" name="Picture 10" descr="https://fashion-stickers.ru/62599-thickbox_default/uzor-khokhloma-russkaya-tradicionnaya-dekorativnaya-rospis-narodnyj-promys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786058"/>
            <a:ext cx="1085808" cy="1085808"/>
          </a:xfrm>
          <a:prstGeom prst="rect">
            <a:avLst/>
          </a:prstGeom>
          <a:noFill/>
        </p:spPr>
      </p:pic>
      <p:pic>
        <p:nvPicPr>
          <p:cNvPr id="70" name="Picture 12" descr="https://www.rusvelikaia.ru/upload/resize_cache/iblock/44d/1000_1000_2/44dc51f6dbb0ecea8dee7e1e8bd28bc0.JPG"/>
          <p:cNvPicPr>
            <a:picLocks noChangeAspect="1" noChangeArrowheads="1"/>
          </p:cNvPicPr>
          <p:nvPr/>
        </p:nvPicPr>
        <p:blipFill>
          <a:blip r:embed="rId7" cstate="print"/>
          <a:srcRect t="22099" b="14917"/>
          <a:stretch>
            <a:fillRect/>
          </a:stretch>
        </p:blipFill>
        <p:spPr bwMode="auto">
          <a:xfrm>
            <a:off x="5572132" y="2857496"/>
            <a:ext cx="1571636" cy="1071570"/>
          </a:xfrm>
          <a:prstGeom prst="rect">
            <a:avLst/>
          </a:prstGeom>
          <a:noFill/>
        </p:spPr>
      </p:pic>
      <p:pic>
        <p:nvPicPr>
          <p:cNvPr id="71" name="Picture 12" descr="https://www.rusvelikaia.ru/upload/resize_cache/iblock/44d/1000_1000_2/44dc51f6dbb0ecea8dee7e1e8bd28bc0.JPG"/>
          <p:cNvPicPr>
            <a:picLocks noChangeAspect="1" noChangeArrowheads="1"/>
          </p:cNvPicPr>
          <p:nvPr/>
        </p:nvPicPr>
        <p:blipFill>
          <a:blip r:embed="rId7" cstate="print"/>
          <a:srcRect t="22099" b="14917"/>
          <a:stretch>
            <a:fillRect/>
          </a:stretch>
        </p:blipFill>
        <p:spPr bwMode="auto">
          <a:xfrm>
            <a:off x="3786182" y="5429264"/>
            <a:ext cx="1571636" cy="1071570"/>
          </a:xfrm>
          <a:prstGeom prst="rect">
            <a:avLst/>
          </a:prstGeom>
          <a:noFill/>
        </p:spPr>
      </p:pic>
      <p:pic>
        <p:nvPicPr>
          <p:cNvPr id="72" name="Picture 12" descr="https://www.rusvelikaia.ru/upload/resize_cache/iblock/44d/1000_1000_2/44dc51f6dbb0ecea8dee7e1e8bd28bc0.JPG"/>
          <p:cNvPicPr>
            <a:picLocks noChangeAspect="1" noChangeArrowheads="1"/>
          </p:cNvPicPr>
          <p:nvPr/>
        </p:nvPicPr>
        <p:blipFill>
          <a:blip r:embed="rId7" cstate="print"/>
          <a:srcRect t="22099" b="14917"/>
          <a:stretch>
            <a:fillRect/>
          </a:stretch>
        </p:blipFill>
        <p:spPr bwMode="auto">
          <a:xfrm>
            <a:off x="2071670" y="1571612"/>
            <a:ext cx="1571636" cy="1071570"/>
          </a:xfrm>
          <a:prstGeom prst="rect">
            <a:avLst/>
          </a:prstGeom>
          <a:noFill/>
        </p:spPr>
      </p:pic>
      <p:pic>
        <p:nvPicPr>
          <p:cNvPr id="73" name="Picture 12" descr="https://www.rusvelikaia.ru/upload/resize_cache/iblock/44d/1000_1000_2/44dc51f6dbb0ecea8dee7e1e8bd28bc0.JPG"/>
          <p:cNvPicPr>
            <a:picLocks noChangeAspect="1" noChangeArrowheads="1"/>
          </p:cNvPicPr>
          <p:nvPr/>
        </p:nvPicPr>
        <p:blipFill>
          <a:blip r:embed="rId7" cstate="print"/>
          <a:srcRect t="22099" b="14917"/>
          <a:stretch>
            <a:fillRect/>
          </a:stretch>
        </p:blipFill>
        <p:spPr bwMode="auto">
          <a:xfrm>
            <a:off x="357158" y="4071942"/>
            <a:ext cx="1571636" cy="1071570"/>
          </a:xfrm>
          <a:prstGeom prst="rect">
            <a:avLst/>
          </a:prstGeom>
          <a:noFill/>
        </p:spPr>
      </p:pic>
      <p:pic>
        <p:nvPicPr>
          <p:cNvPr id="74" name="Picture 12" descr="https://www.rusvelikaia.ru/upload/resize_cache/iblock/44d/1000_1000_2/44dc51f6dbb0ecea8dee7e1e8bd28bc0.JPG"/>
          <p:cNvPicPr>
            <a:picLocks noChangeAspect="1" noChangeArrowheads="1"/>
          </p:cNvPicPr>
          <p:nvPr/>
        </p:nvPicPr>
        <p:blipFill>
          <a:blip r:embed="rId7" cstate="print"/>
          <a:srcRect t="22099" b="14917"/>
          <a:stretch>
            <a:fillRect/>
          </a:stretch>
        </p:blipFill>
        <p:spPr bwMode="auto">
          <a:xfrm>
            <a:off x="7358082" y="285728"/>
            <a:ext cx="1500198" cy="1071570"/>
          </a:xfrm>
          <a:prstGeom prst="rect">
            <a:avLst/>
          </a:prstGeom>
          <a:noFill/>
        </p:spPr>
      </p:pic>
      <p:pic>
        <p:nvPicPr>
          <p:cNvPr id="75" name="Picture 14" descr="https://cozyblog.ru/wp-content/uploads/2019/02/hohloma-posud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1643050"/>
            <a:ext cx="997597" cy="1040637"/>
          </a:xfrm>
          <a:prstGeom prst="rect">
            <a:avLst/>
          </a:prstGeom>
          <a:noFill/>
        </p:spPr>
      </p:pic>
      <p:pic>
        <p:nvPicPr>
          <p:cNvPr id="76" name="Picture 14" descr="https://cozyblog.ru/wp-content/uploads/2019/02/hohloma-posud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5500702"/>
            <a:ext cx="997597" cy="1040637"/>
          </a:xfrm>
          <a:prstGeom prst="rect">
            <a:avLst/>
          </a:prstGeom>
          <a:noFill/>
        </p:spPr>
      </p:pic>
      <p:pic>
        <p:nvPicPr>
          <p:cNvPr id="78" name="Picture 14" descr="https://cozyblog.ru/wp-content/uploads/2019/02/hohloma-posud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4143380"/>
            <a:ext cx="997597" cy="1040637"/>
          </a:xfrm>
          <a:prstGeom prst="rect">
            <a:avLst/>
          </a:prstGeom>
          <a:noFill/>
        </p:spPr>
      </p:pic>
      <p:pic>
        <p:nvPicPr>
          <p:cNvPr id="79" name="Picture 14" descr="https://cozyblog.ru/wp-content/uploads/2019/02/hohloma-posud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2786058"/>
            <a:ext cx="997597" cy="1040637"/>
          </a:xfrm>
          <a:prstGeom prst="rect">
            <a:avLst/>
          </a:prstGeom>
          <a:noFill/>
        </p:spPr>
      </p:pic>
      <p:pic>
        <p:nvPicPr>
          <p:cNvPr id="81" name="Picture 14" descr="https://cozyblog.ru/wp-content/uploads/2019/02/hohloma-posud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285728"/>
            <a:ext cx="997597" cy="1040637"/>
          </a:xfrm>
          <a:prstGeom prst="rect">
            <a:avLst/>
          </a:prstGeom>
          <a:noFill/>
        </p:spPr>
      </p:pic>
      <p:pic>
        <p:nvPicPr>
          <p:cNvPr id="82" name="Picture 16" descr="https://avatars.mds.yandex.net/get-pdb/750514/fdee5c8b-4355-4ad1-b379-5d98c263b3f4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4143380"/>
            <a:ext cx="1000076" cy="107151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429684" cy="64294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stCxn id="3" idx="0"/>
            <a:endCxn id="3" idx="2"/>
          </p:cNvCxnSpPr>
          <p:nvPr/>
        </p:nvCxnSpPr>
        <p:spPr>
          <a:xfrm rot="16200000" flipH="1">
            <a:off x="1357290" y="3429000"/>
            <a:ext cx="642942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-785850" y="3429000"/>
            <a:ext cx="642942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3500430" y="3429000"/>
            <a:ext cx="642942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3" idx="1"/>
            <a:endCxn id="3" idx="3"/>
          </p:cNvCxnSpPr>
          <p:nvPr/>
        </p:nvCxnSpPr>
        <p:spPr>
          <a:xfrm rot="10800000" flipH="1">
            <a:off x="357158" y="3429000"/>
            <a:ext cx="8429684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57158" y="1785926"/>
            <a:ext cx="8429684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57158" y="5000636"/>
            <a:ext cx="8429684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072066" y="2071678"/>
            <a:ext cx="1214446" cy="114300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857488" y="428604"/>
            <a:ext cx="1285884" cy="12144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85786" y="3643314"/>
            <a:ext cx="1285884" cy="12144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2786050" y="3643314"/>
            <a:ext cx="1428760" cy="1143008"/>
          </a:xfrm>
          <a:prstGeom prst="triangle">
            <a:avLst>
              <a:gd name="adj" fmla="val 50985"/>
            </a:avLst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4929190" y="428604"/>
            <a:ext cx="1428760" cy="1143008"/>
          </a:xfrm>
          <a:prstGeom prst="triangle">
            <a:avLst>
              <a:gd name="adj" fmla="val 50985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642910" y="2071678"/>
            <a:ext cx="1428760" cy="1143008"/>
          </a:xfrm>
          <a:prstGeom prst="triangle">
            <a:avLst>
              <a:gd name="adj" fmla="val 50985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>
            <a:off x="7072330" y="5214950"/>
            <a:ext cx="1428760" cy="1143008"/>
          </a:xfrm>
          <a:prstGeom prst="triangle">
            <a:avLst>
              <a:gd name="adj" fmla="val 50985"/>
            </a:avLst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7143768" y="2071678"/>
            <a:ext cx="1285884" cy="12144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7143768" y="3643314"/>
            <a:ext cx="1214446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2928926" y="5214950"/>
            <a:ext cx="1214446" cy="11430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рапеция 47"/>
          <p:cNvSpPr/>
          <p:nvPr/>
        </p:nvSpPr>
        <p:spPr>
          <a:xfrm>
            <a:off x="7072330" y="500042"/>
            <a:ext cx="1343028" cy="1073276"/>
          </a:xfrm>
          <a:prstGeom prst="trapezoid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Трапеция 49"/>
          <p:cNvSpPr/>
          <p:nvPr/>
        </p:nvSpPr>
        <p:spPr>
          <a:xfrm>
            <a:off x="5000628" y="3643314"/>
            <a:ext cx="1343028" cy="1073276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рапеция 53"/>
          <p:cNvSpPr/>
          <p:nvPr/>
        </p:nvSpPr>
        <p:spPr>
          <a:xfrm>
            <a:off x="785786" y="5214950"/>
            <a:ext cx="1343028" cy="1073276"/>
          </a:xfrm>
          <a:prstGeom prst="trapezoid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ирог 54"/>
          <p:cNvSpPr/>
          <p:nvPr/>
        </p:nvSpPr>
        <p:spPr>
          <a:xfrm>
            <a:off x="5143504" y="5286388"/>
            <a:ext cx="1214446" cy="1143008"/>
          </a:xfrm>
          <a:prstGeom prst="pi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85786" y="428604"/>
            <a:ext cx="1214446" cy="11430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Крест 63"/>
          <p:cNvSpPr/>
          <p:nvPr/>
        </p:nvSpPr>
        <p:spPr>
          <a:xfrm>
            <a:off x="2928926" y="2071678"/>
            <a:ext cx="1357322" cy="1143008"/>
          </a:xfrm>
          <a:prstGeom prst="plus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Трапеция 64"/>
          <p:cNvSpPr/>
          <p:nvPr/>
        </p:nvSpPr>
        <p:spPr>
          <a:xfrm>
            <a:off x="2928926" y="2071678"/>
            <a:ext cx="1343028" cy="1143008"/>
          </a:xfrm>
          <a:prstGeom prst="trapezoid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5072066" y="5214950"/>
            <a:ext cx="1285884" cy="12144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4" grpId="0" animBg="1"/>
      <p:bldP spid="65" grpId="0" animBg="1"/>
      <p:bldP spid="65" grpId="1" animBg="1"/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 descr="C:\Users\PC\Desktop\фото\работа\IMG-20180423-WA0030.jpg"/>
          <p:cNvPicPr/>
          <p:nvPr/>
        </p:nvPicPr>
        <p:blipFill>
          <a:blip r:embed="rId3"/>
          <a:srcRect b="18650"/>
          <a:stretch>
            <a:fillRect/>
          </a:stretch>
        </p:blipFill>
        <p:spPr bwMode="auto">
          <a:xfrm>
            <a:off x="3714744" y="2714596"/>
            <a:ext cx="51435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PC\Desktop\фото\2020-2021 камера\IMG_20210428_115230.jpg"/>
          <p:cNvPicPr/>
          <p:nvPr/>
        </p:nvPicPr>
        <p:blipFill>
          <a:blip r:embed="rId4" cstate="print"/>
          <a:srcRect b="14847"/>
          <a:stretch>
            <a:fillRect/>
          </a:stretch>
        </p:blipFill>
        <p:spPr bwMode="auto">
          <a:xfrm>
            <a:off x="285720" y="285728"/>
            <a:ext cx="4071966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0"/>
            <a:ext cx="8929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« Графические упражнения на развитие  мышления»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2928934"/>
            <a:ext cx="4857784" cy="371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https://psinshoko.ru/800/600/https/fsd.multiurok.ru/html/2018/02/16/s_5a86af6488f29/833937_10.png"/>
          <p:cNvPicPr>
            <a:picLocks noChangeAspect="1" noChangeArrowheads="1"/>
          </p:cNvPicPr>
          <p:nvPr/>
        </p:nvPicPr>
        <p:blipFill>
          <a:blip r:embed="rId3"/>
          <a:srcRect t="49047"/>
          <a:stretch>
            <a:fillRect/>
          </a:stretch>
        </p:blipFill>
        <p:spPr bwMode="auto">
          <a:xfrm>
            <a:off x="4214810" y="3143248"/>
            <a:ext cx="4429156" cy="33146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1285860"/>
            <a:ext cx="3643306" cy="31432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nashaucheba.ru/docs/46/45435/conv_1/file1_html_439d6a2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428736"/>
            <a:ext cx="3357586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1" name="Рисунок 10" descr="D:\с компа\Photo\ноя дека 2017\Camera\20171114_105138.jpg"/>
          <p:cNvPicPr/>
          <p:nvPr/>
        </p:nvPicPr>
        <p:blipFill>
          <a:blip r:embed="rId4" cstate="print"/>
          <a:srcRect r="29963" b="11111"/>
          <a:stretch>
            <a:fillRect/>
          </a:stretch>
        </p:blipFill>
        <p:spPr bwMode="auto">
          <a:xfrm>
            <a:off x="3714744" y="1285860"/>
            <a:ext cx="5286412" cy="4357718"/>
          </a:xfrm>
          <a:prstGeom prst="rect">
            <a:avLst/>
          </a:prstGeom>
          <a:noFill/>
        </p:spPr>
      </p:pic>
      <p:pic>
        <p:nvPicPr>
          <p:cNvPr id="12" name="Рисунок 11" descr="D:\с компа\Photo\февраль 2018\20180202_1129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5739" y="821501"/>
            <a:ext cx="3857628" cy="2786082"/>
          </a:xfrm>
          <a:prstGeom prst="rect">
            <a:avLst/>
          </a:prstGeom>
          <a:noFill/>
        </p:spPr>
      </p:pic>
      <p:pic>
        <p:nvPicPr>
          <p:cNvPr id="13" name="Рисунок 12" descr="D:\с компа\Photo\ноя дека 2017\Camera\20171114_110731.jpg"/>
          <p:cNvPicPr/>
          <p:nvPr/>
        </p:nvPicPr>
        <p:blipFill>
          <a:blip r:embed="rId6" cstate="print"/>
          <a:srcRect t="24561" r="61843"/>
          <a:stretch>
            <a:fillRect/>
          </a:stretch>
        </p:blipFill>
        <p:spPr bwMode="auto">
          <a:xfrm>
            <a:off x="142844" y="3357562"/>
            <a:ext cx="342902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9246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  <a:cs typeface="Times New Roman" pitchFamily="18" charset="0"/>
              </a:rPr>
              <a:t>« Графические упражнения на развитие  воображения»</a:t>
            </a:r>
            <a:endParaRPr lang="ru-RU" sz="4000" dirty="0"/>
          </a:p>
        </p:txBody>
      </p:sp>
      <p:pic>
        <p:nvPicPr>
          <p:cNvPr id="3076" name="Picture 4" descr="https://konspekta.net/studopediaru/baza25/12429746997751.files/image006.jpg"/>
          <p:cNvPicPr>
            <a:picLocks noChangeAspect="1" noChangeArrowheads="1"/>
          </p:cNvPicPr>
          <p:nvPr/>
        </p:nvPicPr>
        <p:blipFill>
          <a:blip r:embed="rId3"/>
          <a:srcRect t="8942" r="53631"/>
          <a:stretch>
            <a:fillRect/>
          </a:stretch>
        </p:blipFill>
        <p:spPr bwMode="auto">
          <a:xfrm>
            <a:off x="357158" y="1285860"/>
            <a:ext cx="3714776" cy="3143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9124" y="1285860"/>
            <a:ext cx="4143404" cy="31432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" descr="https://im0-tub-ru.yandex.net/i?id=41e70ec434bce2877d158d40e3561e84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28736"/>
            <a:ext cx="3916359" cy="29194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4572008"/>
            <a:ext cx="7786742" cy="20717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s://fs01.vseosvita.ua/0100ffec-48b0/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4714884"/>
            <a:ext cx="7286676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tulatv.ru/sites/default/files/plrl.jpg"/>
          <p:cNvPicPr>
            <a:picLocks noChangeAspect="1" noChangeArrowheads="1"/>
          </p:cNvPicPr>
          <p:nvPr/>
        </p:nvPicPr>
        <p:blipFill>
          <a:blip r:embed="rId2">
            <a:lum bright="40000" contrast="-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 descr="C:\Users\PC\Desktop\фото\2020-2021 камера\IMG_20201125_104446.jpg"/>
          <p:cNvPicPr/>
          <p:nvPr/>
        </p:nvPicPr>
        <p:blipFill>
          <a:blip r:embed="rId3" cstate="print"/>
          <a:srcRect l="21071" t="10180" r="43571" b="10180"/>
          <a:stretch>
            <a:fillRect/>
          </a:stretch>
        </p:blipFill>
        <p:spPr bwMode="auto">
          <a:xfrm>
            <a:off x="785786" y="1357298"/>
            <a:ext cx="371477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PC\Desktop\фото\2020-2021 камера\IMG_20210428_115242.jpg"/>
          <p:cNvPicPr/>
          <p:nvPr/>
        </p:nvPicPr>
        <p:blipFill>
          <a:blip r:embed="rId4" cstate="print"/>
          <a:srcRect l="10177" t="28682" r="1127" b="28683"/>
          <a:stretch>
            <a:fillRect/>
          </a:stretch>
        </p:blipFill>
        <p:spPr bwMode="auto">
          <a:xfrm>
            <a:off x="3286116" y="357166"/>
            <a:ext cx="53578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7" name="Рисунок 6" descr="D:\с компа\Photo\ноя дека 2017\Camera\20171114_105209.jpg"/>
          <p:cNvPicPr/>
          <p:nvPr/>
        </p:nvPicPr>
        <p:blipFill>
          <a:blip r:embed="rId3" cstate="print"/>
          <a:srcRect l="33096" b="31429"/>
          <a:stretch>
            <a:fillRect/>
          </a:stretch>
        </p:blipFill>
        <p:spPr bwMode="auto">
          <a:xfrm>
            <a:off x="357158" y="285728"/>
            <a:ext cx="592935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с компа\Фотки\ФОТО работа\ШКОЛА\ИЗО\SDC17703.JPG"/>
          <p:cNvPicPr/>
          <p:nvPr/>
        </p:nvPicPr>
        <p:blipFill>
          <a:blip r:embed="rId4" cstate="print"/>
          <a:srcRect l="9583" t="11662" r="8275"/>
          <a:stretch>
            <a:fillRect/>
          </a:stretch>
        </p:blipFill>
        <p:spPr bwMode="auto">
          <a:xfrm>
            <a:off x="4643438" y="3429000"/>
            <a:ext cx="4286280" cy="3246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6" descr="D:\с компа\Photo\январь 2018\IMG-20180201-WA0028.jpg"/>
          <p:cNvPicPr>
            <a:picLocks noChangeAspect="1" noChangeArrowheads="1"/>
          </p:cNvPicPr>
          <p:nvPr/>
        </p:nvPicPr>
        <p:blipFill>
          <a:blip r:embed="rId3"/>
          <a:srcRect b="16438"/>
          <a:stretch>
            <a:fillRect/>
          </a:stretch>
        </p:blipFill>
        <p:spPr bwMode="auto">
          <a:xfrm>
            <a:off x="5715008" y="214290"/>
            <a:ext cx="3214710" cy="3857652"/>
          </a:xfrm>
          <a:prstGeom prst="rect">
            <a:avLst/>
          </a:prstGeom>
          <a:noFill/>
        </p:spPr>
      </p:pic>
      <p:pic>
        <p:nvPicPr>
          <p:cNvPr id="5" name="Рисунок 4" descr="D:\с компа\Фотки\ФОТО работа\ШКОЛА\ИЗО\SDC17710.JPG"/>
          <p:cNvPicPr/>
          <p:nvPr/>
        </p:nvPicPr>
        <p:blipFill>
          <a:blip r:embed="rId4" cstate="print"/>
          <a:srcRect l="50116" t="12179" b="29915"/>
          <a:stretch>
            <a:fillRect/>
          </a:stretch>
        </p:blipFill>
        <p:spPr bwMode="auto">
          <a:xfrm>
            <a:off x="1357290" y="3071810"/>
            <a:ext cx="5214974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с компа\Фотки\ФОТО работа\ШКОЛА\ИЗО\SDC16105.JPG"/>
          <p:cNvPicPr/>
          <p:nvPr/>
        </p:nvPicPr>
        <p:blipFill>
          <a:blip r:embed="rId5" cstate="print"/>
          <a:srcRect l="9139" t="18376" r="26884" b="10043"/>
          <a:stretch>
            <a:fillRect/>
          </a:stretch>
        </p:blipFill>
        <p:spPr bwMode="auto">
          <a:xfrm>
            <a:off x="214282" y="214290"/>
            <a:ext cx="442915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mg2.freepng.ru/20180222/qee/kisspng-paintbrush-watercolor-painting-water-chalk-material-5a8f4c5146ac15.273911141519340625289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714356"/>
            <a:ext cx="77867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Актуальность: </a:t>
            </a:r>
            <a:r>
              <a:rPr lang="ru-RU" sz="3600" dirty="0" smtClean="0">
                <a:solidFill>
                  <a:srgbClr val="00000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Эффективным средством развития познавательных интересов  являются уроки изобразительного искусства в специальных коррекционных школах. У детей школьного возраста любая деятельность (игровая, трудовая или изобразительная) формируется с опозданием и отклонениями на любых этапах развития. </a:t>
            </a:r>
            <a:endParaRPr lang="ru-RU" sz="3600" dirty="0" smtClean="0">
              <a:latin typeface="Gabriola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85/a2/ad/85a2ada46570897f67e197835868153b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2071678"/>
            <a:ext cx="7459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Gabriola" pitchFamily="82" charset="0"/>
              </a:rPr>
              <a:t>С П А С И Б О   З А   В Н И М А Н И Е</a:t>
            </a:r>
            <a:endParaRPr lang="ru-RU" sz="4800" b="1" dirty="0">
              <a:solidFill>
                <a:srgbClr val="C0000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571868" y="214290"/>
            <a:ext cx="5357850" cy="364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285720" y="3143248"/>
            <a:ext cx="5155531" cy="34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PC\AppData\Local\Microsoft\Windows\INetCache\Content.Word\IMG_20211208_1203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4348" y="1285860"/>
            <a:ext cx="392909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PC\AppData\Local\Microsoft\Windows\INetCache\Content.Word\IMG_20211208_1203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93602" y="321448"/>
            <a:ext cx="242889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PC\AppData\Local\Microsoft\Windows\INetCache\Content.Word\IMG_20211208_1204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000504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PC\AppData\Local\Microsoft\Windows\INetCache\Content.Word\IMG_20211208_1203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36281" y="-821565"/>
            <a:ext cx="3214714" cy="52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PC\AppData\Local\Microsoft\Windows\INetCache\Content.Word\IMG_20211208_1202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241669" y="2830237"/>
            <a:ext cx="2874443" cy="464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PC\AppData\Local\Microsoft\Windows\INetCache\Content.Word\IMG_20211208_110341.jpg"/>
          <p:cNvPicPr/>
          <p:nvPr/>
        </p:nvPicPr>
        <p:blipFill>
          <a:blip r:embed="rId3" cstate="print"/>
          <a:srcRect l="12370" t="2023" r="3930" b="4192"/>
          <a:stretch>
            <a:fillRect/>
          </a:stretch>
        </p:blipFill>
        <p:spPr bwMode="auto">
          <a:xfrm rot="5400000">
            <a:off x="1431082" y="-1002510"/>
            <a:ext cx="3061356" cy="549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PC\AppData\Local\Microsoft\Windows\INetCache\Content.Word\IMG_20211208_110328.jpg"/>
          <p:cNvPicPr/>
          <p:nvPr/>
        </p:nvPicPr>
        <p:blipFill>
          <a:blip r:embed="rId4" cstate="print"/>
          <a:srcRect l="15439" t="6936" r="4929" b="8093"/>
          <a:stretch>
            <a:fillRect/>
          </a:stretch>
        </p:blipFill>
        <p:spPr bwMode="auto">
          <a:xfrm rot="5400000">
            <a:off x="4537698" y="2391732"/>
            <a:ext cx="3357586" cy="514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PC\AppData\Local\Microsoft\Windows\INetCache\Content.Word\IMG_20211208_110125.jpg"/>
          <p:cNvPicPr/>
          <p:nvPr/>
        </p:nvPicPr>
        <p:blipFill>
          <a:blip r:embed="rId3" cstate="print"/>
          <a:srcRect l="13133" t="5491" r="7303" b="9538"/>
          <a:stretch>
            <a:fillRect/>
          </a:stretch>
        </p:blipFill>
        <p:spPr bwMode="auto">
          <a:xfrm rot="5400000">
            <a:off x="4359103" y="-715821"/>
            <a:ext cx="3500462" cy="536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PC\AppData\Local\Microsoft\Windows\INetCache\Content.Word\IMG_20211208_110137.jpg"/>
          <p:cNvPicPr/>
          <p:nvPr/>
        </p:nvPicPr>
        <p:blipFill>
          <a:blip r:embed="rId4" cstate="print"/>
          <a:srcRect l="12381" t="3468" r="6919" b="8960"/>
          <a:stretch>
            <a:fillRect/>
          </a:stretch>
        </p:blipFill>
        <p:spPr bwMode="auto">
          <a:xfrm rot="5400000">
            <a:off x="944863" y="2555543"/>
            <a:ext cx="332518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2.freepng.ru/20180222/qee/kisspng-paintbrush-watercolor-painting-water-chalk-material-5a8f4c5146ac15.2739111415193406252895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074" r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500042"/>
            <a:ext cx="83582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sz="3200" dirty="0" smtClean="0">
                <a:solidFill>
                  <a:srgbClr val="00000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способствовать развитию познавательного интереса обучающихся путем применения графических упражнений.</a:t>
            </a:r>
            <a:endParaRPr lang="ru-RU" sz="3200" dirty="0" smtClean="0">
              <a:latin typeface="Gabriola" pitchFamily="8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Задачи: </a:t>
            </a:r>
            <a:endParaRPr lang="ru-RU" sz="3200" dirty="0" smtClean="0">
              <a:latin typeface="Gabriola" pitchFamily="82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систематизировать комплекс разнообразных игр и упражнений, направленных на развитие когнитивных процессов (мышление …);</a:t>
            </a:r>
            <a:endParaRPr lang="ru-RU" sz="3200" dirty="0" smtClean="0">
              <a:latin typeface="Gabriola" pitchFamily="82" charset="0"/>
              <a:ea typeface="Calibri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создать на уроках изобразительного искусства ситуации, определяющие интерес, потребности и возможности познавательной деятельности;</a:t>
            </a:r>
            <a:endParaRPr lang="ru-RU" sz="3200" dirty="0" smtClean="0">
              <a:latin typeface="Gabriola" pitchFamily="82" charset="0"/>
              <a:ea typeface="Calibri" pitchFamily="34" charset="0"/>
              <a:cs typeface="Arial" pitchFamily="34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3200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научить обучающихся самостоятельно применять имеющиеся знания в учении и практической деятельности.</a:t>
            </a:r>
            <a:endParaRPr lang="ru-RU" sz="3200" dirty="0" smtClean="0">
              <a:latin typeface="Gabriola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304</Words>
  <Application>Microsoft Office PowerPoint</Application>
  <PresentationFormat>Экран (4:3)</PresentationFormat>
  <Paragraphs>34</Paragraphs>
  <Slides>30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познавательного интереса обучающихся начальных классах коррекционной школы на уроках изобразительного искусства»</dc:title>
  <dc:creator>PC</dc:creator>
  <cp:lastModifiedBy>PC</cp:lastModifiedBy>
  <cp:revision>146</cp:revision>
  <dcterms:created xsi:type="dcterms:W3CDTF">2021-10-24T13:56:41Z</dcterms:created>
  <dcterms:modified xsi:type="dcterms:W3CDTF">2022-12-15T18:04:15Z</dcterms:modified>
</cp:coreProperties>
</file>