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5" r:id="rId1"/>
  </p:sldMasterIdLst>
  <p:notesMasterIdLst>
    <p:notesMasterId r:id="rId24"/>
  </p:notesMasterIdLst>
  <p:sldIdLst>
    <p:sldId id="317" r:id="rId2"/>
    <p:sldId id="257" r:id="rId3"/>
    <p:sldId id="318" r:id="rId4"/>
    <p:sldId id="319" r:id="rId5"/>
    <p:sldId id="310" r:id="rId6"/>
    <p:sldId id="259" r:id="rId7"/>
    <p:sldId id="324" r:id="rId8"/>
    <p:sldId id="325" r:id="rId9"/>
    <p:sldId id="312" r:id="rId10"/>
    <p:sldId id="263" r:id="rId11"/>
    <p:sldId id="320" r:id="rId12"/>
    <p:sldId id="321" r:id="rId13"/>
    <p:sldId id="322" r:id="rId14"/>
    <p:sldId id="323" r:id="rId15"/>
    <p:sldId id="326" r:id="rId16"/>
    <p:sldId id="314" r:id="rId17"/>
    <p:sldId id="311" r:id="rId18"/>
    <p:sldId id="261" r:id="rId19"/>
    <p:sldId id="327" r:id="rId20"/>
    <p:sldId id="328" r:id="rId21"/>
    <p:sldId id="297" r:id="rId22"/>
    <p:sldId id="262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-53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pPr/>
              <a:t>12/20/2022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xmlns="" val="3901772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r>
              <a:rPr lang="en-US" altLang="ru-RU" dirty="0"/>
              <a:t>From the text </a:t>
            </a:r>
            <a:r>
              <a:rPr lang="en-US" altLang="ru-RU" u="sng" dirty="0"/>
              <a:t>Laboratory Manual in Physical Geology</a:t>
            </a:r>
            <a:r>
              <a:rPr lang="en-US" altLang="ru-RU" dirty="0"/>
              <a:t> (8</a:t>
            </a:r>
            <a:r>
              <a:rPr lang="en-US" altLang="ru-RU" baseline="30000" dirty="0"/>
              <a:t>th</a:t>
            </a:r>
            <a:r>
              <a:rPr lang="en-US" altLang="ru-RU" dirty="0"/>
              <a:t> edition)</a:t>
            </a:r>
          </a:p>
          <a:p>
            <a:endParaRPr lang="en-US" altLang="ru-RU" dirty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F9336E7-125C-46E1-922F-DF0AD9B26BCE}" type="slidenum">
              <a:rPr lang="en-US" altLang="ru-RU"/>
              <a:pPr/>
              <a:t>13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2047960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C076C-2DD6-41F3-94C9-308F8BD09D29}" type="datetimeFigureOut">
              <a:rPr lang="ru-RU" smtClean="0"/>
              <a:pPr/>
              <a:t>20.12.2022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19F18-9DA9-4DED-896C-0BC9AFCB2A4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11447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C076C-2DD6-41F3-94C9-308F8BD09D29}" type="datetimeFigureOut">
              <a:rPr lang="ru-RU" smtClean="0"/>
              <a:pPr/>
              <a:t>20.12.2022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19F18-9DA9-4DED-896C-0BC9AFCB2A4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87631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C076C-2DD6-41F3-94C9-308F8BD09D29}" type="datetimeFigureOut">
              <a:rPr lang="ru-RU" smtClean="0"/>
              <a:pPr/>
              <a:t>20.12.2022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19F18-9DA9-4DED-896C-0BC9AFCB2A4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63462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C076C-2DD6-41F3-94C9-308F8BD09D29}" type="datetimeFigureOut">
              <a:rPr lang="ru-RU" smtClean="0"/>
              <a:pPr/>
              <a:t>20.12.2022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19F18-9DA9-4DED-896C-0BC9AFCB2A4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63187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C076C-2DD6-41F3-94C9-308F8BD09D29}" type="datetimeFigureOut">
              <a:rPr lang="ru-RU" smtClean="0"/>
              <a:pPr/>
              <a:t>20.12.2022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19F18-9DA9-4DED-896C-0BC9AFCB2A4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94785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C076C-2DD6-41F3-94C9-308F8BD09D29}" type="datetimeFigureOut">
              <a:rPr lang="ru-RU" smtClean="0"/>
              <a:pPr/>
              <a:t>20.12.2022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19F18-9DA9-4DED-896C-0BC9AFCB2A4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62554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C076C-2DD6-41F3-94C9-308F8BD09D29}" type="datetimeFigureOut">
              <a:rPr lang="ru-RU" smtClean="0"/>
              <a:pPr/>
              <a:t>20.12.2022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19F18-9DA9-4DED-896C-0BC9AFCB2A4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99497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C076C-2DD6-41F3-94C9-308F8BD09D29}" type="datetimeFigureOut">
              <a:rPr lang="ru-RU" smtClean="0"/>
              <a:pPr/>
              <a:t>20.12.2022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19F18-9DA9-4DED-896C-0BC9AFCB2A4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01269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C076C-2DD6-41F3-94C9-308F8BD09D29}" type="datetimeFigureOut">
              <a:rPr lang="ru-RU" smtClean="0"/>
              <a:pPr/>
              <a:t>20.12.2022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19F18-9DA9-4DED-896C-0BC9AFCB2A4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4239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C076C-2DD6-41F3-94C9-308F8BD09D29}" type="datetimeFigureOut">
              <a:rPr lang="ru-RU" smtClean="0"/>
              <a:pPr/>
              <a:t>20.12.2022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19F18-9DA9-4DED-896C-0BC9AFCB2A4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32993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C076C-2DD6-41F3-94C9-308F8BD09D29}" type="datetimeFigureOut">
              <a:rPr lang="ru-RU" smtClean="0"/>
              <a:pPr/>
              <a:t>20.12.2022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19F18-9DA9-4DED-896C-0BC9AFCB2A4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82975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tx2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C076C-2DD6-41F3-94C9-308F8BD09D29}" type="datetimeFigureOut">
              <a:rPr lang="ru-RU" smtClean="0"/>
              <a:pPr/>
              <a:t>20.12.2022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19F18-9DA9-4DED-896C-0BC9AFCB2A4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4209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emf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5.jpeg"/><Relationship Id="rId4" Type="http://schemas.openxmlformats.org/officeDocument/2006/relationships/image" Target="../media/image20.png"/><Relationship Id="rId9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A%D1%80%D0%B0%D1%81%D0%BD%D0%B0%D1%8F_%D0%B0%D1%80%D0%BC%D0%B8%D1%8F" TargetMode="External"/><Relationship Id="rId5" Type="http://schemas.openxmlformats.org/officeDocument/2006/relationships/hyperlink" Target="https://ru.wikipedia.org/wiki/%D0%90%D0%BC%D0%B3%D0%B0_(%D0%AF%D0%BA%D1%83%D1%82%D0%B8%D1%8F)" TargetMode="External"/><Relationship Id="rId4" Type="http://schemas.openxmlformats.org/officeDocument/2006/relationships/hyperlink" Target="https://ru.wikipedia.org/wiki/%D0%9F%D0%B5%D0%BF%D0%B5%D0%BB%D1%8F%D0%B5%D0%B2,_%D0%90%D0%BD%D0%B0%D1%82%D0%BE%D0%BB%D0%B8%D0%B9_%D0%9D%D0%B8%D0%BA%D0%BE%D0%BB%D0%B0%D0%B5%D0%B2%D0%B8%D1%87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94873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1545" y="362868"/>
            <a:ext cx="9194866" cy="10802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XX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улусная научно-практическая конференция </a:t>
            </a:r>
          </a:p>
          <a:p>
            <a:pPr algn="ctr">
              <a:lnSpc>
                <a:spcPct val="107000"/>
              </a:lnSpc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молодых исследователей  «Шаг в будущее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20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Секция «Краеведение»</a:t>
            </a:r>
            <a:endParaRPr lang="en-US" sz="2000" dirty="0" smtClean="0"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04790" y="6170930"/>
            <a:ext cx="1359535" cy="3848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Амга  2022</a:t>
            </a:r>
            <a:endParaRPr lang="ru-RU" dirty="0">
              <a:solidFill>
                <a:schemeClr val="bg2">
                  <a:lumMod val="10000"/>
                </a:schemeClr>
              </a:solidFill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0524" y="99482"/>
            <a:ext cx="1700938" cy="15960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0357869" y="99482"/>
            <a:ext cx="1649936" cy="1562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1478779" y="2199224"/>
            <a:ext cx="889442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Дорогами Гражданской войны  в Якутии</a:t>
            </a:r>
            <a:b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(1922-1923 годов)</a:t>
            </a:r>
            <a:b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проектно-исследовательская работа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130566" y="4178314"/>
            <a:ext cx="80614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Уваров Владислав Михайлович, МБОУ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Амгинский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лицей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им. академика Л.В. Киренского,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Алексеева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А.С.-библиотекарь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</a:t>
            </a:r>
            <a:endParaRPr lang="ru-RU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26499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shot_20211113_11574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3355" y="1587500"/>
            <a:ext cx="6085840" cy="406717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Content Placeholder 5" descr="Screenshot_20211113_11572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987762" y="2575426"/>
            <a:ext cx="5807075" cy="3861337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650034" y="401040"/>
            <a:ext cx="98060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en-GB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Музейные макеты </a:t>
            </a:r>
            <a:r>
              <a:rPr lang="ru-RU" altLang="en-GB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Сасыл-Сысы (краеведческий музей с. </a:t>
            </a:r>
            <a:r>
              <a:rPr lang="ru-RU" altLang="en-GB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Абага</a:t>
            </a:r>
            <a:r>
              <a:rPr lang="ru-RU" altLang="en-GB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)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63830" y="1681481"/>
            <a:ext cx="4103567" cy="380492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21134" y="1277521"/>
            <a:ext cx="3485515" cy="483590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alt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Месторасположение: Республика Саха (Якутия), Амгинский район, село Абага, Абагинский наслег, местность Сасыл-Сысы. </a:t>
            </a:r>
          </a:p>
          <a:p>
            <a:pPr marL="0" indent="0" algn="just">
              <a:buNone/>
            </a:pPr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Алаас Сасыл-Сысы (усадьба А. Н. Кармановых) являющийся местом героической обороны отряда И. Я. Строда для защиты Якутска от “наполеоновских” планов А. Н. Пепеляева по захвату города и дальнейшему продвижению по Северу для захвата Москвы и “очищения” от большевизма.</a:t>
            </a:r>
          </a:p>
          <a:p>
            <a:pPr marL="0" indent="0">
              <a:buNone/>
            </a:pPr>
            <a:endParaRPr lang="ru-RU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8420"/>
            <a:ext cx="12192000" cy="11521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76549" y="286385"/>
            <a:ext cx="81686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 исследования: местность Сасыл-Сысы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687293" y="3270794"/>
            <a:ext cx="1056640" cy="95567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" name="Straight Arrow Connector 1"/>
          <p:cNvCxnSpPr/>
          <p:nvPr/>
        </p:nvCxnSpPr>
        <p:spPr>
          <a:xfrm flipV="1">
            <a:off x="1529813" y="3607378"/>
            <a:ext cx="666750" cy="847090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 Box 7"/>
          <p:cNvSpPr txBox="1"/>
          <p:nvPr/>
        </p:nvSpPr>
        <p:spPr>
          <a:xfrm>
            <a:off x="707504" y="1139747"/>
            <a:ext cx="4958345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ru-RU" alt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юрте Кармановых держался отряд И.Я.Строда</a:t>
            </a:r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424877" y="1645301"/>
            <a:ext cx="4096257" cy="4184023"/>
          </a:xfrm>
        </p:spPr>
      </p:pic>
      <p:sp>
        <p:nvSpPr>
          <p:cNvPr id="9" name="Text Box 8"/>
          <p:cNvSpPr txBox="1"/>
          <p:nvPr/>
        </p:nvSpPr>
        <p:spPr>
          <a:xfrm>
            <a:off x="336648" y="6074158"/>
            <a:ext cx="6139373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ru-RU" alt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Алас</a:t>
            </a:r>
            <a:r>
              <a:rPr lang="ru-RU" alt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Сасыл-Сысы</a:t>
            </a:r>
            <a:r>
              <a:rPr lang="ru-RU" alt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на картографическом формате</a:t>
            </a:r>
            <a:r>
              <a:rPr lang="en-US" alt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CooglGIS</a:t>
            </a:r>
            <a:r>
              <a:rPr lang="ru-RU" alt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590903" y="1438529"/>
            <a:ext cx="1335561" cy="1559743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86187216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5201" y="345239"/>
            <a:ext cx="4138521" cy="63788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521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4331" y="261806"/>
            <a:ext cx="107833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 исследования: существующие планы, схемы и карты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68923" y="6147075"/>
            <a:ext cx="754879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Источник: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https://yakutia24.ru/special/letopis/50247-zabytyj-memorial-o-sostoyanii-memorialnogo-kompleksa-sasyl-sysyy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95653" y="1756783"/>
            <a:ext cx="728359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маршруту боев Гражданской войны использованы: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Карта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Амгинского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улуса, 2011 г. «Гражданская война» стр.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Схема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аласа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Сасыл-Сыссыы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Сайт: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Sakha.gov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Генплан с.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Абага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Источник Сайт: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sakha.gov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Топографическая карта масштаба 1:200 000 (это карта была засекречена т.к. ее использовали в военных целях.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папке еще есть топографическая карта Американской военной службы.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Сайт:https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://www.loc.gov/resource/gdclccn.2018691061/?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r=0.303,0.16,0.51,0.305,0.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 1:1 000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«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Генеральная карта Якутской области»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1826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года, где указаны федеральные, региональные, местные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дороги.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212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5181" y="1149450"/>
            <a:ext cx="3372458" cy="240602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11521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email">
            <a:alphaModFix amt="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-11461" y="0"/>
            <a:ext cx="1469434" cy="6858000"/>
          </a:xfrm>
          <a:prstGeom prst="rect">
            <a:avLst/>
          </a:prstGeom>
        </p:spPr>
      </p:pic>
      <p:pic>
        <p:nvPicPr>
          <p:cNvPr id="11" name="Picture 2" descr="http://www.atmo.arizona.edu/students/courselinks/spring06/nats101s48/lecture_notes/hill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8872" y="1789464"/>
            <a:ext cx="5401035" cy="2052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971215" y="1185100"/>
            <a:ext cx="4220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ближе изолинии друг к другу, тем круче склон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8774349" y="2762655"/>
            <a:ext cx="0" cy="5155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097198" y="1206647"/>
            <a:ext cx="1705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крутой склон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 flipV="1">
            <a:off x="6436468" y="3093555"/>
            <a:ext cx="0" cy="5155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446819" y="3132224"/>
            <a:ext cx="1867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Пологая сторона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8610886" y="3743141"/>
            <a:ext cx="2941442" cy="303032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6110302" y="3501556"/>
            <a:ext cx="2450720" cy="25325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61441" y="3609121"/>
            <a:ext cx="434743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Топографическая карта 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графический документ о  местности, содержащей точное, подробное и наглядное изображение местных предметов и рельефа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Карты масштаба 1:10000 (1:25000) 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самые подробные  и точные, предназначены для детального изучения и оценки отдельных небольших участков местности командирами подразделений и частей при форсировании водных преград, высадке воздушных десантов, ведении боевых действий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городах, строительстве инженерных сооружений.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14713" y="3246104"/>
            <a:ext cx="4962574" cy="36579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61441" y="225948"/>
            <a:ext cx="107530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Топографическая карта. Почему она нужна и важна для боевых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действий?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178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680"/>
            <a:ext cx="12192000" cy="11521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50587" y="345239"/>
            <a:ext cx="106765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Интерпретация топографической карты в местности Сасыл Сысы</a:t>
            </a:r>
          </a:p>
        </p:txBody>
      </p:sp>
      <p:sp>
        <p:nvSpPr>
          <p:cNvPr id="6" name="Rectangle 6"/>
          <p:cNvSpPr txBox="1">
            <a:spLocks noRot="1" noChangeArrowheads="1"/>
          </p:cNvSpPr>
          <p:nvPr/>
        </p:nvSpPr>
        <p:spPr>
          <a:xfrm>
            <a:off x="7110963" y="1326109"/>
            <a:ext cx="3432175" cy="48799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en-US" altLang="ru-RU" dirty="0"/>
          </a:p>
          <a:p>
            <a:pPr>
              <a:buFont typeface="Arial" panose="020B0604020202020204" pitchFamily="34" charset="0"/>
              <a:buNone/>
            </a:pPr>
            <a:endParaRPr lang="en-US" alt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63943" y="1183231"/>
            <a:ext cx="8980518" cy="5539164"/>
          </a:xfrm>
          <a:prstGeom prst="rect">
            <a:avLst/>
          </a:prstGeom>
        </p:spPr>
      </p:pic>
      <p:sp>
        <p:nvSpPr>
          <p:cNvPr id="10" name="Oval 9"/>
          <p:cNvSpPr>
            <a:spLocks noChangeArrowheads="1"/>
          </p:cNvSpPr>
          <p:nvPr/>
        </p:nvSpPr>
        <p:spPr bwMode="auto">
          <a:xfrm rot="2077757">
            <a:off x="2216421" y="2998765"/>
            <a:ext cx="2493916" cy="1666911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421180" y="3136645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155 м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51832" y="4195846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153 м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val 5"/>
          <p:cNvSpPr>
            <a:spLocks noChangeArrowheads="1"/>
          </p:cNvSpPr>
          <p:nvPr/>
        </p:nvSpPr>
        <p:spPr bwMode="auto">
          <a:xfrm rot="2077757">
            <a:off x="92416" y="3476850"/>
            <a:ext cx="1987713" cy="197757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09132" y="4813247"/>
            <a:ext cx="16159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Отслеживание</a:t>
            </a:r>
          </a:p>
          <a:p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течения воды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363976" y="3321311"/>
            <a:ext cx="276328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: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17600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25000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px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Ширина: 294.4 км   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Высота: 447.5 км   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Охват: площадь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131736.8 км2.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Масштаб:  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пикселях: 1672 м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472363" y="1312717"/>
            <a:ext cx="23756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1:200 000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1491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1" y="220717"/>
            <a:ext cx="1176107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                              </a:t>
            </a:r>
            <a:r>
              <a:rPr lang="ru-RU" alt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Две легендарные личности</a:t>
            </a:r>
          </a:p>
          <a:p>
            <a:r>
              <a:rPr lang="ru-RU" alt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         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10800000" flipV="1">
            <a:off x="830316" y="1333739"/>
            <a:ext cx="10436773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История Гражданской войны в Якутии немыслима без фамилий красного командира </a:t>
            </a:r>
            <a:r>
              <a:rPr lang="ru-RU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Строда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белого генерала Пепеляева. Благородные воины, воевавшие, но страстно хотевшие мира в России, волею судьбы встретили конец своей жизни, став жертвами репрессий и политических игр.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986706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2061" y="150844"/>
            <a:ext cx="4039142" cy="557472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426767" y="1912421"/>
            <a:ext cx="5218313" cy="3788639"/>
          </a:xfrm>
          <a:prstGeom prst="rect">
            <a:avLst/>
          </a:prstGeom>
          <a:effectLst/>
        </p:spPr>
      </p:pic>
      <p:sp>
        <p:nvSpPr>
          <p:cNvPr id="4" name="Прямоугольник 3"/>
          <p:cNvSpPr/>
          <p:nvPr/>
        </p:nvSpPr>
        <p:spPr>
          <a:xfrm>
            <a:off x="4131203" y="96539"/>
            <a:ext cx="770312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en-GB" sz="1600" b="1" dirty="0">
                <a:latin typeface="Bookman Old Style" panose="02050604050505020204" pitchFamily="18" charset="0"/>
                <a:sym typeface="+mn-ea"/>
              </a:rPr>
              <a:t>Иван Яковлевич </a:t>
            </a:r>
            <a:r>
              <a:rPr lang="ru-RU" altLang="en-GB" sz="1600" b="1" dirty="0" err="1">
                <a:latin typeface="Bookman Old Style" panose="02050604050505020204" pitchFamily="18" charset="0"/>
                <a:sym typeface="+mn-ea"/>
              </a:rPr>
              <a:t>Строд</a:t>
            </a:r>
            <a:r>
              <a:rPr lang="ru-RU" altLang="en-GB" sz="1600" b="1" dirty="0">
                <a:latin typeface="Bookman Old Style" panose="02050604050505020204" pitchFamily="18" charset="0"/>
                <a:sym typeface="+mn-ea"/>
              </a:rPr>
              <a:t> </a:t>
            </a:r>
          </a:p>
          <a:p>
            <a:pPr algn="just"/>
            <a:r>
              <a:rPr lang="ru-RU" altLang="en-GB" sz="1600" dirty="0">
                <a:latin typeface="Bookman Old Style" panose="02050604050505020204" pitchFamily="18" charset="0"/>
                <a:sym typeface="+mn-ea"/>
              </a:rPr>
              <a:t>Советский военачальник; участник Первой мировой войны (полный Георгиевский кавалер); участник Гражданской войны в Сибири (один из нескольких военных РСФСР-трижды кавалер высшей награды Советской России ордена Красной Знамени, и кавалер персонального краснознамённого ордена Якутии). Известный советский писатель-мемуарист. Жертва репрессий 1937-1938 годов.</a:t>
            </a:r>
            <a:r>
              <a:rPr lang="ru-RU" altLang="en-GB" sz="1600" dirty="0">
                <a:latin typeface="Bookman Old Style" panose="02050604050505020204" pitchFamily="18" charset="0"/>
              </a:rPr>
              <a:t> </a:t>
            </a:r>
            <a:endParaRPr lang="ru-RU" altLang="en-GB" sz="1600" dirty="0" smtClean="0">
              <a:latin typeface="Bookman Old Style" panose="0205060405050502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061" y="5732718"/>
            <a:ext cx="1181330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en-GB" sz="1600" dirty="0">
                <a:latin typeface="Bookman Old Style" panose="02050604050505020204" pitchFamily="18" charset="0"/>
              </a:rPr>
              <a:t>Из воспоминаний И. Я. Строда. “... В этом темном, насквозь пронизанном пулями хотоне страдания были нечеловеческие, черные крылья смерти закрывали солнце, воздух, свет. Но вместе с дыханием смерти и ужаса реяли другие - красные крылья </a:t>
            </a:r>
            <a:r>
              <a:rPr lang="ru-RU" altLang="en-GB" sz="1600" dirty="0" smtClean="0">
                <a:latin typeface="Bookman Old Style" panose="02050604050505020204" pitchFamily="18" charset="0"/>
              </a:rPr>
              <a:t>Октябрьской </a:t>
            </a:r>
            <a:r>
              <a:rPr lang="ru-RU" altLang="en-GB" sz="1600" dirty="0">
                <a:latin typeface="Bookman Old Style" panose="02050604050505020204" pitchFamily="18" charset="0"/>
              </a:rPr>
              <a:t>революции, непреклонной борьбы и неизбежной победы. Не слышно жалоб, не слышно упреков, нет малодушия и отчаяния”. </a:t>
            </a:r>
            <a:endParaRPr lang="en-GB" altLang="en-US" sz="1600" dirty="0">
              <a:latin typeface="Bookman Old Style" panose="02050604050505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84382" y="5362506"/>
            <a:ext cx="21499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Google earth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40521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16364" y="242607"/>
            <a:ext cx="90054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47411E"/>
                </a:solidFill>
                <a:latin typeface="Bookman Old Style" panose="02050604050505020204" pitchFamily="18" charset="0"/>
              </a:rPr>
              <a:t>ПОХОД БЕЛОГВАРДЕЙСКОГО ОТРЯДА А. Н. ПЕПЕЛЯЕВА</a:t>
            </a:r>
          </a:p>
          <a:p>
            <a:pPr algn="ctr"/>
            <a:r>
              <a:rPr lang="ru-RU" b="1" dirty="0">
                <a:solidFill>
                  <a:srgbClr val="47411E"/>
                </a:solidFill>
                <a:latin typeface="Bookman Old Style" panose="02050604050505020204" pitchFamily="18" charset="0"/>
              </a:rPr>
              <a:t>И ЕГО РАЗГРОМ, ЯНВАРЬ-ИЮНЬ 1923 ГОДА</a:t>
            </a:r>
            <a:endParaRPr lang="ru-RU" b="1" i="0" dirty="0">
              <a:solidFill>
                <a:srgbClr val="47411E"/>
              </a:solidFill>
              <a:effectLst/>
              <a:latin typeface="Bookman Old Style" panose="02050604050505020204" pitchFamily="18" charset="0"/>
            </a:endParaRPr>
          </a:p>
        </p:txBody>
      </p:sp>
      <p:pic>
        <p:nvPicPr>
          <p:cNvPr id="6" name="Content Placeholder 3" descr="IMG_20211113_09005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07676" y="729673"/>
            <a:ext cx="3133416" cy="577272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email"/>
          <a:srcRect/>
          <a:stretch/>
        </p:blipFill>
        <p:spPr>
          <a:xfrm>
            <a:off x="3482109" y="1098507"/>
            <a:ext cx="4378035" cy="503505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001161" y="1074249"/>
            <a:ext cx="3941457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en-GB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sym typeface="+mn-ea"/>
              </a:rPr>
              <a:t>Анатолий Николаевич Пепеляев</a:t>
            </a:r>
            <a:r>
              <a:rPr lang="ru-RU" altLang="en-GB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lang="ru-RU" altLang="en-GB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/>
            </a:r>
            <a:br>
              <a:rPr lang="ru-RU" altLang="en-GB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</a:br>
            <a:r>
              <a:rPr lang="ru-RU" altLang="en-GB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Русский военачальник участник Первой мировой войны и Гражданской войны на стороне белых на Восточном фронте, сибирский областник. </a:t>
            </a:r>
            <a:endParaRPr lang="en-US" altLang="en-GB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altLang="en-GB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Отличался </a:t>
            </a:r>
            <a:r>
              <a:rPr lang="ru-RU" altLang="en-GB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занятием Перми 25 декабря 1918 и походом на Якутск в 1922-1923 годах. </a:t>
            </a:r>
            <a:endParaRPr lang="en-US" altLang="en-GB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altLang="en-GB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Один </a:t>
            </a:r>
            <a:r>
              <a:rPr lang="ru-RU" altLang="en-GB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из самых молодых генералов в истории России (в 27 лет). Родной брат председателя совета министров Российского правительства Виктора Николаевича Пепеляева. После добровольной сдачи в плен в 1923 году, провел в местах заключения почти 15 лет ( с небольшими перерывами), после чего был расстрелян.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4868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archivesakha.ru/wp-content/uploads/2017/10/%D0%A0%D0%B8%D1%81.5.-%D0%9A%D0%BE%D0%BC%D0%B0%D0%BD%D0%B4%D0%B8%D1%80%D1%81%D0%BA%D0%B8%D0%B9-%D1%81%D0%BE%D1%81%D1%82%D0%B0%D0%B2-%D0%BE%D1%82%D1%80%D1%8F%D0%B4%D0%B0-%D1%80%D0%B0%D0%B7%D0%B3%D1%80%D0%BE%D0%BC%D0%B8%D0%B2%D1%88%D0%B5%D0%B3%D0%BE-%D0%BF%D0%B5%D0%BF%D0%B5%D0%BB%D1%8F%D0%B5%D0%B2%D1%86%D0%B5%D0%B2.1922-1923%D0%B3%D0%B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736" y="447368"/>
            <a:ext cx="6906800" cy="4808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87927" y="536874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rgbClr val="544B40"/>
                </a:solidFill>
                <a:latin typeface="Bookman Old Style" panose="02050604050505020204" pitchFamily="18" charset="0"/>
              </a:rPr>
              <a:t>Командирский состав отряда разгромившего пепеляевцев.1922-1923гг</a:t>
            </a:r>
            <a:endParaRPr lang="ru-RU" dirty="0">
              <a:latin typeface="Bookman Old Style" panose="020506040505050202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779617" y="447368"/>
            <a:ext cx="3710420" cy="486116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8544624" y="5368745"/>
            <a:ext cx="23150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544B40"/>
                </a:solidFill>
                <a:latin typeface="Bookman Old Style" panose="02050604050505020204" pitchFamily="18" charset="0"/>
              </a:rPr>
              <a:t>Пепеляев в аресте</a:t>
            </a: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836594" y="6435725"/>
            <a:ext cx="29081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latin typeface="Bookman Old Style" panose="02050604050505020204" pitchFamily="18" charset="0"/>
              </a:rPr>
              <a:t>Источник: </a:t>
            </a:r>
            <a:r>
              <a:rPr lang="en-US" sz="1200" dirty="0" smtClean="0">
                <a:latin typeface="Bookman Old Style" panose="02050604050505020204" pitchFamily="18" charset="0"/>
              </a:rPr>
              <a:t>http</a:t>
            </a:r>
            <a:r>
              <a:rPr lang="en-US" sz="1200" dirty="0">
                <a:latin typeface="Bookman Old Style" panose="02050604050505020204" pitchFamily="18" charset="0"/>
              </a:rPr>
              <a:t>://archivesakha.ru/</a:t>
            </a:r>
            <a:endParaRPr lang="ru-RU" sz="1200" dirty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GRee\Desktop\Пепеляев 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8604" y="911224"/>
            <a:ext cx="5689104" cy="3524141"/>
          </a:xfrm>
          <a:prstGeom prst="rect">
            <a:avLst/>
          </a:prstGeom>
          <a:noFill/>
        </p:spPr>
      </p:pic>
      <p:pic>
        <p:nvPicPr>
          <p:cNvPr id="5" name="Picture 2" descr="C:\Users\GRee\Desktop\Строд 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62930" y="921085"/>
            <a:ext cx="5188242" cy="354581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51642" y="5076744"/>
            <a:ext cx="101668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30 августа 2018 года  </a:t>
            </a:r>
            <a:r>
              <a:rPr lang="ru-RU" alt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Амгу посетили прямые потомки главных героев последней осады Гражданской войны – командира Ивана </a:t>
            </a:r>
            <a:r>
              <a:rPr lang="ru-RU" alt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Строда</a:t>
            </a:r>
            <a:r>
              <a:rPr lang="ru-RU" alt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и генерала Анатолия Пепеляева. 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73195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63040" y="2335530"/>
            <a:ext cx="10071735" cy="5260340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51735" y="131680"/>
            <a:ext cx="22423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273" y="676472"/>
            <a:ext cx="11683999" cy="600164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96000" algn="just"/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Яркой страницей Гражданской войны в Якутии является героическая оборона Сасыл-Сысы протяженностью 18 дней - с 13 февраля по 3 марта 1923 год, названная “ледовой осадой”.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человечества не знала подобного мужества, стойкости, убежденности в правоте своего дела, такого единения людей. </a:t>
            </a:r>
            <a:endParaRPr lang="ru-RU" sz="24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96000" algn="just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Этот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 поставил точку  гражданской войне в России, однако  нигде в исторической литературе практически не упоминается. Преподносится на уровне района, республики и в редких исследованиях и очерках. Например, в книге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И.Я. Строда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“В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якутской тайге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 Юзефовича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“Зимняя дорога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Преклоняясь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их мужеством, прославляя тех, кто насмерть стоял, мы с глубокой благодарностью обращаем память к нашим землякам и стродовцам.  </a:t>
            </a:r>
            <a:endParaRPr lang="ru-RU" sz="24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96000" algn="just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связи с этим было принято решение  создать  картирование местности с помощью 3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моделирования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где были бы размещены данные   о территории   боевых действий в период ледяной осады как проявление признательности героям Гражданской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войны.</a:t>
            </a:r>
          </a:p>
          <a:p>
            <a:pPr indent="396000" algn="just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приурочен к празднованию 100-летия образования Якутской Автономной Советской социалистической республики и 100-летию героической обороны Сасыл-Сысыы. 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GRee\Desktop\Мемориальная доск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08386" y="167153"/>
            <a:ext cx="8923283" cy="578526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87973" y="6106509"/>
            <a:ext cx="10541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Мемориальная доска в знак примирения прямых  потомков 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Строда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Пепеляева – 30 августа 2018 года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44372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783" y="833490"/>
            <a:ext cx="10654550" cy="5319280"/>
          </a:xfrm>
        </p:spPr>
        <p:txBody>
          <a:bodyPr>
            <a:normAutofit fontScale="77500" lnSpcReduction="20000"/>
          </a:bodyPr>
          <a:lstStyle/>
          <a:p>
            <a:pPr marL="457200" indent="-457200" algn="just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altLang="en-GB" sz="2000" dirty="0" smtClean="0">
                <a:latin typeface="Times New Roman" panose="02020603050405020304" pitchFamily="18" charset="0"/>
                <a:sym typeface="+mn-ea"/>
              </a:rPr>
              <a:t>Подвиг </a:t>
            </a:r>
            <a:r>
              <a:rPr lang="ru-RU" altLang="en-GB" sz="2000" dirty="0" err="1">
                <a:latin typeface="Times New Roman" panose="02020603050405020304" pitchFamily="18" charset="0"/>
                <a:sym typeface="+mn-ea"/>
              </a:rPr>
              <a:t>стродовцев</a:t>
            </a:r>
            <a:r>
              <a:rPr lang="ru-RU" altLang="en-GB" sz="2000" dirty="0">
                <a:latin typeface="Times New Roman" panose="02020603050405020304" pitchFamily="18" charset="0"/>
                <a:sym typeface="+mn-ea"/>
              </a:rPr>
              <a:t> является ярким  примером мужества, стойкости, непреклонной веры в победу революционных идей. 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altLang="en-US" sz="2000" dirty="0">
                <a:latin typeface="Times New Roman" panose="02020603050405020304" pitchFamily="18" charset="0"/>
                <a:sym typeface="+mn-ea"/>
              </a:rPr>
              <a:t>Иван Яковлевич </a:t>
            </a:r>
            <a:r>
              <a:rPr lang="ru-RU" altLang="en-US" sz="2000" dirty="0" err="1">
                <a:latin typeface="Times New Roman" panose="02020603050405020304" pitchFamily="18" charset="0"/>
                <a:sym typeface="+mn-ea"/>
              </a:rPr>
              <a:t>Строд</a:t>
            </a:r>
            <a:r>
              <a:rPr lang="ru-RU" altLang="en-US" sz="2000" dirty="0">
                <a:latin typeface="Times New Roman" panose="02020603050405020304" pitchFamily="18" charset="0"/>
                <a:sym typeface="+mn-ea"/>
              </a:rPr>
              <a:t> вспоминал бой: </a:t>
            </a:r>
            <a:r>
              <a:rPr lang="ru-RU" altLang="en-US" sz="2000" dirty="0" smtClean="0">
                <a:latin typeface="Times New Roman" panose="02020603050405020304" pitchFamily="18" charset="0"/>
                <a:sym typeface="+mn-ea"/>
              </a:rPr>
              <a:t>«Пепеляев </a:t>
            </a:r>
            <a:r>
              <a:rPr lang="ru-RU" altLang="en-US" sz="2000" dirty="0">
                <a:latin typeface="Times New Roman" panose="02020603050405020304" pitchFamily="18" charset="0"/>
                <a:sym typeface="+mn-ea"/>
              </a:rPr>
              <a:t>издал приказ не трогать пленных. Я считаю его гуманным человеком.» В свою очередь Пепеляев заявил: « Я знаю о необычной доблести отряда Строда , выражаю искреннее восхищение…»  </a:t>
            </a:r>
            <a:endParaRPr lang="ru-RU" altLang="en-US" sz="2000" dirty="0">
              <a:latin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altLang="en-US" sz="2000" dirty="0">
                <a:latin typeface="Times New Roman" panose="02020603050405020304" pitchFamily="18" charset="0"/>
                <a:sym typeface="+mn-ea"/>
              </a:rPr>
              <a:t>Летом 2018 года к 95-летию осады </a:t>
            </a:r>
            <a:r>
              <a:rPr lang="ru-RU" altLang="en-US" sz="2000" dirty="0" err="1">
                <a:latin typeface="Times New Roman" panose="02020603050405020304" pitchFamily="18" charset="0"/>
                <a:sym typeface="+mn-ea"/>
              </a:rPr>
              <a:t>Саьыл</a:t>
            </a:r>
            <a:r>
              <a:rPr lang="ru-RU" altLang="en-US" sz="2000" dirty="0">
                <a:latin typeface="Times New Roman" panose="02020603050405020304" pitchFamily="18" charset="0"/>
                <a:sym typeface="+mn-ea"/>
              </a:rPr>
              <a:t> </a:t>
            </a:r>
            <a:r>
              <a:rPr lang="ru-RU" altLang="en-US" sz="2000" dirty="0" err="1">
                <a:latin typeface="Times New Roman" panose="02020603050405020304" pitchFamily="18" charset="0"/>
                <a:sym typeface="+mn-ea"/>
              </a:rPr>
              <a:t>Сыьыы</a:t>
            </a:r>
            <a:r>
              <a:rPr lang="ru-RU" altLang="en-US" sz="2000" dirty="0">
                <a:latin typeface="Times New Roman" panose="02020603050405020304" pitchFamily="18" charset="0"/>
                <a:sym typeface="+mn-ea"/>
              </a:rPr>
              <a:t> в Амгинском улусе прошла  конференция "Долгий путь к примирению и согласию: уроки Гражданской войны в Якутии". </a:t>
            </a:r>
            <a:r>
              <a:rPr lang="ru-RU" altLang="en-US" sz="2000" dirty="0" err="1">
                <a:latin typeface="Times New Roman" panose="02020603050405020304" pitchFamily="18" charset="0"/>
                <a:sym typeface="+mn-ea"/>
              </a:rPr>
              <a:t>Амгу</a:t>
            </a:r>
            <a:r>
              <a:rPr lang="ru-RU" altLang="en-US" sz="2000" dirty="0">
                <a:latin typeface="Times New Roman" panose="02020603050405020304" pitchFamily="18" charset="0"/>
                <a:sym typeface="+mn-ea"/>
              </a:rPr>
              <a:t> посетили прямые потомки главных героев последней осады Гражданской войны – командира Ивана Строда и генерала Анатолия Пепеляева. В знак примирения они поставили мемориальную доску в честь своих дедов и прадедов. </a:t>
            </a:r>
            <a:endParaRPr lang="ru-RU" altLang="en-US" sz="2000" dirty="0">
              <a:latin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altLang="en-US" sz="2000" dirty="0">
                <a:latin typeface="Times New Roman" panose="02020603050405020304" pitchFamily="18" charset="0"/>
                <a:sym typeface="+mn-ea"/>
              </a:rPr>
              <a:t>Наш земляк, краевед, кандидат исторических наук В.И. </a:t>
            </a:r>
            <a:r>
              <a:rPr lang="ru-RU" altLang="en-US" sz="2000" dirty="0" err="1">
                <a:latin typeface="Times New Roman" panose="02020603050405020304" pitchFamily="18" charset="0"/>
                <a:sym typeface="+mn-ea"/>
              </a:rPr>
              <a:t>Пестерев</a:t>
            </a:r>
            <a:r>
              <a:rPr lang="ru-RU" altLang="en-US" sz="2000" dirty="0">
                <a:latin typeface="Times New Roman" panose="02020603050405020304" pitchFamily="18" charset="0"/>
                <a:sym typeface="+mn-ea"/>
              </a:rPr>
              <a:t> сказал: « Две неординарные исторические фигуры </a:t>
            </a:r>
            <a:r>
              <a:rPr lang="ru-RU" altLang="en-US" sz="2000" dirty="0" err="1">
                <a:latin typeface="Times New Roman" panose="02020603050405020304" pitchFamily="18" charset="0"/>
                <a:sym typeface="+mn-ea"/>
              </a:rPr>
              <a:t>Строд</a:t>
            </a:r>
            <a:r>
              <a:rPr lang="ru-RU" altLang="en-US" sz="2000" dirty="0">
                <a:latin typeface="Times New Roman" panose="02020603050405020304" pitchFamily="18" charset="0"/>
                <a:sym typeface="+mn-ea"/>
              </a:rPr>
              <a:t> и Пепеляев были преданы России, и каждый сражался за свою идею». </a:t>
            </a:r>
            <a:endParaRPr lang="ru-RU" altLang="en-US" sz="2000" dirty="0" smtClean="0">
              <a:latin typeface="Times New Roman" panose="02020603050405020304" pitchFamily="18" charset="0"/>
              <a:sym typeface="+mn-ea"/>
            </a:endParaRP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altLang="en-US" sz="2000" dirty="0" smtClean="0">
                <a:latin typeface="Times New Roman" panose="02020603050405020304" pitchFamily="18" charset="0"/>
                <a:sym typeface="+mn-ea"/>
              </a:rPr>
              <a:t>Анализировал существующие картографические материалы. На топографических картах выделялись особенности рельефа, гидрографии, расположение </a:t>
            </a:r>
            <a:r>
              <a:rPr lang="ru-RU" altLang="en-US" sz="2000" dirty="0">
                <a:latin typeface="Times New Roman" panose="02020603050405020304" pitchFamily="18" charset="0"/>
                <a:sym typeface="+mn-ea"/>
              </a:rPr>
              <a:t>инфраструктуры. </a:t>
            </a:r>
            <a:endParaRPr lang="ru-RU" altLang="en-US" sz="2000" dirty="0" smtClean="0">
              <a:latin typeface="Times New Roman" panose="02020603050405020304" pitchFamily="18" charset="0"/>
              <a:sym typeface="+mn-ea"/>
            </a:endParaRP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altLang="en-US" sz="2000" dirty="0" smtClean="0">
                <a:latin typeface="Times New Roman" panose="02020603050405020304" pitchFamily="18" charset="0"/>
                <a:sym typeface="+mn-ea"/>
              </a:rPr>
              <a:t>Дальнейший </a:t>
            </a:r>
            <a:r>
              <a:rPr lang="ru-RU" altLang="en-US" sz="2000" dirty="0">
                <a:latin typeface="Times New Roman" panose="02020603050405020304" pitchFamily="18" charset="0"/>
                <a:sym typeface="+mn-ea"/>
              </a:rPr>
              <a:t>этап работы будет заключаться в обработке цифровой модели рельефа. Сделать морфометрический анализ рельефа (склон, экспозиция, выделение рек, озер) и построить </a:t>
            </a:r>
            <a:r>
              <a:rPr lang="ru-RU" altLang="en-US" sz="2000" dirty="0" smtClean="0">
                <a:latin typeface="Times New Roman" panose="02020603050405020304" pitchFamily="18" charset="0"/>
                <a:sym typeface="+mn-ea"/>
              </a:rPr>
              <a:t>карту боевых действий «</a:t>
            </a:r>
            <a:r>
              <a:rPr lang="ru-RU" altLang="en-US" sz="2000" dirty="0" err="1" smtClean="0">
                <a:latin typeface="Times New Roman" panose="02020603050405020304" pitchFamily="18" charset="0"/>
                <a:sym typeface="+mn-ea"/>
              </a:rPr>
              <a:t>Сасыл-Сыссы</a:t>
            </a:r>
            <a:r>
              <a:rPr lang="ru-RU" altLang="en-US" sz="2000" dirty="0" smtClean="0">
                <a:latin typeface="Times New Roman" panose="02020603050405020304" pitchFamily="18" charset="0"/>
                <a:sym typeface="+mn-ea"/>
              </a:rPr>
              <a:t>».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71227" y="371825"/>
            <a:ext cx="19795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en-GB" sz="2400" b="1" dirty="0">
                <a:latin typeface="Times New Roman" panose="02020603050405020304" pitchFamily="18" charset="0"/>
                <a:sym typeface="+mn-ea"/>
              </a:rPr>
              <a:t>Заключение: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/>
          </p:cNvSpPr>
          <p:nvPr/>
        </p:nvSpPr>
        <p:spPr>
          <a:xfrm>
            <a:off x="1799705" y="2427028"/>
            <a:ext cx="8915400" cy="14052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en-GB" sz="3600" b="1" dirty="0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Спасибо за внимание!</a:t>
            </a:r>
            <a:endParaRPr lang="ru-RU" altLang="en-GB" sz="3600" b="1" dirty="0">
              <a:solidFill>
                <a:schemeClr val="accent5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alphaModFix amt="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469434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57748" y="151179"/>
            <a:ext cx="10125119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+mn-ea"/>
              </a:rPr>
              <a:t>Новизна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+mn-ea"/>
              </a:rPr>
              <a:t>: </a:t>
            </a:r>
            <a:endParaRPr lang="ru-RU" sz="2000" dirty="0" smtClean="0">
              <a:solidFill>
                <a:srgbClr val="C00000"/>
              </a:solidFill>
              <a:latin typeface="Times New Roman" panose="02020603050405020304" pitchFamily="18" charset="0"/>
              <a:cs typeface="Arial" panose="020B0604020202020204" pitchFamily="34" charset="0"/>
              <a:sym typeface="+mn-ea"/>
            </a:endParaRPr>
          </a:p>
          <a:p>
            <a:pPr algn="just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  <a:sym typeface="+mn-ea"/>
              </a:rPr>
              <a:t>впервые создается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  <a:sym typeface="+mn-ea"/>
              </a:rPr>
              <a:t>карты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  <a:sym typeface="+mn-ea"/>
              </a:rPr>
              <a:t>боев Гражданской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  <a:sym typeface="+mn-ea"/>
              </a:rPr>
              <a:t>войны в Якутии периода 1922-1923 г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  <a:sym typeface="+mn-ea"/>
              </a:rPr>
              <a:t>.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  <a:sym typeface="+mn-ea"/>
              </a:rPr>
              <a:t>с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  <a:sym typeface="+mn-ea"/>
              </a:rPr>
              <a:t> применением геоинформационных систем -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  <a:sym typeface="+mn-ea"/>
              </a:rPr>
              <a:t>космоснимков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  <a:sym typeface="+mn-ea"/>
              </a:rPr>
              <a:t>, спутниковых карт, топографических карт, беспилотников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  <a:sym typeface="+mn-ea"/>
              </a:rPr>
              <a:t>.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Arial" panose="020B0604020202020204" pitchFamily="34" charset="0"/>
              <a:sym typeface="+mn-ea"/>
            </a:endParaRPr>
          </a:p>
          <a:p>
            <a:pPr algn="just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+mn-ea"/>
              </a:rPr>
              <a:t>Практическая значимость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+mn-ea"/>
              </a:rPr>
              <a:t>: </a:t>
            </a:r>
            <a:endParaRPr lang="ru-RU" sz="2000" dirty="0" smtClean="0">
              <a:solidFill>
                <a:srgbClr val="C00000"/>
              </a:solidFill>
              <a:latin typeface="Times New Roman" panose="02020603050405020304" pitchFamily="18" charset="0"/>
              <a:cs typeface="Arial" panose="020B0604020202020204" pitchFamily="34" charset="0"/>
              <a:sym typeface="+mn-ea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  <a:sym typeface="+mn-ea"/>
              </a:rPr>
              <a:t>развитие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  <a:sym typeface="+mn-ea"/>
              </a:rPr>
              <a:t>интереса учащихся к истории гражданской войны в Якутии и в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  <a:sym typeface="+mn-ea"/>
              </a:rPr>
              <a:t>Амгинском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  <a:sym typeface="+mn-ea"/>
              </a:rPr>
              <a:t> районе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alt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  <a:sym typeface="+mn-ea"/>
              </a:rPr>
              <a:t>пропаганда </a:t>
            </a:r>
            <a:r>
              <a:rPr lang="ru-RU" alt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  <a:sym typeface="+mn-ea"/>
              </a:rPr>
              <a:t>и популяризация знаний о гражданской войне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alt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  <a:sym typeface="+mn-ea"/>
              </a:rPr>
              <a:t>воспитание </a:t>
            </a:r>
            <a:r>
              <a:rPr lang="ru-RU" alt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  <a:sym typeface="+mn-ea"/>
              </a:rPr>
              <a:t>уважения к боевым традициям старших поколений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alt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  <a:sym typeface="+mn-ea"/>
              </a:rPr>
              <a:t>привлечение </a:t>
            </a:r>
            <a:r>
              <a:rPr lang="ru-RU" alt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  <a:sym typeface="+mn-ea"/>
              </a:rPr>
              <a:t>подростков и молодежи к участию в краеведческой деятельности и поисково-исследовательской работе на территории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alt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  <a:sym typeface="+mn-ea"/>
              </a:rPr>
              <a:t>воспитание </a:t>
            </a:r>
            <a:r>
              <a:rPr lang="ru-RU" alt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  <a:sym typeface="+mn-ea"/>
              </a:rPr>
              <a:t>патриотических чувств у подрастающего поколения</a:t>
            </a:r>
            <a:r>
              <a:rPr lang="ru-RU" alt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  <a:sym typeface="+mn-ea"/>
              </a:rPr>
              <a:t>.</a:t>
            </a:r>
            <a:endParaRPr lang="ru-RU" altLang="ru-RU" sz="2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Arial" panose="020B0604020202020204" pitchFamily="34" charset="0"/>
              <a:sym typeface="+mn-ea"/>
            </a:endParaRPr>
          </a:p>
          <a:p>
            <a:pPr algn="just"/>
            <a:r>
              <a:rPr lang="ru-RU" alt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+mn-ea"/>
              </a:rPr>
              <a:t>Предмет исследования:</a:t>
            </a:r>
            <a:r>
              <a:rPr lang="ru-RU" alt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+mn-ea"/>
              </a:rPr>
              <a:t> </a:t>
            </a:r>
            <a:r>
              <a:rPr lang="ru-RU" alt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  <a:sym typeface="+mn-ea"/>
              </a:rPr>
              <a:t>гражданская война в Якутии </a:t>
            </a:r>
            <a:endParaRPr lang="ru-RU" altLang="ru-RU" sz="2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Arial" panose="020B0604020202020204" pitchFamily="34" charset="0"/>
              <a:sym typeface="+mn-ea"/>
            </a:endParaRPr>
          </a:p>
          <a:p>
            <a:pPr algn="just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  <a:sym typeface="+mn-ea"/>
              </a:rPr>
              <a:t>Объект исследования: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  <a:sym typeface="+mn-ea"/>
              </a:rPr>
              <a:t>движение войск основных лиц Гражданской войны в Якутии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  <a:sym typeface="+mn-ea"/>
              </a:rPr>
              <a:t>И.Я.Строд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  <a:sym typeface="+mn-ea"/>
              </a:rPr>
              <a:t> и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  <a:sym typeface="+mn-ea"/>
              </a:rPr>
              <a:t>А.Н.Пепеляева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  <a:sym typeface="+mn-ea"/>
              </a:rPr>
              <a:t> </a:t>
            </a:r>
          </a:p>
          <a:p>
            <a:pPr lvl="0" algn="just" eaLnBrk="0" hangingPunct="0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Метод исследования:</a:t>
            </a:r>
          </a:p>
          <a:p>
            <a:pPr lvl="0" algn="just" eaLnBrk="0" hangingPunct="0">
              <a:buFontTx/>
              <a:buChar char="-"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описание и фиксация данных на бумажном и электронном носителях;</a:t>
            </a:r>
          </a:p>
          <a:p>
            <a:pPr lvl="0" algn="just" eaLnBrk="0" hangingPunct="0"/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- сбор сведений из книг, архивов, музеев;</a:t>
            </a:r>
          </a:p>
          <a:p>
            <a:pPr lvl="0" algn="just" eaLnBrk="0" hangingPunct="0"/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- анализ собранного материала;</a:t>
            </a:r>
          </a:p>
          <a:p>
            <a:pPr lvl="0" algn="just" eaLnBrk="0" hangingPunct="0"/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- компьютерная обработка данных;</a:t>
            </a:r>
          </a:p>
          <a:p>
            <a:pPr lvl="0" algn="just" eaLnBrk="0" hangingPunct="0"/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  <a:sym typeface="+mn-ea"/>
              </a:rPr>
              <a:t> составление 3D карты.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3376742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3313" y="339760"/>
            <a:ext cx="9987455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+mn-ea"/>
              </a:rPr>
              <a:t>Цель исследования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+mn-ea"/>
              </a:rPr>
              <a:t>: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Arial" panose="020B0604020202020204" pitchFamily="34" charset="0"/>
              <a:sym typeface="+mn-ea"/>
            </a:endParaRPr>
          </a:p>
          <a:p>
            <a:pPr algn="just">
              <a:lnSpc>
                <a:spcPct val="150000"/>
              </a:lnSpc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  <a:sym typeface="+mn-ea"/>
              </a:rPr>
              <a:t>изучить и проанализировать все факты из различных источников дороги Гражданской войны в Якутии, реконструкции исторического события. Создать картирование местности с помощью 3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  <a:sym typeface="+mn-ea"/>
              </a:rPr>
              <a:t>D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  <a:sym typeface="+mn-ea"/>
              </a:rPr>
              <a:t> моделирования, где размещены данные о территории боевых действий в период 1922-1923г. местности боя Сасыл-Сысы с целью воссоздания наиболее полной картины ледовой осады</a:t>
            </a:r>
            <a:endParaRPr lang="ru-RU" altLang="en-US" sz="20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Arial" panose="020B0604020202020204" pitchFamily="34" charset="0"/>
              <a:sym typeface="+mn-ea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alphaModFix amt="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469434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52753" y="3881716"/>
            <a:ext cx="1010857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eaLnBrk="0" hangingPunct="0">
              <a:lnSpc>
                <a:spcPct val="150000"/>
              </a:lnSpc>
              <a:buFont typeface="+mj-lt"/>
              <a:buAutoNum type="arabicPeriod"/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Изучение, обобщение и систематизация архивных материалов, фактов и документов;</a:t>
            </a:r>
          </a:p>
          <a:p>
            <a:pPr marL="457200" indent="-457200" algn="just" eaLnBrk="0" hangingPunct="0">
              <a:lnSpc>
                <a:spcPct val="150000"/>
              </a:lnSpc>
              <a:buFont typeface="+mj-lt"/>
              <a:buAutoNum type="arabicPeriod"/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Встреча с жителями и родственниками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ледовой осады;</a:t>
            </a:r>
          </a:p>
          <a:p>
            <a:pPr marL="457200" indent="-457200" algn="just" eaLnBrk="0" hangingPunct="0">
              <a:lnSpc>
                <a:spcPct val="150000"/>
              </a:lnSpc>
              <a:buFont typeface="+mj-lt"/>
              <a:buAutoNum type="arabicPeriod"/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Систематизация и анализ о Гражданской войне в Якутии в 1922-1923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г.г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.;</a:t>
            </a:r>
          </a:p>
          <a:p>
            <a:pPr marL="457200" indent="-457200" algn="just" eaLnBrk="0" hangingPunct="0">
              <a:lnSpc>
                <a:spcPct val="150000"/>
              </a:lnSpc>
              <a:buFont typeface="+mj-lt"/>
              <a:buAutoNum type="arabicPeriod"/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Изучение боевых действий местности боя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Сасыл-Сыссы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;</a:t>
            </a:r>
          </a:p>
          <a:p>
            <a:pPr marL="457200" indent="-457200" algn="just" eaLnBrk="0" hangingPunct="0">
              <a:lnSpc>
                <a:spcPct val="150000"/>
              </a:lnSpc>
              <a:buFont typeface="+mj-lt"/>
              <a:buAutoNum type="arabicPeriod"/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Составить 3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карту дороги Гражданской войны в Якутии ( И.Я Строда и А.Н. Пепеляева)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hangingPunct="0"/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13313" y="3109749"/>
            <a:ext cx="12511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hangingPunct="0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Задачи:</a:t>
            </a:r>
          </a:p>
        </p:txBody>
      </p:sp>
    </p:spTree>
    <p:extLst>
      <p:ext uri="{BB962C8B-B14F-4D97-AF65-F5344CB8AC3E}">
        <p14:creationId xmlns:p14="http://schemas.microsoft.com/office/powerpoint/2010/main" xmlns="" val="557403350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yslide.ru/documents_3/dca93d3de726d30ea57e42d63c3ed7fd/img15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83282" y="875396"/>
            <a:ext cx="7059959" cy="343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ds05.infourok.ru/uploads/ex/054d/00063354-19f15ac9/img6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83282" y="4376110"/>
            <a:ext cx="3271118" cy="237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flipH="1">
            <a:off x="2215527" y="167217"/>
            <a:ext cx="7478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Гражданская война в Амгинском районе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398568" y="3689369"/>
            <a:ext cx="459023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Амгинский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улус являлся важным местом в период Гражданской войны в Якутии. Здесь произошло 27 кровопролитных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сражений, между защитниками советской власти и ее противниками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398568" y="851454"/>
            <a:ext cx="459023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Ровно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 назад, в начале января 1922 года, в г. Якутске и округе было введено чрезвычайное военное положение. И в этом же году в Москве было принято решение об образовании Якутской автономной области, ЯАССР. Так зарождалась и устанавливалась советская власть.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/>
          <a:srcRect/>
          <a:stretch/>
        </p:blipFill>
        <p:spPr>
          <a:xfrm>
            <a:off x="3549931" y="4566532"/>
            <a:ext cx="3693310" cy="209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6047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6331" y="275600"/>
            <a:ext cx="8911590" cy="564909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en-GB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Хронология событий </a:t>
            </a:r>
            <a:r>
              <a:rPr lang="ru-RU" altLang="en-GB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боев в Амгинском районе   </a:t>
            </a:r>
            <a:br>
              <a:rPr lang="ru-RU" altLang="en-GB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</a:br>
            <a:endParaRPr lang="ru-RU" altLang="en-GB" sz="24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65244" y="613687"/>
            <a:ext cx="5988641" cy="44285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flipH="1">
            <a:off x="282500" y="6350169"/>
            <a:ext cx="5505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Источник: Атлас Амгинского улуса, 2011 г.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153885" y="2507528"/>
            <a:ext cx="5916956" cy="41811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archivesakha.ru/wp-content/uploads/2017/10/%D0%A0%D0%B8%D1%81.3.-%D0%9E%D1%82%D1%80%D1%8F%D0%B4-%D0%A1%D1%82%D1%80%D0%BE%D0%B4%D0%B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230" y="255156"/>
            <a:ext cx="6202271" cy="36610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2" name="Прямоугольник 1"/>
          <p:cNvSpPr/>
          <p:nvPr/>
        </p:nvSpPr>
        <p:spPr>
          <a:xfrm>
            <a:off x="1303284" y="3941379"/>
            <a:ext cx="38467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Bookman Old Style" panose="02050604050505020204" pitchFamily="18" charset="0"/>
              </a:rPr>
              <a:t>Отряд </a:t>
            </a:r>
            <a:r>
              <a:rPr lang="ru-RU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 И.Я. Строда</a:t>
            </a:r>
            <a:endParaRPr lang="ru-RU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7172" name="Picture 4" descr="http://archivesakha.ru/wp-content/uploads/2017/10/%D0%A0%D0%B8%D1%81.1.-%D0%9F%D0%B5%D0%BF%D0%B5%D0%BB%D1%8F%D0%B5%D0%B2-%D1%81-%D0%BE%D1%84%D0%B8%D1%86%D0%B5%D1%80%D0%B0%D0%BC%D0%B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1679" y="2324965"/>
            <a:ext cx="5480501" cy="392603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3" name="Прямоугольник 2"/>
          <p:cNvSpPr/>
          <p:nvPr/>
        </p:nvSpPr>
        <p:spPr>
          <a:xfrm>
            <a:off x="7810140" y="6331650"/>
            <a:ext cx="34499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А.Н. Пепеляев </a:t>
            </a:r>
            <a:r>
              <a:rPr lang="ru-RU" dirty="0">
                <a:solidFill>
                  <a:srgbClr val="C00000"/>
                </a:solidFill>
                <a:latin typeface="Bookman Old Style" panose="02050604050505020204" pitchFamily="18" charset="0"/>
              </a:rPr>
              <a:t>с офицерами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4651" y="6398779"/>
            <a:ext cx="36439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Bookman Old Style" panose="02050604050505020204" pitchFamily="18" charset="0"/>
              </a:rPr>
              <a:t>     Источник: </a:t>
            </a:r>
            <a:r>
              <a:rPr lang="en-US" sz="1400" dirty="0" smtClean="0">
                <a:latin typeface="Bookman Old Style" panose="02050604050505020204" pitchFamily="18" charset="0"/>
              </a:rPr>
              <a:t>http</a:t>
            </a:r>
            <a:r>
              <a:rPr lang="en-US" sz="1400" dirty="0">
                <a:latin typeface="Bookman Old Style" panose="02050604050505020204" pitchFamily="18" charset="0"/>
              </a:rPr>
              <a:t>://archivesakha.ru/</a:t>
            </a:r>
            <a:endParaRPr lang="ru-RU" sz="1400" dirty="0">
              <a:latin typeface="Bookman Old Style" panose="02050604050505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10703" y="189186"/>
            <a:ext cx="516058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Байкалов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К.К.  считал генерала Пепеляева серьезным противником , имевшим большой военный опыт и хорошее вооружение. В отряде генерала Пепеляева были роты, состоящие исключительно из офицеров. </a:t>
            </a:r>
          </a:p>
          <a:p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Источник: Макаров Г.Г. 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К.К.Байкалов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герой Гражданской войны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3269" y="4211122"/>
            <a:ext cx="587528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Ивана  Яковлевича  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Строда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называли искусным мастером таёжных боёв. Талант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Строда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как боевого командира наиболее ярко проявился в борьбе с дружиной генерала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4" tooltip="Пепеляев, Анатолий Николаевич"/>
              </a:rPr>
              <a:t>Анатолия Пепеляева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Небольшой сводный отряд 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красных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неся большие потери в людях, испытывая острый недостаток продуктов, воды, медикаментов, с 13 февраля по 3 марта 1923 года в урочище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Сасыл-Сысыы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(Лисья поляна), неподалёку от слободы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5" tooltip="Амга (Якутия)"/>
              </a:rPr>
              <a:t>Амга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выдержал 18-дневную осаду в условиях жестоких якутских морозов. Оборона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Сасыл-Сысыы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вошла в историю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6" tooltip="Красная армия"/>
              </a:rPr>
              <a:t>Красной армии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получив название «Ледяная осада в Амге». Исторически это было последнее в Советской России крупное сражение Гражданской войны. 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7663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Ree\Desktop\Белков В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914"/>
            <a:ext cx="12192000" cy="683608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7835" y="6350199"/>
            <a:ext cx="5602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Источник:  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Sakha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–pechat.ru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2931" y="158555"/>
            <a:ext cx="10131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        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вид местности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Саьыл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Сыьыы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(картина худ.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В.Беляева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9160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IMG_20211113_113305"/>
          <p:cNvPicPr>
            <a:picLocks noChangeAspect="1"/>
          </p:cNvPicPr>
          <p:nvPr/>
        </p:nvPicPr>
        <p:blipFill rotWithShape="1">
          <a:blip r:embed="rId2" cstate="email"/>
          <a:srcRect/>
          <a:stretch/>
        </p:blipFill>
        <p:spPr>
          <a:xfrm>
            <a:off x="240145" y="119120"/>
            <a:ext cx="4849091" cy="656333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TextBox 2"/>
          <p:cNvSpPr txBox="1"/>
          <p:nvPr/>
        </p:nvSpPr>
        <p:spPr>
          <a:xfrm flipH="1">
            <a:off x="443346" y="6488668"/>
            <a:ext cx="5865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План местности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аласа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 Сасыл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-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Сысы 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89236" y="196472"/>
            <a:ext cx="66871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altLang="en-US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В </a:t>
            </a:r>
            <a:r>
              <a:rPr lang="en-GB" altLang="en-US" dirty="0" err="1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аласе</a:t>
            </a:r>
            <a:r>
              <a:rPr lang="en-GB" altLang="en-US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en-GB" altLang="en-US" dirty="0" err="1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Сасыл-Сысы</a:t>
            </a:r>
            <a:r>
              <a:rPr lang="en-GB" altLang="en-US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, </a:t>
            </a:r>
            <a:r>
              <a:rPr lang="en-GB" altLang="en-US" dirty="0" err="1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окруженной</a:t>
            </a:r>
            <a:r>
              <a:rPr lang="en-GB" altLang="en-US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en-GB" altLang="en-US" dirty="0" err="1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крутыми</a:t>
            </a:r>
            <a:r>
              <a:rPr lang="en-GB" altLang="en-US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en-GB" altLang="en-US" dirty="0" err="1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холмами</a:t>
            </a:r>
            <a:r>
              <a:rPr lang="en-GB" altLang="en-US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, </a:t>
            </a:r>
            <a:r>
              <a:rPr lang="en-GB" altLang="en-US" dirty="0" err="1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покрытой</a:t>
            </a:r>
            <a:r>
              <a:rPr lang="en-GB" altLang="en-US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en-GB" altLang="en-US" dirty="0" err="1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лесом</a:t>
            </a:r>
            <a:r>
              <a:rPr lang="en-GB" altLang="en-US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, </a:t>
            </a:r>
            <a:r>
              <a:rPr lang="en-GB" altLang="en-US" dirty="0" err="1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стояли</a:t>
            </a:r>
            <a:r>
              <a:rPr lang="en-GB" altLang="en-US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 7 </a:t>
            </a:r>
            <a:r>
              <a:rPr lang="en-GB" altLang="en-US" dirty="0" err="1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якутских</a:t>
            </a:r>
            <a:r>
              <a:rPr lang="en-GB" altLang="en-US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en-GB" altLang="en-US" dirty="0" err="1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юрт</a:t>
            </a:r>
            <a:r>
              <a:rPr lang="en-GB" altLang="en-US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, в </a:t>
            </a:r>
            <a:r>
              <a:rPr lang="en-GB" altLang="en-US" dirty="0" err="1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которых</a:t>
            </a:r>
            <a:r>
              <a:rPr lang="en-GB" altLang="en-US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en-GB" altLang="en-US" dirty="0" err="1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разместился</a:t>
            </a:r>
            <a:r>
              <a:rPr lang="en-GB" altLang="en-US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en-GB" altLang="en-US" dirty="0" err="1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сводный</a:t>
            </a:r>
            <a:r>
              <a:rPr lang="en-GB" altLang="en-US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en-GB" altLang="en-US" dirty="0" err="1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отряд</a:t>
            </a:r>
            <a:r>
              <a:rPr lang="en-GB" altLang="en-US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en-GB" altLang="en-US" dirty="0" err="1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Строда</a:t>
            </a:r>
            <a:r>
              <a:rPr lang="en-GB" altLang="en-US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en-GB" altLang="en-US" dirty="0" err="1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на</a:t>
            </a:r>
            <a:r>
              <a:rPr lang="en-GB" altLang="en-US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en-GB" altLang="en-US" dirty="0" err="1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усадьбе</a:t>
            </a:r>
            <a:r>
              <a:rPr lang="en-GB" altLang="en-US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en-GB" altLang="en-US" dirty="0" err="1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А.Н.Карманова</a:t>
            </a:r>
            <a:r>
              <a:rPr lang="en-GB" altLang="en-US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.</a:t>
            </a:r>
            <a:endParaRPr lang="ru-RU" altLang="en-US" dirty="0">
              <a:solidFill>
                <a:schemeClr val="accent5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 rotWithShape="1">
          <a:blip r:embed="rId3" cstate="email"/>
          <a:srcRect/>
          <a:stretch/>
        </p:blipFill>
        <p:spPr>
          <a:xfrm>
            <a:off x="5310910" y="3084879"/>
            <a:ext cx="5357090" cy="2793569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TextBox 5"/>
          <p:cNvSpPr txBox="1"/>
          <p:nvPr/>
        </p:nvSpPr>
        <p:spPr>
          <a:xfrm flipH="1">
            <a:off x="5412510" y="5842337"/>
            <a:ext cx="5865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Юрта Карманова в Сасыл-Сысы. Середина 1920-х годов.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7" name="Picture 2" descr="https://ds05.infourok.ru/uploads/ex/054d/00063354-19f15ac9/img5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7777018" y="1284357"/>
            <a:ext cx="4253646" cy="19976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6253" y="269364"/>
            <a:ext cx="4849091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«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Ледовая осада» Сасыл-Сысы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85343" y="6348645"/>
            <a:ext cx="37453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en-GB" sz="1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Источник: краеведческий </a:t>
            </a:r>
            <a:r>
              <a:rPr lang="ru-RU" altLang="en-GB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музей с. </a:t>
            </a:r>
            <a:r>
              <a:rPr lang="ru-RU" altLang="en-GB" sz="1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Абага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42751187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кстура гранж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Дерево</Template>
  <TotalTime>850</TotalTime>
  <Words>1464</Words>
  <Application>Microsoft Office PowerPoint</Application>
  <PresentationFormat>Произвольный</PresentationFormat>
  <Paragraphs>116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             </vt:lpstr>
      <vt:lpstr>Слайд 3</vt:lpstr>
      <vt:lpstr>Слайд 4</vt:lpstr>
      <vt:lpstr>Слайд 5</vt:lpstr>
      <vt:lpstr>Хронология событий боев в Амгинском районе   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Картирование местности боя Сасыл-Сысыы с помощью 3D моделирования</dc:title>
  <dc:creator>Владислав Уваров</dc:creator>
  <cp:lastModifiedBy>GRee</cp:lastModifiedBy>
  <cp:revision>100</cp:revision>
  <dcterms:created xsi:type="dcterms:W3CDTF">2021-11-12T12:27:00Z</dcterms:created>
  <dcterms:modified xsi:type="dcterms:W3CDTF">2022-12-20T05:14:23Z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2057-10.2.0.5824</vt:lpwstr>
  </property>
</Properties>
</file>