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8" r:id="rId2"/>
    <p:sldId id="257" r:id="rId3"/>
    <p:sldId id="279" r:id="rId4"/>
    <p:sldId id="278" r:id="rId5"/>
    <p:sldId id="277" r:id="rId6"/>
    <p:sldId id="280" r:id="rId7"/>
    <p:sldId id="281" r:id="rId8"/>
    <p:sldId id="282" r:id="rId9"/>
    <p:sldId id="292" r:id="rId10"/>
    <p:sldId id="293" r:id="rId11"/>
    <p:sldId id="284" r:id="rId12"/>
    <p:sldId id="286" r:id="rId13"/>
    <p:sldId id="285" r:id="rId14"/>
    <p:sldId id="287" r:id="rId15"/>
    <p:sldId id="288" r:id="rId16"/>
    <p:sldId id="289" r:id="rId17"/>
    <p:sldId id="290" r:id="rId18"/>
    <p:sldId id="29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8CD"/>
    <a:srgbClr val="FEB394"/>
    <a:srgbClr val="150E46"/>
    <a:srgbClr val="230769"/>
    <a:srgbClr val="1C0769"/>
    <a:srgbClr val="1D1462"/>
    <a:srgbClr val="4F0769"/>
    <a:srgbClr val="3B1363"/>
    <a:srgbClr val="AC3356"/>
    <a:srgbClr val="000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A6389-51C4-4486-A6CC-43332702228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F217AD-B717-4EDC-B388-9CC8300CDEF4}">
      <dgm:prSet phldrT="[Текст]"/>
      <dgm:spPr>
        <a:solidFill>
          <a:srgbClr val="81C8CD"/>
        </a:solidFill>
      </dgm:spPr>
      <dgm:t>
        <a:bodyPr/>
        <a:lstStyle/>
        <a:p>
          <a:r>
            <a:rPr lang="ru-RU" dirty="0"/>
            <a:t>3.7 млрд</a:t>
          </a:r>
        </a:p>
      </dgm:t>
    </dgm:pt>
    <dgm:pt modelId="{5EE712CF-AAF5-4DB8-9544-FD4B702DB334}" type="parTrans" cxnId="{94F760D6-5EC1-4325-BC5D-C232690BAC0D}">
      <dgm:prSet/>
      <dgm:spPr/>
      <dgm:t>
        <a:bodyPr/>
        <a:lstStyle/>
        <a:p>
          <a:endParaRPr lang="ru-RU"/>
        </a:p>
      </dgm:t>
    </dgm:pt>
    <dgm:pt modelId="{89BA8413-1D09-4D56-95B8-735BEE751CDF}" type="sibTrans" cxnId="{94F760D6-5EC1-4325-BC5D-C232690BAC0D}">
      <dgm:prSet/>
      <dgm:spPr/>
      <dgm:t>
        <a:bodyPr/>
        <a:lstStyle/>
        <a:p>
          <a:endParaRPr lang="ru-RU"/>
        </a:p>
      </dgm:t>
    </dgm:pt>
    <dgm:pt modelId="{E5741E88-72AA-4472-94A0-6230C9340D18}">
      <dgm:prSet phldrT="[Текст]"/>
      <dgm:spPr>
        <a:solidFill>
          <a:srgbClr val="81C8CD"/>
        </a:solidFill>
      </dgm:spPr>
      <dgm:t>
        <a:bodyPr/>
        <a:lstStyle/>
        <a:p>
          <a:r>
            <a:rPr lang="ru-RU" dirty="0"/>
            <a:t>3.6 млрд</a:t>
          </a:r>
        </a:p>
      </dgm:t>
    </dgm:pt>
    <dgm:pt modelId="{79195BB1-387A-4399-ABF3-4BB13A60520C}" type="parTrans" cxnId="{7ADD2D1F-7451-4C82-912C-C08198EA625E}">
      <dgm:prSet/>
      <dgm:spPr/>
      <dgm:t>
        <a:bodyPr/>
        <a:lstStyle/>
        <a:p>
          <a:endParaRPr lang="ru-RU"/>
        </a:p>
      </dgm:t>
    </dgm:pt>
    <dgm:pt modelId="{7A49B454-38FF-447E-9FB9-821535F70D31}" type="sibTrans" cxnId="{7ADD2D1F-7451-4C82-912C-C08198EA625E}">
      <dgm:prSet/>
      <dgm:spPr/>
      <dgm:t>
        <a:bodyPr/>
        <a:lstStyle/>
        <a:p>
          <a:endParaRPr lang="ru-RU"/>
        </a:p>
      </dgm:t>
    </dgm:pt>
    <dgm:pt modelId="{54ECEA02-B332-4258-8E51-5432D86CD464}">
      <dgm:prSet phldrT="[Текст]"/>
      <dgm:spPr>
        <a:solidFill>
          <a:srgbClr val="81C8CD">
            <a:alpha val="80000"/>
          </a:srgbClr>
        </a:solidFill>
      </dgm:spPr>
      <dgm:t>
        <a:bodyPr/>
        <a:lstStyle/>
        <a:p>
          <a:r>
            <a:rPr lang="ru-RU" dirty="0"/>
            <a:t>1.6 млрд</a:t>
          </a:r>
        </a:p>
      </dgm:t>
    </dgm:pt>
    <dgm:pt modelId="{A69054E7-F19A-43D6-8DBD-9D3C85290499}" type="parTrans" cxnId="{11ABA00C-933B-484C-B2C4-42C03F0254AA}">
      <dgm:prSet/>
      <dgm:spPr/>
      <dgm:t>
        <a:bodyPr/>
        <a:lstStyle/>
        <a:p>
          <a:endParaRPr lang="ru-RU"/>
        </a:p>
      </dgm:t>
    </dgm:pt>
    <dgm:pt modelId="{87ED9D03-4910-4EA6-8BFB-EBB0F58AF9C5}" type="sibTrans" cxnId="{11ABA00C-933B-484C-B2C4-42C03F0254AA}">
      <dgm:prSet/>
      <dgm:spPr/>
      <dgm:t>
        <a:bodyPr/>
        <a:lstStyle/>
        <a:p>
          <a:endParaRPr lang="ru-RU"/>
        </a:p>
      </dgm:t>
    </dgm:pt>
    <dgm:pt modelId="{498BA0F6-F525-4805-802D-D0BBFFB23FE2}">
      <dgm:prSet phldrT="[Текст]"/>
      <dgm:spPr>
        <a:solidFill>
          <a:srgbClr val="81C8CD"/>
        </a:solidFill>
      </dgm:spPr>
      <dgm:t>
        <a:bodyPr/>
        <a:lstStyle/>
        <a:p>
          <a:r>
            <a:rPr lang="ru-RU" dirty="0"/>
            <a:t>480 млн</a:t>
          </a:r>
        </a:p>
      </dgm:t>
    </dgm:pt>
    <dgm:pt modelId="{40AB74DB-FA83-45E0-857F-C646752468C4}" type="parTrans" cxnId="{A5B71C4C-32C7-4AFD-9364-B6B4CEAB7010}">
      <dgm:prSet/>
      <dgm:spPr/>
      <dgm:t>
        <a:bodyPr/>
        <a:lstStyle/>
        <a:p>
          <a:endParaRPr lang="ru-RU"/>
        </a:p>
      </dgm:t>
    </dgm:pt>
    <dgm:pt modelId="{908FF953-26AF-49C1-8EDE-EA0D92DB4A79}" type="sibTrans" cxnId="{A5B71C4C-32C7-4AFD-9364-B6B4CEAB7010}">
      <dgm:prSet/>
      <dgm:spPr/>
      <dgm:t>
        <a:bodyPr/>
        <a:lstStyle/>
        <a:p>
          <a:endParaRPr lang="ru-RU"/>
        </a:p>
      </dgm:t>
    </dgm:pt>
    <dgm:pt modelId="{539532F6-7A92-491C-BDE3-DEA00F5ACF62}" type="pres">
      <dgm:prSet presAssocID="{108A6389-51C4-4486-A6CC-43332702228E}" presName="Name0" presStyleCnt="0">
        <dgm:presLayoutVars>
          <dgm:chMax val="7"/>
          <dgm:resizeHandles val="exact"/>
        </dgm:presLayoutVars>
      </dgm:prSet>
      <dgm:spPr/>
    </dgm:pt>
    <dgm:pt modelId="{D3674DC1-EDCB-436D-9535-821AC9873C9C}" type="pres">
      <dgm:prSet presAssocID="{108A6389-51C4-4486-A6CC-43332702228E}" presName="comp1" presStyleCnt="0"/>
      <dgm:spPr/>
    </dgm:pt>
    <dgm:pt modelId="{89925FF8-FD7D-49AE-8032-DA6F074AB8E3}" type="pres">
      <dgm:prSet presAssocID="{108A6389-51C4-4486-A6CC-43332702228E}" presName="circle1" presStyleLbl="node1" presStyleIdx="0" presStyleCnt="4"/>
      <dgm:spPr/>
    </dgm:pt>
    <dgm:pt modelId="{993C9A83-86CA-46A5-A835-ABDF36851530}" type="pres">
      <dgm:prSet presAssocID="{108A6389-51C4-4486-A6CC-43332702228E}" presName="c1text" presStyleLbl="node1" presStyleIdx="0" presStyleCnt="4">
        <dgm:presLayoutVars>
          <dgm:bulletEnabled val="1"/>
        </dgm:presLayoutVars>
      </dgm:prSet>
      <dgm:spPr/>
    </dgm:pt>
    <dgm:pt modelId="{E8CAAFFC-805F-4375-9B7C-8BE396824A1A}" type="pres">
      <dgm:prSet presAssocID="{108A6389-51C4-4486-A6CC-43332702228E}" presName="comp2" presStyleCnt="0"/>
      <dgm:spPr/>
    </dgm:pt>
    <dgm:pt modelId="{8BCDF8CB-1A70-4EBA-86CD-5A5260D10051}" type="pres">
      <dgm:prSet presAssocID="{108A6389-51C4-4486-A6CC-43332702228E}" presName="circle2" presStyleLbl="node1" presStyleIdx="1" presStyleCnt="4"/>
      <dgm:spPr/>
    </dgm:pt>
    <dgm:pt modelId="{2ECE33BB-294B-4D96-B491-D04B0F775824}" type="pres">
      <dgm:prSet presAssocID="{108A6389-51C4-4486-A6CC-43332702228E}" presName="c2text" presStyleLbl="node1" presStyleIdx="1" presStyleCnt="4">
        <dgm:presLayoutVars>
          <dgm:bulletEnabled val="1"/>
        </dgm:presLayoutVars>
      </dgm:prSet>
      <dgm:spPr/>
    </dgm:pt>
    <dgm:pt modelId="{4D12114C-D5DD-49AF-B081-C761719AA5C0}" type="pres">
      <dgm:prSet presAssocID="{108A6389-51C4-4486-A6CC-43332702228E}" presName="comp3" presStyleCnt="0"/>
      <dgm:spPr/>
    </dgm:pt>
    <dgm:pt modelId="{5B5B38AE-F1F2-4C0B-B0FB-448FB804D883}" type="pres">
      <dgm:prSet presAssocID="{108A6389-51C4-4486-A6CC-43332702228E}" presName="circle3" presStyleLbl="node1" presStyleIdx="2" presStyleCnt="4"/>
      <dgm:spPr/>
    </dgm:pt>
    <dgm:pt modelId="{E5642D05-F270-4321-9604-C9E8B1BA280A}" type="pres">
      <dgm:prSet presAssocID="{108A6389-51C4-4486-A6CC-43332702228E}" presName="c3text" presStyleLbl="node1" presStyleIdx="2" presStyleCnt="4">
        <dgm:presLayoutVars>
          <dgm:bulletEnabled val="1"/>
        </dgm:presLayoutVars>
      </dgm:prSet>
      <dgm:spPr/>
    </dgm:pt>
    <dgm:pt modelId="{7E89DE52-53DF-458D-A8BC-F2249BFCE923}" type="pres">
      <dgm:prSet presAssocID="{108A6389-51C4-4486-A6CC-43332702228E}" presName="comp4" presStyleCnt="0"/>
      <dgm:spPr/>
    </dgm:pt>
    <dgm:pt modelId="{7340944F-9FB6-4C28-85DB-79C0D7AAFF25}" type="pres">
      <dgm:prSet presAssocID="{108A6389-51C4-4486-A6CC-43332702228E}" presName="circle4" presStyleLbl="node1" presStyleIdx="3" presStyleCnt="4"/>
      <dgm:spPr/>
    </dgm:pt>
    <dgm:pt modelId="{C191ACA5-00A4-4F92-A577-3A65A1A2A239}" type="pres">
      <dgm:prSet presAssocID="{108A6389-51C4-4486-A6CC-43332702228E}" presName="c4text" presStyleLbl="node1" presStyleIdx="3" presStyleCnt="4">
        <dgm:presLayoutVars>
          <dgm:bulletEnabled val="1"/>
        </dgm:presLayoutVars>
      </dgm:prSet>
      <dgm:spPr/>
    </dgm:pt>
  </dgm:ptLst>
  <dgm:cxnLst>
    <dgm:cxn modelId="{3445FC0B-A628-4941-9F5E-452B096EFF54}" type="presOf" srcId="{498BA0F6-F525-4805-802D-D0BBFFB23FE2}" destId="{7340944F-9FB6-4C28-85DB-79C0D7AAFF25}" srcOrd="0" destOrd="0" presId="urn:microsoft.com/office/officeart/2005/8/layout/venn2"/>
    <dgm:cxn modelId="{48967B0C-1B06-4D5A-8CF4-D94F6978196B}" type="presOf" srcId="{498BA0F6-F525-4805-802D-D0BBFFB23FE2}" destId="{C191ACA5-00A4-4F92-A577-3A65A1A2A239}" srcOrd="1" destOrd="0" presId="urn:microsoft.com/office/officeart/2005/8/layout/venn2"/>
    <dgm:cxn modelId="{11ABA00C-933B-484C-B2C4-42C03F0254AA}" srcId="{108A6389-51C4-4486-A6CC-43332702228E}" destId="{54ECEA02-B332-4258-8E51-5432D86CD464}" srcOrd="2" destOrd="0" parTransId="{A69054E7-F19A-43D6-8DBD-9D3C85290499}" sibTransId="{87ED9D03-4910-4EA6-8BFB-EBB0F58AF9C5}"/>
    <dgm:cxn modelId="{7ADD2D1F-7451-4C82-912C-C08198EA625E}" srcId="{108A6389-51C4-4486-A6CC-43332702228E}" destId="{E5741E88-72AA-4472-94A0-6230C9340D18}" srcOrd="1" destOrd="0" parTransId="{79195BB1-387A-4399-ABF3-4BB13A60520C}" sibTransId="{7A49B454-38FF-447E-9FB9-821535F70D31}"/>
    <dgm:cxn modelId="{4C941022-5D8E-469F-B3A3-21561A85406B}" type="presOf" srcId="{E5741E88-72AA-4472-94A0-6230C9340D18}" destId="{2ECE33BB-294B-4D96-B491-D04B0F775824}" srcOrd="1" destOrd="0" presId="urn:microsoft.com/office/officeart/2005/8/layout/venn2"/>
    <dgm:cxn modelId="{8B7BCA3F-4AD9-49B9-8196-4AC2C309819D}" type="presOf" srcId="{108A6389-51C4-4486-A6CC-43332702228E}" destId="{539532F6-7A92-491C-BDE3-DEA00F5ACF62}" srcOrd="0" destOrd="0" presId="urn:microsoft.com/office/officeart/2005/8/layout/venn2"/>
    <dgm:cxn modelId="{CADDB263-6B40-4155-8918-850ED1EB9961}" type="presOf" srcId="{C1F217AD-B717-4EDC-B388-9CC8300CDEF4}" destId="{993C9A83-86CA-46A5-A835-ABDF36851530}" srcOrd="1" destOrd="0" presId="urn:microsoft.com/office/officeart/2005/8/layout/venn2"/>
    <dgm:cxn modelId="{A5B71C4C-32C7-4AFD-9364-B6B4CEAB7010}" srcId="{108A6389-51C4-4486-A6CC-43332702228E}" destId="{498BA0F6-F525-4805-802D-D0BBFFB23FE2}" srcOrd="3" destOrd="0" parTransId="{40AB74DB-FA83-45E0-857F-C646752468C4}" sibTransId="{908FF953-26AF-49C1-8EDE-EA0D92DB4A79}"/>
    <dgm:cxn modelId="{4EFC1970-CE47-4EA7-A98B-CD80F3FB837E}" type="presOf" srcId="{E5741E88-72AA-4472-94A0-6230C9340D18}" destId="{8BCDF8CB-1A70-4EBA-86CD-5A5260D10051}" srcOrd="0" destOrd="0" presId="urn:microsoft.com/office/officeart/2005/8/layout/venn2"/>
    <dgm:cxn modelId="{AC736B7E-BFC3-489C-8919-380E7A60D466}" type="presOf" srcId="{54ECEA02-B332-4258-8E51-5432D86CD464}" destId="{5B5B38AE-F1F2-4C0B-B0FB-448FB804D883}" srcOrd="0" destOrd="0" presId="urn:microsoft.com/office/officeart/2005/8/layout/venn2"/>
    <dgm:cxn modelId="{0BB8A285-CA4E-44CA-B208-9CEE94A86934}" type="presOf" srcId="{54ECEA02-B332-4258-8E51-5432D86CD464}" destId="{E5642D05-F270-4321-9604-C9E8B1BA280A}" srcOrd="1" destOrd="0" presId="urn:microsoft.com/office/officeart/2005/8/layout/venn2"/>
    <dgm:cxn modelId="{D21676B3-4983-436E-8A06-39AB065B1282}" type="presOf" srcId="{C1F217AD-B717-4EDC-B388-9CC8300CDEF4}" destId="{89925FF8-FD7D-49AE-8032-DA6F074AB8E3}" srcOrd="0" destOrd="0" presId="urn:microsoft.com/office/officeart/2005/8/layout/venn2"/>
    <dgm:cxn modelId="{94F760D6-5EC1-4325-BC5D-C232690BAC0D}" srcId="{108A6389-51C4-4486-A6CC-43332702228E}" destId="{C1F217AD-B717-4EDC-B388-9CC8300CDEF4}" srcOrd="0" destOrd="0" parTransId="{5EE712CF-AAF5-4DB8-9544-FD4B702DB334}" sibTransId="{89BA8413-1D09-4D56-95B8-735BEE751CDF}"/>
    <dgm:cxn modelId="{D1E0BDC8-C545-430E-906E-9930FDB50F2A}" type="presParOf" srcId="{539532F6-7A92-491C-BDE3-DEA00F5ACF62}" destId="{D3674DC1-EDCB-436D-9535-821AC9873C9C}" srcOrd="0" destOrd="0" presId="urn:microsoft.com/office/officeart/2005/8/layout/venn2"/>
    <dgm:cxn modelId="{B456691F-D811-4734-9851-CF05E29617C8}" type="presParOf" srcId="{D3674DC1-EDCB-436D-9535-821AC9873C9C}" destId="{89925FF8-FD7D-49AE-8032-DA6F074AB8E3}" srcOrd="0" destOrd="0" presId="urn:microsoft.com/office/officeart/2005/8/layout/venn2"/>
    <dgm:cxn modelId="{D09E2787-032A-40DD-A153-7D00A9D6B0FE}" type="presParOf" srcId="{D3674DC1-EDCB-436D-9535-821AC9873C9C}" destId="{993C9A83-86CA-46A5-A835-ABDF36851530}" srcOrd="1" destOrd="0" presId="urn:microsoft.com/office/officeart/2005/8/layout/venn2"/>
    <dgm:cxn modelId="{E9ADEB7D-B925-4DB1-8D7E-5FD81C170EE8}" type="presParOf" srcId="{539532F6-7A92-491C-BDE3-DEA00F5ACF62}" destId="{E8CAAFFC-805F-4375-9B7C-8BE396824A1A}" srcOrd="1" destOrd="0" presId="urn:microsoft.com/office/officeart/2005/8/layout/venn2"/>
    <dgm:cxn modelId="{123F5F4B-BA7E-41CD-8780-8DE2D72D68E0}" type="presParOf" srcId="{E8CAAFFC-805F-4375-9B7C-8BE396824A1A}" destId="{8BCDF8CB-1A70-4EBA-86CD-5A5260D10051}" srcOrd="0" destOrd="0" presId="urn:microsoft.com/office/officeart/2005/8/layout/venn2"/>
    <dgm:cxn modelId="{24573456-EBC0-4458-9BF8-85C28D4FA913}" type="presParOf" srcId="{E8CAAFFC-805F-4375-9B7C-8BE396824A1A}" destId="{2ECE33BB-294B-4D96-B491-D04B0F775824}" srcOrd="1" destOrd="0" presId="urn:microsoft.com/office/officeart/2005/8/layout/venn2"/>
    <dgm:cxn modelId="{DFF5C358-B442-4586-B062-2C77173BC3D7}" type="presParOf" srcId="{539532F6-7A92-491C-BDE3-DEA00F5ACF62}" destId="{4D12114C-D5DD-49AF-B081-C761719AA5C0}" srcOrd="2" destOrd="0" presId="urn:microsoft.com/office/officeart/2005/8/layout/venn2"/>
    <dgm:cxn modelId="{6E0763C9-8F53-468E-9F3D-45E24A04E78D}" type="presParOf" srcId="{4D12114C-D5DD-49AF-B081-C761719AA5C0}" destId="{5B5B38AE-F1F2-4C0B-B0FB-448FB804D883}" srcOrd="0" destOrd="0" presId="urn:microsoft.com/office/officeart/2005/8/layout/venn2"/>
    <dgm:cxn modelId="{C7A10A6A-DEC4-45DD-9CF3-814B7F9746CC}" type="presParOf" srcId="{4D12114C-D5DD-49AF-B081-C761719AA5C0}" destId="{E5642D05-F270-4321-9604-C9E8B1BA280A}" srcOrd="1" destOrd="0" presId="urn:microsoft.com/office/officeart/2005/8/layout/venn2"/>
    <dgm:cxn modelId="{06CC9332-FD63-4737-B82A-43CF1A0703DE}" type="presParOf" srcId="{539532F6-7A92-491C-BDE3-DEA00F5ACF62}" destId="{7E89DE52-53DF-458D-A8BC-F2249BFCE923}" srcOrd="3" destOrd="0" presId="urn:microsoft.com/office/officeart/2005/8/layout/venn2"/>
    <dgm:cxn modelId="{163CB32A-14C7-4469-AF96-67CB2E36B97A}" type="presParOf" srcId="{7E89DE52-53DF-458D-A8BC-F2249BFCE923}" destId="{7340944F-9FB6-4C28-85DB-79C0D7AAFF25}" srcOrd="0" destOrd="0" presId="urn:microsoft.com/office/officeart/2005/8/layout/venn2"/>
    <dgm:cxn modelId="{E12D3EC4-1F45-41A7-BC97-8040BCD7D076}" type="presParOf" srcId="{7E89DE52-53DF-458D-A8BC-F2249BFCE923}" destId="{C191ACA5-00A4-4F92-A577-3A65A1A2A23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25FF8-FD7D-49AE-8032-DA6F074AB8E3}">
      <dsp:nvSpPr>
        <dsp:cNvPr id="0" name=""/>
        <dsp:cNvSpPr/>
      </dsp:nvSpPr>
      <dsp:spPr>
        <a:xfrm>
          <a:off x="651954" y="0"/>
          <a:ext cx="3572891" cy="3572891"/>
        </a:xfrm>
        <a:prstGeom prst="ellipse">
          <a:avLst/>
        </a:prstGeom>
        <a:solidFill>
          <a:srgbClr val="81C8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3.7 млрд</a:t>
          </a:r>
        </a:p>
      </dsp:txBody>
      <dsp:txXfrm>
        <a:off x="1938909" y="178644"/>
        <a:ext cx="998980" cy="535933"/>
      </dsp:txXfrm>
    </dsp:sp>
    <dsp:sp modelId="{8BCDF8CB-1A70-4EBA-86CD-5A5260D10051}">
      <dsp:nvSpPr>
        <dsp:cNvPr id="0" name=""/>
        <dsp:cNvSpPr/>
      </dsp:nvSpPr>
      <dsp:spPr>
        <a:xfrm>
          <a:off x="1009243" y="714578"/>
          <a:ext cx="2858312" cy="2858312"/>
        </a:xfrm>
        <a:prstGeom prst="ellipse">
          <a:avLst/>
        </a:prstGeom>
        <a:solidFill>
          <a:srgbClr val="81C8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3.6 млрд</a:t>
          </a:r>
        </a:p>
      </dsp:txBody>
      <dsp:txXfrm>
        <a:off x="1938909" y="886076"/>
        <a:ext cx="998980" cy="514496"/>
      </dsp:txXfrm>
    </dsp:sp>
    <dsp:sp modelId="{5B5B38AE-F1F2-4C0B-B0FB-448FB804D883}">
      <dsp:nvSpPr>
        <dsp:cNvPr id="0" name=""/>
        <dsp:cNvSpPr/>
      </dsp:nvSpPr>
      <dsp:spPr>
        <a:xfrm>
          <a:off x="1366532" y="1429156"/>
          <a:ext cx="2143734" cy="2143734"/>
        </a:xfrm>
        <a:prstGeom prst="ellipse">
          <a:avLst/>
        </a:prstGeom>
        <a:solidFill>
          <a:srgbClr val="81C8CD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1.6 млрд</a:t>
          </a:r>
        </a:p>
      </dsp:txBody>
      <dsp:txXfrm>
        <a:off x="1938909" y="1589936"/>
        <a:ext cx="998980" cy="482340"/>
      </dsp:txXfrm>
    </dsp:sp>
    <dsp:sp modelId="{7340944F-9FB6-4C28-85DB-79C0D7AAFF25}">
      <dsp:nvSpPr>
        <dsp:cNvPr id="0" name=""/>
        <dsp:cNvSpPr/>
      </dsp:nvSpPr>
      <dsp:spPr>
        <a:xfrm>
          <a:off x="1723821" y="2143734"/>
          <a:ext cx="1429156" cy="1429156"/>
        </a:xfrm>
        <a:prstGeom prst="ellipse">
          <a:avLst/>
        </a:prstGeom>
        <a:solidFill>
          <a:srgbClr val="81C8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480 млн</a:t>
          </a:r>
        </a:p>
      </dsp:txBody>
      <dsp:txXfrm>
        <a:off x="1933116" y="2501023"/>
        <a:ext cx="1010566" cy="714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62180-FF3D-0F2C-2F06-D4DF93C06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B95AC-3A22-B481-9D77-7DDA28C4B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548F6-FBCE-E881-44DD-D4216E08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F5C-9862-4D9C-8735-D51E4A7671F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24D5B-FDA1-BFAF-F4C4-0FC37EDE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C6297-5D32-AC0B-983F-7974F690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CEC4-DE0D-4A57-8DA0-620545AE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4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85840-BCB0-9FB2-8E69-762DEE46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D81362-7806-20AE-CBFF-7B40C2B89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4D0987-F7B6-38FE-9855-38CDFA04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F5C-9862-4D9C-8735-D51E4A7671F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8C45F-54B7-454C-DCDE-9127E61D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99659C-7113-4F44-7F1B-B1B16910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CEC4-DE0D-4A57-8DA0-620545AE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5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348D40-F6A2-64C5-2A79-52F79419E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0C7AEF-4691-5080-A3D7-91AA63223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F1AB74-19E3-D8C1-3039-AF1AAA52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F5C-9862-4D9C-8735-D51E4A7671F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56D599-9BAE-1D4B-8671-B4B1281C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1734B-B245-FAB6-E00B-FBF9061D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CEC4-DE0D-4A57-8DA0-620545AE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76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72F47-DABD-4D61-AEAD-EEECE4415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152" y="546291"/>
            <a:ext cx="9144000" cy="880173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Montserrat Black" panose="00000A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61DEA8-A5E7-42F8-B799-C8D349C8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BA873E64-FC31-4AA1-989D-7F4BD929CE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49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C19A7-D1D4-2D91-D223-F6913ABA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E0D5F8-B60D-D7E9-BC13-C81D26D4E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F0E69-010D-F978-18B1-7B01EE28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F5C-9862-4D9C-8735-D51E4A7671F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BA5E0-3F6E-0CCE-CCE7-A799A9F0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8E5D9D-0DAE-5584-CB17-849505F7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CEC4-DE0D-4A57-8DA0-620545AE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2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1FE3C-38C8-32E1-2E8A-839A8A5E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A6C65D-129D-ABF2-3646-9E9DAD233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3C343-BAB4-5167-3570-45C4827A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F5C-9862-4D9C-8735-D51E4A7671F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C551BC-11BA-2BCB-A376-7A133E4BA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E84C20-200D-7260-BC36-AE1274D3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CEC4-DE0D-4A57-8DA0-620545AE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9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63044-A2EE-8700-55DA-0D396F0A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E276EE-5DD1-3C41-E5A4-3B3B41633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A9D0DD-AE7F-CE5E-D37B-A6EEE0B83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DD7E6-25B7-BA0C-206B-76538551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F5C-9862-4D9C-8735-D51E4A7671F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E5EFA4-F7E0-917D-0447-726DE9F3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074B11-5DF4-C322-ADED-1F721559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CEC4-DE0D-4A57-8DA0-620545AE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0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F39DA-3E0E-17F3-D66F-735A5D0B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1AC703-F88C-C185-76C7-A380C25AB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EC284-5F50-ACBA-0861-DC34EF6E0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0F0180-B41D-B6C5-31E5-703CDC574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8EFD83-2A52-147F-D9DB-C7A32E343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2A4E87-41B0-1A39-4084-A039AB8A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F5C-9862-4D9C-8735-D51E4A7671F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E1DBE4-10E9-3415-9EFA-F871DA45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BC189F-036E-3DC7-92C1-D4761650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CEC4-DE0D-4A57-8DA0-620545AE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55038-DFAC-A2D9-20E8-5FB3F476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9FD3C6-A36D-8519-B768-CE239E9F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F5C-9862-4D9C-8735-D51E4A7671F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F4171B-028B-DA4D-ECC9-697A14E3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B4ADF4-5244-9930-0457-16F51F0D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CEC4-DE0D-4A57-8DA0-620545AE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8921C9-EBDA-8251-0F43-CC0FB12F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F5C-9862-4D9C-8735-D51E4A7671F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722AD3-8AEB-64DE-537E-9723A0BD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C2A0EB-B60B-8233-4C28-15C15541E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CEC4-DE0D-4A57-8DA0-620545AE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812BF-CE22-B525-C585-B8BAB743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AC1EC7-7DDE-C7E4-A0AF-800D703C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CA6E16-4D98-E048-A1AE-AB4FFBAB5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15F68F-4AEB-708B-AA8B-2F3DDC50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F5C-9862-4D9C-8735-D51E4A7671F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8A2FD1-B666-6620-E703-46A8C1B9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CBE163-5938-47EA-E6CB-8CD3BE5F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CEC4-DE0D-4A57-8DA0-620545AE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9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07A73-B3F5-1B3C-9617-C8A03435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F8545-3E42-785C-47BA-0895F02E3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7AFBBE-CED7-A352-47FB-187A492E7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5880F5-6CDC-4A0A-5429-1065F41A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5F5C-9862-4D9C-8735-D51E4A7671F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89B07-1C84-D9AE-656C-E7BDD2D2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44BCA3-C28F-6D38-0666-AD747E73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CEC4-DE0D-4A57-8DA0-620545AE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7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150E46"/>
            </a:gs>
            <a:gs pos="0">
              <a:srgbClr val="AC3356"/>
            </a:gs>
            <a:gs pos="0">
              <a:srgbClr val="AC3356"/>
            </a:gs>
            <a:gs pos="0">
              <a:srgbClr val="23076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0D4D0-A8CA-8367-32C3-4D1288F5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7E67CF-B4F8-68FB-4480-47A4A4844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12A20-D378-9419-3A72-F43A7313E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25F5C-9862-4D9C-8735-D51E4A7671F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BFB04F-7076-0A2A-D331-988026508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5181AE-027E-2DB3-9548-417EF3609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CEC4-DE0D-4A57-8DA0-620545AE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2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sv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2.wdp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6AE4EB-0214-4CDA-837B-9717E9427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4" b="1420"/>
          <a:stretch/>
        </p:blipFill>
        <p:spPr>
          <a:xfrm>
            <a:off x="0" y="-270344"/>
            <a:ext cx="12192000" cy="7128343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B04C5CD-8658-4A8C-B278-BED06E7D8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8167"/>
            <a:ext cx="12192000" cy="1754326"/>
          </a:xfr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Emotional View.</a:t>
            </a:r>
            <a:br>
              <a:rPr lang="en-US" dirty="0"/>
            </a:br>
            <a:r>
              <a:rPr lang="ru-RU" dirty="0"/>
              <a:t>Распознаем эмоции. Определяем </a:t>
            </a:r>
            <a:r>
              <a:rPr lang="ru-RU"/>
              <a:t>удовлетворенность клиентов</a:t>
            </a:r>
            <a:endParaRPr lang="ru-RU" dirty="0"/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A02A8851-1F4F-4117-BE8E-3B9CBD15807E}"/>
              </a:ext>
            </a:extLst>
          </p:cNvPr>
          <p:cNvSpPr txBox="1">
            <a:spLocks/>
          </p:cNvSpPr>
          <p:nvPr/>
        </p:nvSpPr>
        <p:spPr>
          <a:xfrm>
            <a:off x="-66453" y="3966564"/>
            <a:ext cx="1219200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Montserrat Black" panose="00000A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Montserrat SemiBold" panose="00000700000000000000" pitchFamily="2" charset="-52"/>
              </a:rPr>
              <a:t>Филимонова Юлия Михайловна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4F0F2A-7F3B-48C6-B2E9-7433569EF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716" y="387769"/>
            <a:ext cx="1551315" cy="4998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A96BDB-BB3C-458D-8E38-CA8C2B221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716" y="5493966"/>
            <a:ext cx="1885950" cy="6000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E09531-98A1-498D-87A4-689694B420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25937" y="5493965"/>
            <a:ext cx="1929970" cy="6000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B3A49D-C825-4BDC-B7B4-027421DE94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46179" y="5589278"/>
            <a:ext cx="1973447" cy="5060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00C410-D060-45B3-A836-F112A0EB1B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47844" y="5589278"/>
            <a:ext cx="1694440" cy="5060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01F58E-E774-438A-7D92-E9EF13AB7D8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3" t="7289" r="13085" b="45250"/>
          <a:stretch/>
        </p:blipFill>
        <p:spPr>
          <a:xfrm>
            <a:off x="10607660" y="387406"/>
            <a:ext cx="834624" cy="56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6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Конкурентный анализ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FFAFAD-525F-4173-DB11-770101CC0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05" y="1921000"/>
            <a:ext cx="5429093" cy="26078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544E51-988B-2B04-D8D5-1784BC3E8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598" y="1921001"/>
            <a:ext cx="4551681" cy="26078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880882-DD25-9F33-06C2-057CEBC86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426" y="4523730"/>
            <a:ext cx="3500894" cy="20158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6723D8-B272-26EC-8638-DED9039497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320" y="4523730"/>
            <a:ext cx="6476564" cy="2015884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электроника, компьютер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20C3F36A-6764-1BA4-5664-5D7DF8C8F1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089" y="1405633"/>
            <a:ext cx="15658287" cy="65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1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Бизнес-модель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52E7012-80E0-171C-F775-04A21E671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423784"/>
              </p:ext>
            </p:extLst>
          </p:nvPr>
        </p:nvGraphicFramePr>
        <p:xfrm>
          <a:off x="596660" y="1853012"/>
          <a:ext cx="10998680" cy="4776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5531">
                  <a:extLst>
                    <a:ext uri="{9D8B030D-6E8A-4147-A177-3AD203B41FA5}">
                      <a16:colId xmlns:a16="http://schemas.microsoft.com/office/drawing/2014/main" val="3025613809"/>
                    </a:ext>
                  </a:extLst>
                </a:gridCol>
                <a:gridCol w="2352236">
                  <a:extLst>
                    <a:ext uri="{9D8B030D-6E8A-4147-A177-3AD203B41FA5}">
                      <a16:colId xmlns:a16="http://schemas.microsoft.com/office/drawing/2014/main" val="1760458098"/>
                    </a:ext>
                  </a:extLst>
                </a:gridCol>
                <a:gridCol w="2058206">
                  <a:extLst>
                    <a:ext uri="{9D8B030D-6E8A-4147-A177-3AD203B41FA5}">
                      <a16:colId xmlns:a16="http://schemas.microsoft.com/office/drawing/2014/main" val="3369016722"/>
                    </a:ext>
                  </a:extLst>
                </a:gridCol>
                <a:gridCol w="2365019">
                  <a:extLst>
                    <a:ext uri="{9D8B030D-6E8A-4147-A177-3AD203B41FA5}">
                      <a16:colId xmlns:a16="http://schemas.microsoft.com/office/drawing/2014/main" val="1896850513"/>
                    </a:ext>
                  </a:extLst>
                </a:gridCol>
                <a:gridCol w="1947688">
                  <a:extLst>
                    <a:ext uri="{9D8B030D-6E8A-4147-A177-3AD203B41FA5}">
                      <a16:colId xmlns:a16="http://schemas.microsoft.com/office/drawing/2014/main" val="3228639213"/>
                    </a:ext>
                  </a:extLst>
                </a:gridCol>
              </a:tblGrid>
              <a:tr h="19963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Ключевые партнеры: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Банки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Розничная торговля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Многофункциональные центры предоставления услуг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Страховые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64" marR="382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39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Ключевые процессы: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Поддержка системы определения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Установка оборудования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Новые услуги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64" marR="382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8CD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Достоинства предложения: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Простое использование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Достоверные и точные результаты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Бесконтактное взаимодействие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Отсутствие предвзятости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Повышаем лояльность клиентов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64" marR="382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39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Отношения с клиентами: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2 варианта тарифов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Аналитический отчет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Помощь разработчиков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64" marR="382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8CD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Сегмент ЦА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Важен уровень качества обслуживания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Оффлайн офисы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Офисы, работающие с клиентами вживую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64" marR="382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39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270531"/>
                  </a:ext>
                </a:extLst>
              </a:tr>
              <a:tr h="1622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Ключевые ресурсы: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Облачный сервер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Соцсети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IT-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специалисты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64" marR="382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8CD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Каналы взаимодействия: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Реклама в интернете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Визуализация анализа данных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Бесплатная консультация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64" marR="382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8CD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968421"/>
                  </a:ext>
                </a:extLst>
              </a:tr>
              <a:tr h="115708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Структура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издержек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Зарплата сотрудникам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Рекламные кампании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Обновления ПО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Услуги Юристов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64" marR="382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8CD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Источники дохода: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Продажа проекта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Подписка на продукт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Предоставление доступа к облачному серверу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64" marR="382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8CD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1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7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исализм, кенопсия, сондер: 10 названий эмоций, о которых вы не знали">
            <a:extLst>
              <a:ext uri="{FF2B5EF4-FFF2-40B4-BE49-F238E27FC236}">
                <a16:creationId xmlns:a16="http://schemas.microsoft.com/office/drawing/2014/main" id="{B7931EC7-B915-E9BF-9A28-5A64B1E09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20" y="3894363"/>
            <a:ext cx="3481801" cy="235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Круг: прозрачная заливка 20">
            <a:extLst>
              <a:ext uri="{FF2B5EF4-FFF2-40B4-BE49-F238E27FC236}">
                <a16:creationId xmlns:a16="http://schemas.microsoft.com/office/drawing/2014/main" id="{5CA4ECDE-A865-A04F-ECA3-55FC3D183268}"/>
              </a:ext>
            </a:extLst>
          </p:cNvPr>
          <p:cNvSpPr/>
          <p:nvPr/>
        </p:nvSpPr>
        <p:spPr>
          <a:xfrm>
            <a:off x="6980823" y="-4017669"/>
            <a:ext cx="7529057" cy="7529057"/>
          </a:xfrm>
          <a:prstGeom prst="donut">
            <a:avLst>
              <a:gd name="adj" fmla="val 10075"/>
            </a:avLst>
          </a:prstGeom>
          <a:solidFill>
            <a:srgbClr val="FEB39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22A365B9-F3E4-6188-8D98-119BD04F0946}"/>
              </a:ext>
            </a:extLst>
          </p:cNvPr>
          <p:cNvSpPr/>
          <p:nvPr/>
        </p:nvSpPr>
        <p:spPr>
          <a:xfrm>
            <a:off x="-1586589" y="5200680"/>
            <a:ext cx="2953801" cy="2953801"/>
          </a:xfrm>
          <a:prstGeom prst="donut">
            <a:avLst>
              <a:gd name="adj" fmla="val 15812"/>
            </a:avLst>
          </a:prstGeom>
          <a:solidFill>
            <a:srgbClr val="FEB3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Текущие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660" y="1777707"/>
            <a:ext cx="10998680" cy="1930324"/>
          </a:xfrm>
        </p:spPr>
        <p:txBody>
          <a:bodyPr>
            <a:normAutofit fontScale="92500" lnSpcReduction="20000"/>
          </a:bodyPr>
          <a:lstStyle/>
          <a:p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Тестирование продукта в МФЦ по вычислению уровня удовлетворенности клиентов</a:t>
            </a:r>
          </a:p>
          <a:p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Готовность оборудования</a:t>
            </a:r>
          </a:p>
          <a:p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Подтверждение оценки с помощью опроса</a:t>
            </a:r>
          </a:p>
          <a:p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Определение % принадлежности к той или иной эмоции</a:t>
            </a:r>
          </a:p>
          <a:p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Готовность MVP на 75%</a:t>
            </a:r>
          </a:p>
          <a:p>
            <a:pPr marL="0" indent="0" algn="l">
              <a:buNone/>
            </a:pPr>
            <a:endParaRPr lang="ru-RU" sz="20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электроника, компьютер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CEDFCB45-B2B3-D6C6-B64A-CBE8607CF2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45" y="3708031"/>
            <a:ext cx="5363110" cy="30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Круг: прозрачная заливка 20">
            <a:extLst>
              <a:ext uri="{FF2B5EF4-FFF2-40B4-BE49-F238E27FC236}">
                <a16:creationId xmlns:a16="http://schemas.microsoft.com/office/drawing/2014/main" id="{5CA4ECDE-A865-A04F-ECA3-55FC3D183268}"/>
              </a:ext>
            </a:extLst>
          </p:cNvPr>
          <p:cNvSpPr/>
          <p:nvPr/>
        </p:nvSpPr>
        <p:spPr>
          <a:xfrm>
            <a:off x="6980823" y="-4017669"/>
            <a:ext cx="7529057" cy="7529057"/>
          </a:xfrm>
          <a:prstGeom prst="donut">
            <a:avLst>
              <a:gd name="adj" fmla="val 10075"/>
            </a:avLst>
          </a:prstGeom>
          <a:solidFill>
            <a:srgbClr val="81C8C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22A365B9-F3E4-6188-8D98-119BD04F0946}"/>
              </a:ext>
            </a:extLst>
          </p:cNvPr>
          <p:cNvSpPr/>
          <p:nvPr/>
        </p:nvSpPr>
        <p:spPr>
          <a:xfrm>
            <a:off x="-908495" y="4980782"/>
            <a:ext cx="3754436" cy="3754436"/>
          </a:xfrm>
          <a:prstGeom prst="donut">
            <a:avLst>
              <a:gd name="adj" fmla="val 15812"/>
            </a:avLst>
          </a:prstGeom>
          <a:solidFill>
            <a:srgbClr val="81C8C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7096227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Экономические показатели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D82859-5DA5-3C74-4059-791A31CA7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030" l="1939" r="97449">
                        <a14:foregroundMark x1="45918" y1="20596" x2="46122" y2="65757"/>
                        <a14:foregroundMark x1="46327" y1="66501" x2="94898" y2="66749"/>
                        <a14:foregroundMark x1="94898" y1="66749" x2="94490" y2="19851"/>
                        <a14:foregroundMark x1="94490" y1="19851" x2="45612" y2="19107"/>
                        <a14:foregroundMark x1="70816" y1="67246" x2="70000" y2="19107"/>
                        <a14:foregroundMark x1="71224" y1="34243" x2="89796" y2="57816"/>
                        <a14:foregroundMark x1="66327" y1="34491" x2="47041" y2="52357"/>
                        <a14:foregroundMark x1="65306" y1="54839" x2="52857" y2="27047"/>
                        <a14:foregroundMark x1="58469" y1="55583" x2="54286" y2="26303"/>
                        <a14:foregroundMark x1="51429" y1="32506" x2="68163" y2="29529"/>
                        <a14:foregroundMark x1="83265" y1="29529" x2="55102" y2="44665"/>
                        <a14:foregroundMark x1="55204" y1="58561" x2="85306" y2="56328"/>
                        <a14:foregroundMark x1="85612" y1="53350" x2="89694" y2="26055"/>
                        <a14:foregroundMark x1="89286" y1="55583" x2="92245" y2="28288"/>
                        <a14:foregroundMark x1="88878" y1="30769" x2="65816" y2="290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545" y="2425569"/>
            <a:ext cx="10066910" cy="41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4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Планы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740" y="2725321"/>
            <a:ext cx="2424836" cy="708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Разработка и согласование функционала системы, подготовка документации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sp>
        <p:nvSpPr>
          <p:cNvPr id="4" name="Стрелка: вправо с вырезом 3">
            <a:extLst>
              <a:ext uri="{FF2B5EF4-FFF2-40B4-BE49-F238E27FC236}">
                <a16:creationId xmlns:a16="http://schemas.microsoft.com/office/drawing/2014/main" id="{94FFA1B4-72D7-83F4-28A4-057E11DFDD74}"/>
              </a:ext>
            </a:extLst>
          </p:cNvPr>
          <p:cNvSpPr/>
          <p:nvPr/>
        </p:nvSpPr>
        <p:spPr>
          <a:xfrm>
            <a:off x="419309" y="3276544"/>
            <a:ext cx="11353381" cy="1982129"/>
          </a:xfrm>
          <a:prstGeom prst="notchedRightArrow">
            <a:avLst/>
          </a:prstGeom>
          <a:solidFill>
            <a:srgbClr val="81C8CD">
              <a:alpha val="80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C77706A-BF29-41A9-19CA-1DD466E17E0D}"/>
              </a:ext>
            </a:extLst>
          </p:cNvPr>
          <p:cNvSpPr/>
          <p:nvPr/>
        </p:nvSpPr>
        <p:spPr>
          <a:xfrm>
            <a:off x="5848233" y="4019842"/>
            <a:ext cx="495532" cy="495532"/>
          </a:xfrm>
          <a:prstGeom prst="ellipse">
            <a:avLst/>
          </a:prstGeom>
          <a:solidFill>
            <a:srgbClr val="FEB394">
              <a:alpha val="8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F20ACCB-31A1-1B07-E74F-C771DCAC1621}"/>
              </a:ext>
            </a:extLst>
          </p:cNvPr>
          <p:cNvSpPr/>
          <p:nvPr/>
        </p:nvSpPr>
        <p:spPr>
          <a:xfrm>
            <a:off x="8108918" y="4023201"/>
            <a:ext cx="495532" cy="495532"/>
          </a:xfrm>
          <a:prstGeom prst="ellipse">
            <a:avLst/>
          </a:prstGeom>
          <a:solidFill>
            <a:srgbClr val="FEB394">
              <a:alpha val="8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4C85A6F-673F-7A26-EA2D-D67C21A8B9C9}"/>
              </a:ext>
            </a:extLst>
          </p:cNvPr>
          <p:cNvSpPr/>
          <p:nvPr/>
        </p:nvSpPr>
        <p:spPr>
          <a:xfrm>
            <a:off x="3729075" y="4019842"/>
            <a:ext cx="495532" cy="495532"/>
          </a:xfrm>
          <a:prstGeom prst="ellipse">
            <a:avLst/>
          </a:prstGeom>
          <a:solidFill>
            <a:srgbClr val="FEB394">
              <a:alpha val="8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9E57D2C-2152-6663-E747-F8559CD35475}"/>
              </a:ext>
            </a:extLst>
          </p:cNvPr>
          <p:cNvSpPr/>
          <p:nvPr/>
        </p:nvSpPr>
        <p:spPr>
          <a:xfrm>
            <a:off x="10228076" y="4019842"/>
            <a:ext cx="495532" cy="495532"/>
          </a:xfrm>
          <a:prstGeom prst="ellipse">
            <a:avLst/>
          </a:prstGeom>
          <a:solidFill>
            <a:srgbClr val="FEB394">
              <a:alpha val="8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ADF440C-92A5-1D3C-F391-595AB69CA65D}"/>
              </a:ext>
            </a:extLst>
          </p:cNvPr>
          <p:cNvSpPr/>
          <p:nvPr/>
        </p:nvSpPr>
        <p:spPr>
          <a:xfrm>
            <a:off x="1468390" y="4019842"/>
            <a:ext cx="495532" cy="495532"/>
          </a:xfrm>
          <a:prstGeom prst="ellipse">
            <a:avLst/>
          </a:prstGeom>
          <a:solidFill>
            <a:srgbClr val="FEB394">
              <a:alpha val="8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7676DEF-F379-39CE-7BC6-C05E23B55A4C}"/>
              </a:ext>
            </a:extLst>
          </p:cNvPr>
          <p:cNvSpPr txBox="1">
            <a:spLocks/>
          </p:cNvSpPr>
          <p:nvPr/>
        </p:nvSpPr>
        <p:spPr>
          <a:xfrm>
            <a:off x="7144266" y="5122076"/>
            <a:ext cx="2424836" cy="70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Разработка полнофункциональной версии системы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45543D8A-A0EF-FF8B-8192-DF02895F1D3E}"/>
              </a:ext>
            </a:extLst>
          </p:cNvPr>
          <p:cNvSpPr txBox="1">
            <a:spLocks/>
          </p:cNvSpPr>
          <p:nvPr/>
        </p:nvSpPr>
        <p:spPr>
          <a:xfrm>
            <a:off x="2764423" y="5037642"/>
            <a:ext cx="2424836" cy="70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Создание 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-52"/>
              </a:rPr>
              <a:t>MVP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951441A-E4DF-012A-0480-5CC610943990}"/>
              </a:ext>
            </a:extLst>
          </p:cNvPr>
          <p:cNvSpPr txBox="1">
            <a:spLocks/>
          </p:cNvSpPr>
          <p:nvPr/>
        </p:nvSpPr>
        <p:spPr>
          <a:xfrm>
            <a:off x="4883581" y="2824579"/>
            <a:ext cx="2424836" cy="70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Пилотирование на одной из площадок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40D08BE1-2B00-863A-0F5B-261D3F209DC5}"/>
              </a:ext>
            </a:extLst>
          </p:cNvPr>
          <p:cNvSpPr txBox="1">
            <a:spLocks/>
          </p:cNvSpPr>
          <p:nvPr/>
        </p:nvSpPr>
        <p:spPr>
          <a:xfrm>
            <a:off x="9263424" y="2777117"/>
            <a:ext cx="2424836" cy="70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Разработка интеграций с цифровыми платформами</a:t>
            </a:r>
          </a:p>
        </p:txBody>
      </p:sp>
    </p:spTree>
    <p:extLst>
      <p:ext uri="{BB962C8B-B14F-4D97-AF65-F5344CB8AC3E}">
        <p14:creationId xmlns:p14="http://schemas.microsoft.com/office/powerpoint/2010/main" val="225129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Круг: прозрачная заливка 20">
            <a:extLst>
              <a:ext uri="{FF2B5EF4-FFF2-40B4-BE49-F238E27FC236}">
                <a16:creationId xmlns:a16="http://schemas.microsoft.com/office/drawing/2014/main" id="{5CA4ECDE-A865-A04F-ECA3-55FC3D183268}"/>
              </a:ext>
            </a:extLst>
          </p:cNvPr>
          <p:cNvSpPr/>
          <p:nvPr/>
        </p:nvSpPr>
        <p:spPr>
          <a:xfrm>
            <a:off x="6980823" y="-4017669"/>
            <a:ext cx="7529057" cy="7529057"/>
          </a:xfrm>
          <a:prstGeom prst="donut">
            <a:avLst>
              <a:gd name="adj" fmla="val 10075"/>
            </a:avLst>
          </a:prstGeom>
          <a:solidFill>
            <a:srgbClr val="FEB39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22A365B9-F3E4-6188-8D98-119BD04F0946}"/>
              </a:ext>
            </a:extLst>
          </p:cNvPr>
          <p:cNvSpPr/>
          <p:nvPr/>
        </p:nvSpPr>
        <p:spPr>
          <a:xfrm>
            <a:off x="-1535218" y="4640308"/>
            <a:ext cx="4042112" cy="4042112"/>
          </a:xfrm>
          <a:prstGeom prst="donut">
            <a:avLst>
              <a:gd name="adj" fmla="val 15812"/>
            </a:avLst>
          </a:prstGeom>
          <a:solidFill>
            <a:srgbClr val="FEB3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Риски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661" y="1581064"/>
            <a:ext cx="6697991" cy="3059244"/>
          </a:xfrm>
        </p:spPr>
        <p:txBody>
          <a:bodyPr>
            <a:normAutofit/>
          </a:bodyPr>
          <a:lstStyle/>
          <a:p>
            <a:r>
              <a:rPr lang="ru-RU" sz="2100" dirty="0">
                <a:solidFill>
                  <a:schemeClr val="bg1"/>
                </a:solidFill>
                <a:latin typeface="Montserrat" panose="00000500000000000000" pitchFamily="2" charset="-52"/>
              </a:rPr>
              <a:t>Ошибочное определение эмоции</a:t>
            </a:r>
            <a:endParaRPr lang="ru-RU" sz="21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r>
              <a:rPr lang="ru-RU" sz="21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Проблемы с освещением</a:t>
            </a:r>
          </a:p>
          <a:p>
            <a:r>
              <a:rPr lang="ru-RU" sz="21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Отсутствие прямого контакта человека с камерой</a:t>
            </a:r>
          </a:p>
          <a:p>
            <a:r>
              <a:rPr lang="ru-RU" sz="21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Развитие систем самообслуживания</a:t>
            </a:r>
          </a:p>
          <a:p>
            <a:r>
              <a:rPr lang="ru-RU" sz="21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Переход офисов в 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online-</a:t>
            </a:r>
            <a:r>
              <a:rPr lang="ru-RU" sz="21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режим</a:t>
            </a:r>
          </a:p>
          <a:p>
            <a:pPr marL="0" indent="0" algn="l">
              <a:buNone/>
            </a:pPr>
            <a:endParaRPr lang="ru-RU" sz="20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0C1D1B-C19C-43D7-3760-6ECB80BE5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17" y="3107359"/>
            <a:ext cx="4538470" cy="45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28E23A5-CABE-F691-86FA-81924D01FAAB}"/>
              </a:ext>
            </a:extLst>
          </p:cNvPr>
          <p:cNvSpPr/>
          <p:nvPr/>
        </p:nvSpPr>
        <p:spPr>
          <a:xfrm>
            <a:off x="4129477" y="3040021"/>
            <a:ext cx="4686531" cy="3668892"/>
          </a:xfrm>
          <a:prstGeom prst="roundRect">
            <a:avLst/>
          </a:prstGeom>
          <a:solidFill>
            <a:srgbClr val="81C8C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руг: прозрачная заливка 20">
            <a:extLst>
              <a:ext uri="{FF2B5EF4-FFF2-40B4-BE49-F238E27FC236}">
                <a16:creationId xmlns:a16="http://schemas.microsoft.com/office/drawing/2014/main" id="{5CA4ECDE-A865-A04F-ECA3-55FC3D183268}"/>
              </a:ext>
            </a:extLst>
          </p:cNvPr>
          <p:cNvSpPr/>
          <p:nvPr/>
        </p:nvSpPr>
        <p:spPr>
          <a:xfrm>
            <a:off x="6980823" y="-4017669"/>
            <a:ext cx="7529057" cy="7529057"/>
          </a:xfrm>
          <a:prstGeom prst="donut">
            <a:avLst>
              <a:gd name="adj" fmla="val 10075"/>
            </a:avLst>
          </a:prstGeom>
          <a:solidFill>
            <a:srgbClr val="81C8C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22A365B9-F3E4-6188-8D98-119BD04F0946}"/>
              </a:ext>
            </a:extLst>
          </p:cNvPr>
          <p:cNvSpPr/>
          <p:nvPr/>
        </p:nvSpPr>
        <p:spPr>
          <a:xfrm>
            <a:off x="-908495" y="4980782"/>
            <a:ext cx="3754436" cy="3754436"/>
          </a:xfrm>
          <a:prstGeom prst="donut">
            <a:avLst>
              <a:gd name="adj" fmla="val 15812"/>
            </a:avLst>
          </a:prstGeom>
          <a:solidFill>
            <a:srgbClr val="81C8C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Запрос к аудитории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660" y="1841281"/>
            <a:ext cx="6788114" cy="2536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Выход на стратегических партнеров для пилотного запуска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pic>
        <p:nvPicPr>
          <p:cNvPr id="4" name="Picture 2" descr="Виды тестирования программного обеспечения">
            <a:extLst>
              <a:ext uri="{FF2B5EF4-FFF2-40B4-BE49-F238E27FC236}">
                <a16:creationId xmlns:a16="http://schemas.microsoft.com/office/drawing/2014/main" id="{B0405EBD-6BCA-64F3-9344-095C2871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35" y="3183532"/>
            <a:ext cx="4207613" cy="3381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17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Команда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A3C139-56A7-EB7C-3F7C-718C21DA7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17" y="3148691"/>
            <a:ext cx="2170589" cy="2779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Изображение выглядит как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67266F1E-5757-8FE5-CC9C-6F0BD054F6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84" y="3148691"/>
            <a:ext cx="2163012" cy="2779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Изображение выглядит как человек, внутрен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C8E8F109-6154-068D-6E6E-7D884806A2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874" y="3148691"/>
            <a:ext cx="2139123" cy="2779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977FCEBD-2079-1C94-809C-E518806EFAEE}"/>
              </a:ext>
            </a:extLst>
          </p:cNvPr>
          <p:cNvSpPr txBox="1">
            <a:spLocks/>
          </p:cNvSpPr>
          <p:nvPr/>
        </p:nvSpPr>
        <p:spPr>
          <a:xfrm>
            <a:off x="596660" y="1574486"/>
            <a:ext cx="6877566" cy="519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Факультет Информационных технологий и анализа больших данных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Направление: Прикладная математика и информатик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7F30784-D2E1-72C4-51C0-6BF43A611368}"/>
              </a:ext>
            </a:extLst>
          </p:cNvPr>
          <p:cNvSpPr txBox="1">
            <a:spLocks/>
          </p:cNvSpPr>
          <p:nvPr/>
        </p:nvSpPr>
        <p:spPr>
          <a:xfrm>
            <a:off x="601317" y="2638483"/>
            <a:ext cx="2170589" cy="70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Филимонова Юлия Михайловна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D03A73F-4CBF-3DEB-7CD4-15C434E6A67D}"/>
              </a:ext>
            </a:extLst>
          </p:cNvPr>
          <p:cNvSpPr txBox="1">
            <a:spLocks/>
          </p:cNvSpPr>
          <p:nvPr/>
        </p:nvSpPr>
        <p:spPr>
          <a:xfrm>
            <a:off x="5015362" y="2638482"/>
            <a:ext cx="2170589" cy="70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Федоров Михаил Андреевич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C08D96E-EA62-C0E9-1C66-2E735EEAC861}"/>
              </a:ext>
            </a:extLst>
          </p:cNvPr>
          <p:cNvSpPr txBox="1">
            <a:spLocks/>
          </p:cNvSpPr>
          <p:nvPr/>
        </p:nvSpPr>
        <p:spPr>
          <a:xfrm>
            <a:off x="9429407" y="2638481"/>
            <a:ext cx="2170589" cy="70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Дуран Даниель Инал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969C09B-342F-95B9-AE20-253120123088}"/>
              </a:ext>
            </a:extLst>
          </p:cNvPr>
          <p:cNvSpPr txBox="1">
            <a:spLocks/>
          </p:cNvSpPr>
          <p:nvPr/>
        </p:nvSpPr>
        <p:spPr>
          <a:xfrm>
            <a:off x="596660" y="6149853"/>
            <a:ext cx="2170589" cy="70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Проджект менеджер/</a:t>
            </a:r>
            <a:b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Руководитель проекта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A99CA18F-3BFA-3290-BD83-3C0484595A9A}"/>
              </a:ext>
            </a:extLst>
          </p:cNvPr>
          <p:cNvSpPr txBox="1">
            <a:spLocks/>
          </p:cNvSpPr>
          <p:nvPr/>
        </p:nvSpPr>
        <p:spPr>
          <a:xfrm>
            <a:off x="9429406" y="6149853"/>
            <a:ext cx="2170589" cy="70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Разработчик/Аналитик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6249559-176D-F67F-B03A-E5664BE6A4AB}"/>
              </a:ext>
            </a:extLst>
          </p:cNvPr>
          <p:cNvSpPr txBox="1">
            <a:spLocks/>
          </p:cNvSpPr>
          <p:nvPr/>
        </p:nvSpPr>
        <p:spPr>
          <a:xfrm>
            <a:off x="5013033" y="6149853"/>
            <a:ext cx="2170589" cy="70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Разработчик/Аналитик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DBABB3-9DB6-9094-BEAF-FCF9C11097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3" t="7289" r="13085" b="45250"/>
          <a:stretch/>
        </p:blipFill>
        <p:spPr>
          <a:xfrm>
            <a:off x="8364340" y="559385"/>
            <a:ext cx="1360231" cy="9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04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Контакты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572E62-CF3E-5ECE-5F5B-D2B099D471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0" y="3822699"/>
            <a:ext cx="1600440" cy="16004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270C05-C810-43C1-E32A-9C4D9D0BE6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5" y="3822699"/>
            <a:ext cx="1600440" cy="16004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F2664E-4CB4-7218-4F39-80B1C78A6A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71" y="3822698"/>
            <a:ext cx="1600441" cy="16004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14BB29-85C9-343D-3B2C-2282D5A26B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19" y="3822699"/>
            <a:ext cx="1600441" cy="1600441"/>
          </a:xfrm>
          <a:prstGeom prst="rect">
            <a:avLst/>
          </a:prstGeom>
        </p:spPr>
      </p:pic>
      <p:pic>
        <p:nvPicPr>
          <p:cNvPr id="1028" name="Picture 4" descr="значок телеграм ПНГ на Прозрачном Фоне • Скачать PNG значок телеграм">
            <a:extLst>
              <a:ext uri="{FF2B5EF4-FFF2-40B4-BE49-F238E27FC236}">
                <a16:creationId xmlns:a16="http://schemas.microsoft.com/office/drawing/2014/main" id="{648E4650-D04E-C0EA-63DF-1A1A1E5F0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40" y="2201714"/>
            <a:ext cx="1218479" cy="119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качать Почта Mail.ru на ПК с MEmu">
            <a:extLst>
              <a:ext uri="{FF2B5EF4-FFF2-40B4-BE49-F238E27FC236}">
                <a16:creationId xmlns:a16="http://schemas.microsoft.com/office/drawing/2014/main" id="{5778C555-F122-8EB1-571E-2AD1312A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51" y="2180210"/>
            <a:ext cx="1218480" cy="12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>
            <a:extLst>
              <a:ext uri="{FF2B5EF4-FFF2-40B4-BE49-F238E27FC236}">
                <a16:creationId xmlns:a16="http://schemas.microsoft.com/office/drawing/2014/main" id="{DA9BC5E0-06C0-9AA2-3674-4DA3475D36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F9B0F27-CE6F-4F5A-742D-295E83F2FF8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65" b="98441" l="4375" r="98906">
                        <a14:foregroundMark x1="23750" y1="13060" x2="23750" y2="13060"/>
                        <a14:foregroundMark x1="19375" y1="1365" x2="19375" y2="1365"/>
                        <a14:foregroundMark x1="34531" y1="38596" x2="34531" y2="38596"/>
                        <a14:foregroundMark x1="16406" y1="24172" x2="16406" y2="24172"/>
                        <a14:foregroundMark x1="4609" y1="24366" x2="4609" y2="24366"/>
                        <a14:foregroundMark x1="10000" y1="37817" x2="10000" y2="37817"/>
                        <a14:foregroundMark x1="10156" y1="58480" x2="10156" y2="58480"/>
                        <a14:foregroundMark x1="17344" y1="73489" x2="17344" y2="73489"/>
                        <a14:foregroundMark x1="19297" y1="98635" x2="19297" y2="98635"/>
                        <a14:foregroundMark x1="44141" y1="66862" x2="44141" y2="66862"/>
                        <a14:foregroundMark x1="49492" y1="43470" x2="49508" y2="45522"/>
                        <a14:foregroundMark x1="49483" y1="42300" x2="49492" y2="43470"/>
                        <a14:foregroundMark x1="49475" y1="41318" x2="49483" y2="42300"/>
                        <a14:foregroundMark x1="67969" y1="40156" x2="67969" y2="40156"/>
                        <a14:foregroundMark x1="70859" y1="37427" x2="70859" y2="37427"/>
                        <a14:foregroundMark x1="82639" y1="45679" x2="82734" y2="47758"/>
                        <a14:foregroundMark x1="82217" y1="36491" x2="82394" y2="40340"/>
                        <a14:foregroundMark x1="85478" y1="45093" x2="85469" y2="46004"/>
                        <a14:foregroundMark x1="85563" y1="36675" x2="85533" y2="39692"/>
                        <a14:foregroundMark x1="95156" y1="36906" x2="95156" y2="37704"/>
                        <a14:foregroundMark x1="97891" y1="32749" x2="98165" y2="34432"/>
                        <a14:foregroundMark x1="33203" y1="57895" x2="35000" y2="41326"/>
                        <a14:foregroundMark x1="45938" y1="69006" x2="45938" y2="69006"/>
                        <a14:foregroundMark x1="47734" y1="69201" x2="47656" y2="72125"/>
                        <a14:foregroundMark x1="49375" y1="69201" x2="50703" y2="70955"/>
                        <a14:foregroundMark x1="51797" y1="69591" x2="52109" y2="71540"/>
                        <a14:foregroundMark x1="52109" y1="62963" x2="52109" y2="62963"/>
                        <a14:foregroundMark x1="53438" y1="67251" x2="53438" y2="67251"/>
                        <a14:backgroundMark x1="40703" y1="21442" x2="88359" y2="69006"/>
                        <a14:backgroundMark x1="42266" y1="78168" x2="43281" y2="53606"/>
                        <a14:backgroundMark x1="43281" y1="53606" x2="38359" y2="24951"/>
                        <a14:backgroundMark x1="38359" y1="24951" x2="52578" y2="16374"/>
                        <a14:backgroundMark x1="52578" y1="16374" x2="88047" y2="33138"/>
                        <a14:backgroundMark x1="88047" y1="33138" x2="95234" y2="32943"/>
                        <a14:backgroundMark x1="95234" y1="32943" x2="98906" y2="39961"/>
                        <a14:backgroundMark x1="98906" y1="39961" x2="96250" y2="66862"/>
                        <a14:backgroundMark x1="96250" y1="66862" x2="84531" y2="92398"/>
                        <a14:backgroundMark x1="84531" y1="92398" x2="84141" y2="88499"/>
                        <a14:backgroundMark x1="41797" y1="26511" x2="42109" y2="36452"/>
                        <a14:backgroundMark x1="42109" y1="36452" x2="49766" y2="24172"/>
                        <a14:backgroundMark x1="49766" y1="24172" x2="53047" y2="39571"/>
                        <a14:backgroundMark x1="53047" y1="39571" x2="65391" y2="29825"/>
                        <a14:backgroundMark x1="65391" y1="29825" x2="70938" y2="33138"/>
                        <a14:backgroundMark x1="70938" y1="33138" x2="76406" y2="41520"/>
                        <a14:backgroundMark x1="76406" y1="41520" x2="77344" y2="40156"/>
                        <a14:backgroundMark x1="41328" y1="38402" x2="49141" y2="49903"/>
                        <a14:backgroundMark x1="49141" y1="49903" x2="95391" y2="40351"/>
                        <a14:backgroundMark x1="95391" y1="40351" x2="85781" y2="33918"/>
                        <a14:backgroundMark x1="85781" y1="33918" x2="43203" y2="31579"/>
                        <a14:backgroundMark x1="41328" y1="34113" x2="40234" y2="81676"/>
                        <a14:backgroundMark x1="40234" y1="81676" x2="46563" y2="84211"/>
                        <a14:backgroundMark x1="46563" y1="84211" x2="84297" y2="74464"/>
                        <a14:backgroundMark x1="84297" y1="74464" x2="90938" y2="74464"/>
                        <a14:backgroundMark x1="90938" y1="74464" x2="92344" y2="55361"/>
                        <a14:backgroundMark x1="92344" y1="55361" x2="89844" y2="35283"/>
                        <a14:backgroundMark x1="89844" y1="35283" x2="82422" y2="29045"/>
                        <a14:backgroundMark x1="82422" y1="29045" x2="48203" y2="31189"/>
                        <a14:backgroundMark x1="48203" y1="31189" x2="39531" y2="39181"/>
                        <a14:backgroundMark x1="41094" y1="36257" x2="40000" y2="66862"/>
                        <a14:backgroundMark x1="40000" y1="66862" x2="49219" y2="79337"/>
                        <a14:backgroundMark x1="49219" y1="79337" x2="69141" y2="75244"/>
                        <a14:backgroundMark x1="69141" y1="75244" x2="93672" y2="48733"/>
                        <a14:backgroundMark x1="93672" y1="48733" x2="98594" y2="39181"/>
                        <a14:backgroundMark x1="98594" y1="39181" x2="95078" y2="23977"/>
                        <a14:backgroundMark x1="95078" y1="23977" x2="43203" y2="28460"/>
                        <a14:backgroundMark x1="43203" y1="28460" x2="40859" y2="32943"/>
                        <a14:backgroundMark x1="49766" y1="43665" x2="49844" y2="36257"/>
                        <a14:backgroundMark x1="52891" y1="46394" x2="53203" y2="40351"/>
                        <a14:backgroundMark x1="41172" y1="50877" x2="62109" y2="44055"/>
                        <a14:backgroundMark x1="64531" y1="53801" x2="47109" y2="35867"/>
                        <a14:backgroundMark x1="47109" y1="35867" x2="52266" y2="30019"/>
                        <a14:backgroundMark x1="52266" y1="30019" x2="66953" y2="39376"/>
                        <a14:backgroundMark x1="66953" y1="39376" x2="64531" y2="51072"/>
                        <a14:backgroundMark x1="64531" y1="51072" x2="56875" y2="54386"/>
                        <a14:backgroundMark x1="44844" y1="46004" x2="49609" y2="38596"/>
                        <a14:backgroundMark x1="49609" y1="38596" x2="63516" y2="35673"/>
                        <a14:backgroundMark x1="63516" y1="35673" x2="65938" y2="53216"/>
                        <a14:backgroundMark x1="65938" y1="53216" x2="42656" y2="50487"/>
                        <a14:backgroundMark x1="42656" y1="50487" x2="47813" y2="33528"/>
                        <a14:backgroundMark x1="47813" y1="33528" x2="60781" y2="43470"/>
                        <a14:backgroundMark x1="60781" y1="43470" x2="56406" y2="50682"/>
                        <a14:backgroundMark x1="56406" y1="50682" x2="54766" y2="48148"/>
                        <a14:backgroundMark x1="47031" y1="29825" x2="41250" y2="68811"/>
                        <a14:backgroundMark x1="41250" y1="68811" x2="42266" y2="79727"/>
                        <a14:backgroundMark x1="42266" y1="79727" x2="52266" y2="79922"/>
                        <a14:backgroundMark x1="52266" y1="79922" x2="59531" y2="39181"/>
                        <a14:backgroundMark x1="59531" y1="39181" x2="48125" y2="25926"/>
                        <a14:backgroundMark x1="48125" y1="25926" x2="44844" y2="52632"/>
                        <a14:backgroundMark x1="44844" y1="52632" x2="45156" y2="58480"/>
                        <a14:backgroundMark x1="48594" y1="43470" x2="48594" y2="43470"/>
                        <a14:backgroundMark x1="49609" y1="46004" x2="49609" y2="46004"/>
                        <a14:backgroundMark x1="52734" y1="44250" x2="52734" y2="44250"/>
                        <a14:backgroundMark x1="49844" y1="42300" x2="49844" y2="42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595"/>
          <a:stretch/>
        </p:blipFill>
        <p:spPr>
          <a:xfrm>
            <a:off x="3759466" y="2210520"/>
            <a:ext cx="1218479" cy="1239300"/>
          </a:xfrm>
          <a:prstGeom prst="rect">
            <a:avLst/>
          </a:prstGeom>
        </p:spPr>
      </p:pic>
      <p:pic>
        <p:nvPicPr>
          <p:cNvPr id="1040" name="Picture 16" descr="Эксперту">
            <a:extLst>
              <a:ext uri="{FF2B5EF4-FFF2-40B4-BE49-F238E27FC236}">
                <a16:creationId xmlns:a16="http://schemas.microsoft.com/office/drawing/2014/main" id="{58F3A29A-31E7-2A99-0CB7-19CC251E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096" y="2210520"/>
            <a:ext cx="1600441" cy="10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785C08-AB18-125C-766A-DEA101E18FF0}"/>
              </a:ext>
            </a:extLst>
          </p:cNvPr>
          <p:cNvSpPr txBox="1"/>
          <p:nvPr/>
        </p:nvSpPr>
        <p:spPr>
          <a:xfrm>
            <a:off x="596660" y="5770743"/>
            <a:ext cx="160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@filimosha04</a:t>
            </a:r>
            <a:b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-52"/>
              </a:rPr>
              <a:t>+7 (977) 420-18-30</a:t>
            </a:r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D587C2-FB99-4826-1B86-6A30086FC4C4}"/>
              </a:ext>
            </a:extLst>
          </p:cNvPr>
          <p:cNvSpPr txBox="1"/>
          <p:nvPr/>
        </p:nvSpPr>
        <p:spPr>
          <a:xfrm>
            <a:off x="3443340" y="5770743"/>
            <a:ext cx="160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bi.fa.ru/emotionalview </a:t>
            </a:r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BE5ABC-BC55-10B3-D667-E8FBD0803382}"/>
              </a:ext>
            </a:extLst>
          </p:cNvPr>
          <p:cNvSpPr txBox="1"/>
          <p:nvPr/>
        </p:nvSpPr>
        <p:spPr>
          <a:xfrm>
            <a:off x="6500170" y="5709188"/>
            <a:ext cx="1600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emotional_view@mail.ru </a:t>
            </a:r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F7210D-59C5-726F-CB06-E0B0F25AACE0}"/>
              </a:ext>
            </a:extLst>
          </p:cNvPr>
          <p:cNvSpPr txBox="1"/>
          <p:nvPr/>
        </p:nvSpPr>
        <p:spPr>
          <a:xfrm>
            <a:off x="9557002" y="5709187"/>
            <a:ext cx="16004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-52"/>
              </a:rPr>
              <a:t>pt.2035.university/project/emotional-view</a:t>
            </a:r>
            <a:endParaRPr lang="ru-RU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73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Круг: прозрачная заливка 20">
            <a:extLst>
              <a:ext uri="{FF2B5EF4-FFF2-40B4-BE49-F238E27FC236}">
                <a16:creationId xmlns:a16="http://schemas.microsoft.com/office/drawing/2014/main" id="{5CA4ECDE-A865-A04F-ECA3-55FC3D183268}"/>
              </a:ext>
            </a:extLst>
          </p:cNvPr>
          <p:cNvSpPr/>
          <p:nvPr/>
        </p:nvSpPr>
        <p:spPr>
          <a:xfrm>
            <a:off x="6980823" y="-4017669"/>
            <a:ext cx="7529057" cy="7529057"/>
          </a:xfrm>
          <a:prstGeom prst="donut">
            <a:avLst>
              <a:gd name="adj" fmla="val 10075"/>
            </a:avLst>
          </a:prstGeom>
          <a:solidFill>
            <a:srgbClr val="FEB39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22A365B9-F3E4-6188-8D98-119BD04F0946}"/>
              </a:ext>
            </a:extLst>
          </p:cNvPr>
          <p:cNvSpPr/>
          <p:nvPr/>
        </p:nvSpPr>
        <p:spPr>
          <a:xfrm>
            <a:off x="-1586589" y="5200680"/>
            <a:ext cx="2953801" cy="2953801"/>
          </a:xfrm>
          <a:prstGeom prst="donut">
            <a:avLst>
              <a:gd name="adj" fmla="val 15812"/>
            </a:avLst>
          </a:prstGeom>
          <a:solidFill>
            <a:srgbClr val="FEB39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3E3EEF3-46E6-4B90-608C-BA2CC3AC355A}"/>
              </a:ext>
            </a:extLst>
          </p:cNvPr>
          <p:cNvSpPr/>
          <p:nvPr/>
        </p:nvSpPr>
        <p:spPr>
          <a:xfrm>
            <a:off x="5748752" y="3551850"/>
            <a:ext cx="5043470" cy="2546730"/>
          </a:xfrm>
          <a:prstGeom prst="roundRect">
            <a:avLst/>
          </a:prstGeom>
          <a:solidFill>
            <a:srgbClr val="81C8C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C66961-108E-4086-97D4-9F220FC1FFE9}"/>
              </a:ext>
            </a:extLst>
          </p:cNvPr>
          <p:cNvSpPr/>
          <p:nvPr/>
        </p:nvSpPr>
        <p:spPr>
          <a:xfrm>
            <a:off x="1399778" y="3511388"/>
            <a:ext cx="3933044" cy="2546730"/>
          </a:xfrm>
          <a:prstGeom prst="roundRect">
            <a:avLst/>
          </a:prstGeom>
          <a:solidFill>
            <a:srgbClr val="81C8C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660" y="1929296"/>
            <a:ext cx="10998680" cy="19303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Рынок обнаружения и распознавания эмоций будет демонстрировать устойчивый рост в течение 2021-2031 годов. </a:t>
            </a:r>
          </a:p>
          <a:p>
            <a:pPr marL="0" indent="0" algn="l">
              <a:buNone/>
            </a:pPr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По данным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Markets&amp;Markets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рынок оценивается по состоянию на 2020 г. в $19,5 млрд, к 2026 г. вырастет вдвое.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A60177-B6CC-DB21-AD39-FA83A2D7F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63" y="3722975"/>
            <a:ext cx="3329214" cy="2204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AB18D3-43D0-39F7-9A52-4E50A619F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67895"/>
            <a:ext cx="4280767" cy="2314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E595AD-CDF7-EE77-4291-0EBEB14AF507}"/>
              </a:ext>
            </a:extLst>
          </p:cNvPr>
          <p:cNvSpPr txBox="1"/>
          <p:nvPr/>
        </p:nvSpPr>
        <p:spPr>
          <a:xfrm>
            <a:off x="1591627" y="6139042"/>
            <a:ext cx="3643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Динамика мирового рынка EDR, млрд. 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$</a:t>
            </a:r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14799-C5A9-D786-B919-CD669B22B4F2}"/>
              </a:ext>
            </a:extLst>
          </p:cNvPr>
          <p:cNvSpPr txBox="1"/>
          <p:nvPr/>
        </p:nvSpPr>
        <p:spPr>
          <a:xfrm>
            <a:off x="6019940" y="6139844"/>
            <a:ext cx="4580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Региональная структура мирового рынка EDR, млрд. 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$</a:t>
            </a:r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250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Круг: прозрачная заливка 20">
            <a:extLst>
              <a:ext uri="{FF2B5EF4-FFF2-40B4-BE49-F238E27FC236}">
                <a16:creationId xmlns:a16="http://schemas.microsoft.com/office/drawing/2014/main" id="{5CA4ECDE-A865-A04F-ECA3-55FC3D183268}"/>
              </a:ext>
            </a:extLst>
          </p:cNvPr>
          <p:cNvSpPr/>
          <p:nvPr/>
        </p:nvSpPr>
        <p:spPr>
          <a:xfrm>
            <a:off x="6980823" y="-4017669"/>
            <a:ext cx="7529057" cy="7529057"/>
          </a:xfrm>
          <a:prstGeom prst="donut">
            <a:avLst>
              <a:gd name="adj" fmla="val 10075"/>
            </a:avLst>
          </a:prstGeom>
          <a:solidFill>
            <a:srgbClr val="81C8C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22A365B9-F3E4-6188-8D98-119BD04F0946}"/>
              </a:ext>
            </a:extLst>
          </p:cNvPr>
          <p:cNvSpPr/>
          <p:nvPr/>
        </p:nvSpPr>
        <p:spPr>
          <a:xfrm>
            <a:off x="-908495" y="4980782"/>
            <a:ext cx="3754436" cy="3754436"/>
          </a:xfrm>
          <a:prstGeom prst="donut">
            <a:avLst>
              <a:gd name="adj" fmla="val 15812"/>
            </a:avLst>
          </a:prstGeom>
          <a:solidFill>
            <a:srgbClr val="81C8C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659" y="2124505"/>
            <a:ext cx="5629969" cy="252006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Трудности в получении обратной связи </a:t>
            </a:r>
          </a:p>
          <a:p>
            <a:pPr marL="0" indent="0">
              <a:buNone/>
            </a:pPr>
            <a:endParaRPr lang="ru-RU" sz="24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Недостоверность результатов опроса</a:t>
            </a:r>
          </a:p>
          <a:p>
            <a:pPr marL="0" indent="0">
              <a:buNone/>
            </a:pPr>
            <a:endParaRPr lang="ru-RU" sz="24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Низкий Response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rate</a:t>
            </a:r>
            <a:endParaRPr lang="ru-RU" sz="24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3DD78A-0A82-FE19-E64F-71FB231756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48683"/>
            <a:ext cx="4104727" cy="41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E8C959F-00DE-EE17-A8F0-E3067A138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07" y="3358608"/>
            <a:ext cx="4035972" cy="260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текст, электроника, компьютер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CEDFCB45-B2B3-D6C6-B64A-CBE8607CF2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70" y="3102122"/>
            <a:ext cx="6153455" cy="3461318"/>
          </a:xfrm>
          <a:prstGeom prst="rect">
            <a:avLst/>
          </a:prstGeom>
        </p:spPr>
      </p:pic>
      <p:sp>
        <p:nvSpPr>
          <p:cNvPr id="21" name="Круг: прозрачная заливка 20">
            <a:extLst>
              <a:ext uri="{FF2B5EF4-FFF2-40B4-BE49-F238E27FC236}">
                <a16:creationId xmlns:a16="http://schemas.microsoft.com/office/drawing/2014/main" id="{5CA4ECDE-A865-A04F-ECA3-55FC3D183268}"/>
              </a:ext>
            </a:extLst>
          </p:cNvPr>
          <p:cNvSpPr/>
          <p:nvPr/>
        </p:nvSpPr>
        <p:spPr>
          <a:xfrm>
            <a:off x="6980823" y="-4017669"/>
            <a:ext cx="7529057" cy="7529057"/>
          </a:xfrm>
          <a:prstGeom prst="donut">
            <a:avLst>
              <a:gd name="adj" fmla="val 10075"/>
            </a:avLst>
          </a:prstGeom>
          <a:solidFill>
            <a:srgbClr val="FEB39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22A365B9-F3E4-6188-8D98-119BD04F0946}"/>
              </a:ext>
            </a:extLst>
          </p:cNvPr>
          <p:cNvSpPr/>
          <p:nvPr/>
        </p:nvSpPr>
        <p:spPr>
          <a:xfrm>
            <a:off x="-1586589" y="5200680"/>
            <a:ext cx="2953801" cy="2953801"/>
          </a:xfrm>
          <a:prstGeom prst="donut">
            <a:avLst>
              <a:gd name="adj" fmla="val 15812"/>
            </a:avLst>
          </a:prstGeom>
          <a:solidFill>
            <a:srgbClr val="FEB3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Продукт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660" y="1632735"/>
            <a:ext cx="11211712" cy="4469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Emotional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View 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– проект, направленный на определение эмоционального состояния клиента в процессе получения различных услуг. </a:t>
            </a:r>
          </a:p>
          <a:p>
            <a:pPr marL="0" indent="0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    7 эмоций: </a:t>
            </a:r>
          </a:p>
          <a:p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Отвращение, </a:t>
            </a:r>
          </a:p>
          <a:p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Страх, </a:t>
            </a:r>
          </a:p>
          <a:p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Грусть, </a:t>
            </a:r>
          </a:p>
          <a:p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Удивление, </a:t>
            </a:r>
          </a:p>
          <a:p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Нейтральный, </a:t>
            </a:r>
          </a:p>
          <a:p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Счастье, </a:t>
            </a:r>
          </a:p>
          <a:p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Грусть.</a:t>
            </a:r>
          </a:p>
          <a:p>
            <a:pPr marL="0" indent="0" algn="l">
              <a:buNone/>
            </a:pPr>
            <a:endParaRPr lang="ru-RU" sz="20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7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Круг: прозрачная заливка 20">
            <a:extLst>
              <a:ext uri="{FF2B5EF4-FFF2-40B4-BE49-F238E27FC236}">
                <a16:creationId xmlns:a16="http://schemas.microsoft.com/office/drawing/2014/main" id="{5CA4ECDE-A865-A04F-ECA3-55FC3D183268}"/>
              </a:ext>
            </a:extLst>
          </p:cNvPr>
          <p:cNvSpPr/>
          <p:nvPr/>
        </p:nvSpPr>
        <p:spPr>
          <a:xfrm>
            <a:off x="6980823" y="-4017669"/>
            <a:ext cx="7529057" cy="7529057"/>
          </a:xfrm>
          <a:prstGeom prst="donut">
            <a:avLst>
              <a:gd name="adj" fmla="val 10075"/>
            </a:avLst>
          </a:prstGeom>
          <a:solidFill>
            <a:srgbClr val="81C8C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22A365B9-F3E4-6188-8D98-119BD04F0946}"/>
              </a:ext>
            </a:extLst>
          </p:cNvPr>
          <p:cNvSpPr/>
          <p:nvPr/>
        </p:nvSpPr>
        <p:spPr>
          <a:xfrm>
            <a:off x="-908495" y="4980782"/>
            <a:ext cx="3754436" cy="3754436"/>
          </a:xfrm>
          <a:prstGeom prst="donut">
            <a:avLst>
              <a:gd name="adj" fmla="val 15812"/>
            </a:avLst>
          </a:prstGeom>
          <a:solidFill>
            <a:srgbClr val="81C8C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Инновационность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660" y="2124504"/>
            <a:ext cx="6788114" cy="2676938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Простая и удобная технология использования</a:t>
            </a: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Бесконтактный сбор обратной связи</a:t>
            </a: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Большинство конкурентов анализируют голос, а про мимику людей, которую невозможно подделать, забывают</a:t>
            </a:r>
          </a:p>
          <a:p>
            <a:pPr marL="0" indent="0">
              <a:buNone/>
            </a:pPr>
            <a:endParaRPr lang="ru-RU" sz="24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endParaRPr lang="ru-RU" sz="24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BC8C7F-A0CC-BEF3-059B-5D31A3FE2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43" y="3858185"/>
            <a:ext cx="4015408" cy="267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Круг: прозрачная заливка 20">
            <a:extLst>
              <a:ext uri="{FF2B5EF4-FFF2-40B4-BE49-F238E27FC236}">
                <a16:creationId xmlns:a16="http://schemas.microsoft.com/office/drawing/2014/main" id="{5CA4ECDE-A865-A04F-ECA3-55FC3D183268}"/>
              </a:ext>
            </a:extLst>
          </p:cNvPr>
          <p:cNvSpPr/>
          <p:nvPr/>
        </p:nvSpPr>
        <p:spPr>
          <a:xfrm>
            <a:off x="7290474" y="-4100057"/>
            <a:ext cx="7529057" cy="7529057"/>
          </a:xfrm>
          <a:prstGeom prst="donut">
            <a:avLst>
              <a:gd name="adj" fmla="val 10075"/>
            </a:avLst>
          </a:prstGeom>
          <a:solidFill>
            <a:srgbClr val="FEB39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34946F6A-E1E4-02E7-24DC-C3A4A8524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57" y="2877201"/>
            <a:ext cx="5047684" cy="31543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660" y="1777707"/>
            <a:ext cx="10998680" cy="19303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Emotional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View 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помогает компаниям повысить точность показателей  и количество сбора обратной связи об удовлетворенности клиентов и за счёт этого сохранить лояльность. </a:t>
            </a: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22A365B9-F3E4-6188-8D98-119BD04F0946}"/>
              </a:ext>
            </a:extLst>
          </p:cNvPr>
          <p:cNvSpPr/>
          <p:nvPr/>
        </p:nvSpPr>
        <p:spPr>
          <a:xfrm>
            <a:off x="-1586589" y="5200680"/>
            <a:ext cx="2953801" cy="2953801"/>
          </a:xfrm>
          <a:prstGeom prst="donut">
            <a:avLst>
              <a:gd name="adj" fmla="val 15812"/>
            </a:avLst>
          </a:prstGeom>
          <a:solidFill>
            <a:srgbClr val="FEB3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Ценностное предложение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электроника, компьютер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CEDFCB45-B2B3-D6C6-B64A-CBE8607CF2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90" y="2617937"/>
            <a:ext cx="7665835" cy="431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9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Круг: прозрачная заливка 20">
            <a:extLst>
              <a:ext uri="{FF2B5EF4-FFF2-40B4-BE49-F238E27FC236}">
                <a16:creationId xmlns:a16="http://schemas.microsoft.com/office/drawing/2014/main" id="{5CA4ECDE-A865-A04F-ECA3-55FC3D183268}"/>
              </a:ext>
            </a:extLst>
          </p:cNvPr>
          <p:cNvSpPr/>
          <p:nvPr/>
        </p:nvSpPr>
        <p:spPr>
          <a:xfrm>
            <a:off x="8028430" y="-4100057"/>
            <a:ext cx="7529057" cy="7529057"/>
          </a:xfrm>
          <a:prstGeom prst="donut">
            <a:avLst>
              <a:gd name="adj" fmla="val 10075"/>
            </a:avLst>
          </a:prstGeom>
          <a:solidFill>
            <a:srgbClr val="81C8C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22A365B9-F3E4-6188-8D98-119BD04F0946}"/>
              </a:ext>
            </a:extLst>
          </p:cNvPr>
          <p:cNvSpPr/>
          <p:nvPr/>
        </p:nvSpPr>
        <p:spPr>
          <a:xfrm>
            <a:off x="-1782535" y="4811958"/>
            <a:ext cx="3754436" cy="3754436"/>
          </a:xfrm>
          <a:prstGeom prst="donut">
            <a:avLst>
              <a:gd name="adj" fmla="val 15812"/>
            </a:avLst>
          </a:prstGeom>
          <a:solidFill>
            <a:srgbClr val="81C8C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Целевая </a:t>
            </a:r>
            <a:b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</a:br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аудитория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0B663ED-3052-4C39-97BC-4EF8644626BB}"/>
              </a:ext>
            </a:extLst>
          </p:cNvPr>
          <p:cNvSpPr/>
          <p:nvPr/>
        </p:nvSpPr>
        <p:spPr>
          <a:xfrm>
            <a:off x="5854460" y="5929576"/>
            <a:ext cx="1666284" cy="759600"/>
          </a:xfrm>
          <a:prstGeom prst="roundRect">
            <a:avLst/>
          </a:prstGeom>
          <a:noFill/>
          <a:ln w="38100">
            <a:solidFill>
              <a:srgbClr val="FEB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Montserrat SemiBold" panose="00000700000000000000" pitchFamily="2" charset="-52"/>
              </a:rPr>
              <a:t>РУКОВОДИТЕЛЬ ОТДЕЛА КОНТРОЛЯ КАЧЕСТВА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B66BB06-4FFA-BD0B-5D18-C46FE314CA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95706" y="2790072"/>
            <a:ext cx="1348700" cy="1348700"/>
          </a:xfrm>
          <a:prstGeom prst="ellipse">
            <a:avLst/>
          </a:prstGeom>
          <a:solidFill>
            <a:srgbClr val="FEB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Montserrat SemiBold" panose="00000700000000000000" pitchFamily="2" charset="-52"/>
              </a:rPr>
              <a:t>СТРАХОВЫЕ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2B0E56E-3106-736A-011D-762996A132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95706" y="1102583"/>
            <a:ext cx="1348700" cy="1348700"/>
          </a:xfrm>
          <a:prstGeom prst="ellipse">
            <a:avLst/>
          </a:prstGeom>
          <a:solidFill>
            <a:srgbClr val="81C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Montserrat SemiBold" panose="00000700000000000000" pitchFamily="2" charset="-52"/>
              </a:rPr>
              <a:t>B2B ENTERPRISE</a:t>
            </a:r>
            <a:endParaRPr lang="ru-RU" sz="800" dirty="0">
              <a:latin typeface="Montserrat SemiBold" panose="00000700000000000000" pitchFamily="2" charset="-52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C11E8A7-62D5-CDC9-62C6-130504A61D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95707" y="4258182"/>
            <a:ext cx="1348700" cy="1348700"/>
          </a:xfrm>
          <a:prstGeom prst="ellipse">
            <a:avLst/>
          </a:prstGeom>
          <a:solidFill>
            <a:srgbClr val="81C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Montserrat SemiBold" panose="00000700000000000000" pitchFamily="2" charset="-52"/>
              </a:rPr>
              <a:t>OFFLINE </a:t>
            </a:r>
            <a:r>
              <a:rPr lang="ru-RU" sz="800" dirty="0">
                <a:latin typeface="Montserrat SemiBold" panose="00000700000000000000" pitchFamily="2" charset="-52"/>
              </a:rPr>
              <a:t>ОФИСЫ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D677DDED-97D8-BEF1-FCB0-E41494D4FC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364955" y="2754649"/>
            <a:ext cx="1348700" cy="1348700"/>
          </a:xfrm>
          <a:prstGeom prst="ellipse">
            <a:avLst/>
          </a:prstGeom>
          <a:solidFill>
            <a:srgbClr val="FEB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Montserrat SemiBold" panose="00000700000000000000" pitchFamily="2" charset="-52"/>
              </a:rPr>
              <a:t>РОЗНИЧНАЯ ТОРГОВЛЯ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DBF4BEFD-336D-31C5-0404-8320127BBF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128205" y="2754649"/>
            <a:ext cx="1348700" cy="1348700"/>
          </a:xfrm>
          <a:prstGeom prst="ellipse">
            <a:avLst/>
          </a:prstGeom>
          <a:solidFill>
            <a:srgbClr val="FEB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Montserrat SemiBold" panose="00000700000000000000" pitchFamily="2" charset="-52"/>
              </a:rPr>
              <a:t>ЦЕНТРЫ УСЛУГ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86D4799F-BA61-0481-E205-FD0D5690DB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715095" y="2791620"/>
            <a:ext cx="1348700" cy="1348700"/>
          </a:xfrm>
          <a:prstGeom prst="ellipse">
            <a:avLst/>
          </a:prstGeom>
          <a:solidFill>
            <a:srgbClr val="FEB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Montserrat SemiBold" panose="00000700000000000000" pitchFamily="2" charset="-52"/>
              </a:rPr>
              <a:t>БАНКИ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FA03855-A260-A689-B3DF-B8073184F2E2}"/>
              </a:ext>
            </a:extLst>
          </p:cNvPr>
          <p:cNvSpPr/>
          <p:nvPr/>
        </p:nvSpPr>
        <p:spPr>
          <a:xfrm>
            <a:off x="2981680" y="5929576"/>
            <a:ext cx="1666800" cy="760206"/>
          </a:xfrm>
          <a:prstGeom prst="roundRect">
            <a:avLst/>
          </a:prstGeom>
          <a:noFill/>
          <a:ln w="38100">
            <a:solidFill>
              <a:srgbClr val="FEB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Montserrat SemiBold" panose="00000700000000000000" pitchFamily="2" charset="-52"/>
              </a:rPr>
              <a:t>ДИРЕКТОР ПО ИННОВАЦИЯМ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D1014BBE-8B8F-C11D-B610-4AE878CBE2C4}"/>
              </a:ext>
            </a:extLst>
          </p:cNvPr>
          <p:cNvSpPr/>
          <p:nvPr/>
        </p:nvSpPr>
        <p:spPr>
          <a:xfrm>
            <a:off x="8726724" y="5929576"/>
            <a:ext cx="1666800" cy="759600"/>
          </a:xfrm>
          <a:prstGeom prst="roundRect">
            <a:avLst/>
          </a:prstGeom>
          <a:noFill/>
          <a:ln w="38100">
            <a:solidFill>
              <a:srgbClr val="FEB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Montserrat SemiBold" panose="00000700000000000000" pitchFamily="2" charset="-52"/>
              </a:rPr>
              <a:t>НАЧАЛЬНИК ОТК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14E00493-DD63-1EF6-DED7-EE21A652AA22}"/>
              </a:ext>
            </a:extLst>
          </p:cNvPr>
          <p:cNvCxnSpPr>
            <a:stCxn id="25" idx="4"/>
            <a:endCxn id="22" idx="0"/>
          </p:cNvCxnSpPr>
          <p:nvPr/>
        </p:nvCxnSpPr>
        <p:spPr>
          <a:xfrm>
            <a:off x="5270056" y="2451283"/>
            <a:ext cx="0" cy="3387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00A817AB-BDC5-5ADB-993C-44D082B69CB6}"/>
              </a:ext>
            </a:extLst>
          </p:cNvPr>
          <p:cNvCxnSpPr>
            <a:stCxn id="22" idx="4"/>
            <a:endCxn id="26" idx="0"/>
          </p:cNvCxnSpPr>
          <p:nvPr/>
        </p:nvCxnSpPr>
        <p:spPr>
          <a:xfrm>
            <a:off x="5270056" y="4138772"/>
            <a:ext cx="1" cy="1194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id="{C1A27707-EECA-9345-9D12-595AA670AC5C}"/>
              </a:ext>
            </a:extLst>
          </p:cNvPr>
          <p:cNvCxnSpPr>
            <a:cxnSpLocks/>
            <a:stCxn id="29" idx="0"/>
            <a:endCxn id="27" idx="0"/>
          </p:cNvCxnSpPr>
          <p:nvPr/>
        </p:nvCxnSpPr>
        <p:spPr>
          <a:xfrm rot="5400000" flipH="1" flipV="1">
            <a:off x="5195890" y="948205"/>
            <a:ext cx="36971" cy="3649860"/>
          </a:xfrm>
          <a:prstGeom prst="bentConnector3">
            <a:avLst>
              <a:gd name="adj1" fmla="val 718322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id="{2F1FB280-50D0-EC41-424F-239AE94DFE9A}"/>
              </a:ext>
            </a:extLst>
          </p:cNvPr>
          <p:cNvCxnSpPr>
            <a:cxnSpLocks/>
            <a:stCxn id="27" idx="4"/>
            <a:endCxn id="26" idx="6"/>
          </p:cNvCxnSpPr>
          <p:nvPr/>
        </p:nvCxnSpPr>
        <p:spPr>
          <a:xfrm rot="5400000">
            <a:off x="6077265" y="3970491"/>
            <a:ext cx="829183" cy="1094898"/>
          </a:xfrm>
          <a:prstGeom prst="bentConnector2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id="{0CA9D21D-7896-9B72-885A-FD535CC6E2C4}"/>
              </a:ext>
            </a:extLst>
          </p:cNvPr>
          <p:cNvCxnSpPr>
            <a:cxnSpLocks/>
            <a:stCxn id="28" idx="4"/>
            <a:endCxn id="26" idx="6"/>
          </p:cNvCxnSpPr>
          <p:nvPr/>
        </p:nvCxnSpPr>
        <p:spPr>
          <a:xfrm rot="5400000">
            <a:off x="6958890" y="3088866"/>
            <a:ext cx="829183" cy="2858148"/>
          </a:xfrm>
          <a:prstGeom prst="bentConnector2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: уступ 66">
            <a:extLst>
              <a:ext uri="{FF2B5EF4-FFF2-40B4-BE49-F238E27FC236}">
                <a16:creationId xmlns:a16="http://schemas.microsoft.com/office/drawing/2014/main" id="{9E68A4E2-047B-3203-CFA8-A89595B527DF}"/>
              </a:ext>
            </a:extLst>
          </p:cNvPr>
          <p:cNvCxnSpPr>
            <a:cxnSpLocks/>
            <a:stCxn id="29" idx="4"/>
            <a:endCxn id="26" idx="2"/>
          </p:cNvCxnSpPr>
          <p:nvPr/>
        </p:nvCxnSpPr>
        <p:spPr>
          <a:xfrm rot="16200000" flipH="1">
            <a:off x="3596470" y="3933295"/>
            <a:ext cx="792212" cy="1206262"/>
          </a:xfrm>
          <a:prstGeom prst="bentConnector2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: уступ 69">
            <a:extLst>
              <a:ext uri="{FF2B5EF4-FFF2-40B4-BE49-F238E27FC236}">
                <a16:creationId xmlns:a16="http://schemas.microsoft.com/office/drawing/2014/main" id="{921880FB-7ED2-009D-23A0-AA8E337C68FD}"/>
              </a:ext>
            </a:extLst>
          </p:cNvPr>
          <p:cNvCxnSpPr>
            <a:cxnSpLocks/>
            <a:stCxn id="26" idx="4"/>
            <a:endCxn id="32" idx="0"/>
          </p:cNvCxnSpPr>
          <p:nvPr/>
        </p:nvCxnSpPr>
        <p:spPr>
          <a:xfrm rot="5400000">
            <a:off x="4381222" y="5040741"/>
            <a:ext cx="322694" cy="1454977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: уступ 72">
            <a:extLst>
              <a:ext uri="{FF2B5EF4-FFF2-40B4-BE49-F238E27FC236}">
                <a16:creationId xmlns:a16="http://schemas.microsoft.com/office/drawing/2014/main" id="{5E733682-C49E-B179-D963-A3AEA34FD73E}"/>
              </a:ext>
            </a:extLst>
          </p:cNvPr>
          <p:cNvCxnSpPr>
            <a:cxnSpLocks/>
            <a:stCxn id="26" idx="4"/>
            <a:endCxn id="15" idx="0"/>
          </p:cNvCxnSpPr>
          <p:nvPr/>
        </p:nvCxnSpPr>
        <p:spPr>
          <a:xfrm rot="16200000" flipH="1">
            <a:off x="5817482" y="5059456"/>
            <a:ext cx="322694" cy="1417545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: уступ 75">
            <a:extLst>
              <a:ext uri="{FF2B5EF4-FFF2-40B4-BE49-F238E27FC236}">
                <a16:creationId xmlns:a16="http://schemas.microsoft.com/office/drawing/2014/main" id="{5586B950-9F96-6410-3F36-51EF020C70A0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rot="16200000" flipH="1">
            <a:off x="7253743" y="3623195"/>
            <a:ext cx="322694" cy="4290067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63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Круг: прозрачная заливка 20">
            <a:extLst>
              <a:ext uri="{FF2B5EF4-FFF2-40B4-BE49-F238E27FC236}">
                <a16:creationId xmlns:a16="http://schemas.microsoft.com/office/drawing/2014/main" id="{5CA4ECDE-A865-A04F-ECA3-55FC3D183268}"/>
              </a:ext>
            </a:extLst>
          </p:cNvPr>
          <p:cNvSpPr/>
          <p:nvPr/>
        </p:nvSpPr>
        <p:spPr>
          <a:xfrm>
            <a:off x="6980823" y="-4017669"/>
            <a:ext cx="7529057" cy="7529057"/>
          </a:xfrm>
          <a:prstGeom prst="donut">
            <a:avLst>
              <a:gd name="adj" fmla="val 10075"/>
            </a:avLst>
          </a:prstGeom>
          <a:solidFill>
            <a:srgbClr val="FEB39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22A365B9-F3E4-6188-8D98-119BD04F0946}"/>
              </a:ext>
            </a:extLst>
          </p:cNvPr>
          <p:cNvSpPr/>
          <p:nvPr/>
        </p:nvSpPr>
        <p:spPr>
          <a:xfrm>
            <a:off x="-1586589" y="5200680"/>
            <a:ext cx="2953801" cy="2953801"/>
          </a:xfrm>
          <a:prstGeom prst="donut">
            <a:avLst>
              <a:gd name="adj" fmla="val 15812"/>
            </a:avLst>
          </a:prstGeom>
          <a:solidFill>
            <a:srgbClr val="FEB3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Рынок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199" y="3851750"/>
            <a:ext cx="6139543" cy="2250799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Подписка на наше приложение – 150 000 р/ год.</a:t>
            </a:r>
          </a:p>
          <a:p>
            <a:pPr marL="0" indent="0" algn="l">
              <a:buNone/>
            </a:pPr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Количество филиалов </a:t>
            </a: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банковских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организаций в ближайшие 3 года будет держаться на уровне в 25 – 26 тысячи</a:t>
            </a:r>
          </a:p>
          <a:p>
            <a:pPr marL="0" indent="0" algn="l">
              <a:buNone/>
            </a:pPr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РАМ: 25 000 × 150 000 рублей ≈ 3,7 млрд рублей</a:t>
            </a:r>
          </a:p>
          <a:p>
            <a:pPr marL="0" indent="0" algn="l">
              <a:buNone/>
            </a:pPr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TАМ: 24 000 × 150 000 рублей ≈ 3,6 млрд рублей</a:t>
            </a:r>
          </a:p>
          <a:p>
            <a:pPr marL="0" indent="0" algn="l">
              <a:buNone/>
            </a:pPr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SАМ: 25 000 × 0.45 × 150 000 рублей ≈ 1,6 млрд рублей</a:t>
            </a:r>
          </a:p>
          <a:p>
            <a:pPr marL="0" indent="0" algn="l">
              <a:buNone/>
            </a:pPr>
            <a:r>
              <a:rPr lang="ru-RU" sz="20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SOМ: 10 800 × 0.3 × 150 000 рублей ≈ 480 млн рублей</a:t>
            </a:r>
          </a:p>
          <a:p>
            <a:pPr marL="0" indent="0" algn="l">
              <a:buNone/>
            </a:pPr>
            <a:endParaRPr lang="ru-RU" sz="2000" b="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2723112-1C0F-D6D3-03BF-338DD6155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957046"/>
              </p:ext>
            </p:extLst>
          </p:nvPr>
        </p:nvGraphicFramePr>
        <p:xfrm>
          <a:off x="477651" y="2476657"/>
          <a:ext cx="4876799" cy="357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id="{AA5A3D7A-8152-F1E1-AC3F-1F5BAAD85727}"/>
              </a:ext>
            </a:extLst>
          </p:cNvPr>
          <p:cNvSpPr txBox="1">
            <a:spLocks/>
          </p:cNvSpPr>
          <p:nvPr/>
        </p:nvSpPr>
        <p:spPr>
          <a:xfrm>
            <a:off x="596660" y="1865621"/>
            <a:ext cx="4638782" cy="519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Методика </a:t>
            </a:r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-52"/>
              </a:rPr>
              <a:t>PAM-TAM-SAM-SOM</a:t>
            </a:r>
          </a:p>
        </p:txBody>
      </p:sp>
    </p:spTree>
    <p:extLst>
      <p:ext uri="{BB962C8B-B14F-4D97-AF65-F5344CB8AC3E}">
        <p14:creationId xmlns:p14="http://schemas.microsoft.com/office/powerpoint/2010/main" val="192952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60" y="45214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Конкурентный анализ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2E576-DDBD-CD56-CAF3-6F07530A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4025" y="792506"/>
            <a:ext cx="1551315" cy="499868"/>
          </a:xfrm>
          <a:prstGeom prst="rect">
            <a:avLst/>
          </a:prstGeom>
        </p:spPr>
      </p:pic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BD8F959A-BAAF-E3E5-3F7E-0B41D19FB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26339"/>
              </p:ext>
            </p:extLst>
          </p:nvPr>
        </p:nvGraphicFramePr>
        <p:xfrm>
          <a:off x="224970" y="1777707"/>
          <a:ext cx="11742059" cy="4597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687">
                  <a:extLst>
                    <a:ext uri="{9D8B030D-6E8A-4147-A177-3AD203B41FA5}">
                      <a16:colId xmlns:a16="http://schemas.microsoft.com/office/drawing/2014/main" val="3111203474"/>
                    </a:ext>
                  </a:extLst>
                </a:gridCol>
                <a:gridCol w="1465943">
                  <a:extLst>
                    <a:ext uri="{9D8B030D-6E8A-4147-A177-3AD203B41FA5}">
                      <a16:colId xmlns:a16="http://schemas.microsoft.com/office/drawing/2014/main" val="1635436173"/>
                    </a:ext>
                  </a:extLst>
                </a:gridCol>
                <a:gridCol w="1553029">
                  <a:extLst>
                    <a:ext uri="{9D8B030D-6E8A-4147-A177-3AD203B41FA5}">
                      <a16:colId xmlns:a16="http://schemas.microsoft.com/office/drawing/2014/main" val="1552311128"/>
                    </a:ext>
                  </a:extLst>
                </a:gridCol>
                <a:gridCol w="1770742">
                  <a:extLst>
                    <a:ext uri="{9D8B030D-6E8A-4147-A177-3AD203B41FA5}">
                      <a16:colId xmlns:a16="http://schemas.microsoft.com/office/drawing/2014/main" val="3058458175"/>
                    </a:ext>
                  </a:extLst>
                </a:gridCol>
                <a:gridCol w="1538515">
                  <a:extLst>
                    <a:ext uri="{9D8B030D-6E8A-4147-A177-3AD203B41FA5}">
                      <a16:colId xmlns:a16="http://schemas.microsoft.com/office/drawing/2014/main" val="3569303181"/>
                    </a:ext>
                  </a:extLst>
                </a:gridCol>
                <a:gridCol w="1712685">
                  <a:extLst>
                    <a:ext uri="{9D8B030D-6E8A-4147-A177-3AD203B41FA5}">
                      <a16:colId xmlns:a16="http://schemas.microsoft.com/office/drawing/2014/main" val="431896096"/>
                    </a:ext>
                  </a:extLst>
                </a:gridCol>
                <a:gridCol w="1734458">
                  <a:extLst>
                    <a:ext uri="{9D8B030D-6E8A-4147-A177-3AD203B41FA5}">
                      <a16:colId xmlns:a16="http://schemas.microsoft.com/office/drawing/2014/main" val="3563420107"/>
                    </a:ext>
                  </a:extLst>
                </a:gridCol>
              </a:tblGrid>
              <a:tr h="62513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rgbClr val="FEB39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ontserrat" panose="00000500000000000000" pitchFamily="2" charset="-52"/>
                        </a:rPr>
                        <a:t>Х</a:t>
                      </a:r>
                      <a:r>
                        <a:rPr lang="en-US" sz="1100" dirty="0" err="1">
                          <a:latin typeface="Montserrat" panose="00000500000000000000" pitchFamily="2" charset="-52"/>
                        </a:rPr>
                        <a:t>eoma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rgbClr val="FEB39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-52"/>
                        </a:rPr>
                        <a:t>MARCS</a:t>
                      </a:r>
                    </a:p>
                    <a:p>
                      <a:pPr algn="ctr"/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rgbClr val="FEB39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Montserrat" panose="00000500000000000000" pitchFamily="2" charset="-52"/>
                        </a:rPr>
                        <a:t>Heedbook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rgbClr val="FEB39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ontserrat" panose="00000500000000000000" pitchFamily="2" charset="-52"/>
                        </a:rPr>
                        <a:t>Опросы</a:t>
                      </a:r>
                    </a:p>
                  </a:txBody>
                  <a:tcPr>
                    <a:solidFill>
                      <a:srgbClr val="FEB39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ontserrat" panose="00000500000000000000" pitchFamily="2" charset="-52"/>
                        </a:rPr>
                        <a:t>Эмоциональный </a:t>
                      </a:r>
                      <a:r>
                        <a:rPr lang="en-US" sz="1100" dirty="0">
                          <a:latin typeface="Montserrat" panose="00000500000000000000" pitchFamily="2" charset="-52"/>
                        </a:rPr>
                        <a:t>NPS 2.0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rgbClr val="FEB39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Montserrat" panose="00000500000000000000" pitchFamily="2" charset="-52"/>
                        </a:rPr>
                        <a:t>Emotional View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rgbClr val="FEB394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27984"/>
                  </a:ext>
                </a:extLst>
              </a:tr>
              <a:tr h="74675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Элементы удовлетворенности рассчитываются на основе:</a:t>
                      </a:r>
                    </a:p>
                  </a:txBody>
                  <a:tcPr>
                    <a:solidFill>
                      <a:srgbClr val="81C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Montserrat" panose="00000500000000000000" pitchFamily="2" charset="-52"/>
                        </a:rPr>
                        <a:t>7 </a:t>
                      </a:r>
                      <a:r>
                        <a:rPr lang="ru-RU" sz="900" dirty="0">
                          <a:latin typeface="Montserrat" panose="00000500000000000000" pitchFamily="2" charset="-52"/>
                        </a:rPr>
                        <a:t>эмоций; радость, грусть, нейтральный, испуг, удивление, гнев, отвращение</a:t>
                      </a:r>
                    </a:p>
                  </a:txBody>
                  <a:tcPr>
                    <a:solidFill>
                      <a:srgbClr val="81C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Предсказуемость и надежность, компетентность персонала и т.д.</a:t>
                      </a:r>
                    </a:p>
                  </a:txBody>
                  <a:tcPr>
                    <a:solidFill>
                      <a:srgbClr val="81C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20 параметров диалога (эмоций, внимания, интонаций клиента, темпа и содержания речи клиента и сотрудника).</a:t>
                      </a:r>
                    </a:p>
                  </a:txBody>
                  <a:tcPr>
                    <a:solidFill>
                      <a:srgbClr val="81C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Удовлетворен/Неудовлетворен</a:t>
                      </a:r>
                    </a:p>
                  </a:txBody>
                  <a:tcPr>
                    <a:solidFill>
                      <a:srgbClr val="81C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5 эмоций: позитивный, негативный, смешанный, покер </a:t>
                      </a:r>
                      <a:r>
                        <a:rPr lang="ru-RU" sz="900" dirty="0" err="1">
                          <a:latin typeface="Montserrat" panose="00000500000000000000" pitchFamily="2" charset="-52"/>
                        </a:rPr>
                        <a:t>фейс</a:t>
                      </a:r>
                      <a:r>
                        <a:rPr lang="ru-RU" sz="900" dirty="0">
                          <a:latin typeface="Montserrat" panose="00000500000000000000" pitchFamily="2" charset="-52"/>
                        </a:rPr>
                        <a:t>, неопределенный</a:t>
                      </a:r>
                    </a:p>
                  </a:txBody>
                  <a:tcPr>
                    <a:solidFill>
                      <a:srgbClr val="81C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Montserrat" panose="00000500000000000000" pitchFamily="2" charset="-52"/>
                        </a:rPr>
                        <a:t>7 </a:t>
                      </a:r>
                      <a:r>
                        <a:rPr lang="ru-RU" sz="900" dirty="0">
                          <a:latin typeface="Montserrat" panose="00000500000000000000" pitchFamily="2" charset="-52"/>
                        </a:rPr>
                        <a:t>эмоций; радость, грусть, нейтральный, испуг, удивление, гнев, отвращение</a:t>
                      </a:r>
                    </a:p>
                    <a:p>
                      <a:pPr algn="ctr"/>
                      <a:endParaRPr lang="ru-RU" sz="900" dirty="0"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rgbClr val="81C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770146"/>
                  </a:ext>
                </a:extLst>
              </a:tr>
              <a:tr h="54334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Формат аналитики:</a:t>
                      </a:r>
                    </a:p>
                  </a:txBody>
                  <a:tcPr>
                    <a:solidFill>
                      <a:srgbClr val="81C8C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endParaRPr lang="ru-RU" sz="90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endParaRPr lang="ru-RU" sz="90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endParaRPr lang="ru-RU" sz="900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_________</a:t>
                      </a:r>
                    </a:p>
                  </a:txBody>
                  <a:tcPr>
                    <a:solidFill>
                      <a:srgbClr val="81C8C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Диаграммы важности элементов удовлетворенности;</a:t>
                      </a:r>
                    </a:p>
                    <a:p>
                      <a:pPr algn="ctr"/>
                      <a:r>
                        <a:rPr lang="ru-RU" sz="9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Матрица Excel, агрегирующая всю собранную информацию</a:t>
                      </a:r>
                    </a:p>
                    <a:p>
                      <a:pPr algn="ctr"/>
                      <a:endParaRPr lang="ru-RU" sz="900" dirty="0"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rgbClr val="81C8C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Оценку качества обслуживания клиента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Анализ бизнес-процессов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Контроль кросс-продаж</a:t>
                      </a:r>
                    </a:p>
                  </a:txBody>
                  <a:tcPr>
                    <a:solidFill>
                      <a:srgbClr val="81C8C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Выводятся показатели NPS и CSI</a:t>
                      </a:r>
                    </a:p>
                  </a:txBody>
                  <a:tcPr>
                    <a:solidFill>
                      <a:srgbClr val="81C8C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Таблица: Место, сотрудник, количество всех 5 эмоций и их % соотношение</a:t>
                      </a:r>
                    </a:p>
                  </a:txBody>
                  <a:tcPr>
                    <a:solidFill>
                      <a:srgbClr val="81C8C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Кол-во сотрудников, клиентов;</a:t>
                      </a:r>
                      <a:br>
                        <a:rPr lang="ru-RU" sz="900" dirty="0">
                          <a:latin typeface="Montserrat" panose="00000500000000000000" pitchFamily="2" charset="-52"/>
                        </a:rPr>
                      </a:br>
                      <a:r>
                        <a:rPr lang="ru-RU" sz="900" dirty="0">
                          <a:latin typeface="Montserrat" panose="00000500000000000000" pitchFamily="2" charset="-52"/>
                        </a:rPr>
                        <a:t>% соотношение эмоций;</a:t>
                      </a:r>
                      <a:br>
                        <a:rPr lang="ru-RU" sz="900" dirty="0">
                          <a:latin typeface="Montserrat" panose="00000500000000000000" pitchFamily="2" charset="-52"/>
                        </a:rPr>
                      </a:br>
                      <a:r>
                        <a:rPr lang="ru-RU" sz="900" dirty="0">
                          <a:latin typeface="Montserrat" panose="00000500000000000000" pitchFamily="2" charset="-52"/>
                        </a:rPr>
                        <a:t>Выявление лучшего/худшего результата у сотрудников;</a:t>
                      </a:r>
                      <a:br>
                        <a:rPr lang="ru-RU" sz="900" dirty="0">
                          <a:latin typeface="Montserrat" panose="00000500000000000000" pitchFamily="2" charset="-52"/>
                        </a:rPr>
                      </a:br>
                      <a:r>
                        <a:rPr lang="ru-RU" sz="900" dirty="0">
                          <a:latin typeface="Montserrat" panose="00000500000000000000" pitchFamily="2" charset="-52"/>
                        </a:rPr>
                        <a:t>Опасные часы «недовольства» и т.д.</a:t>
                      </a:r>
                    </a:p>
                  </a:txBody>
                  <a:tcPr>
                    <a:solidFill>
                      <a:srgbClr val="81C8C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988446"/>
                  </a:ext>
                </a:extLst>
              </a:tr>
              <a:tr h="54334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Инструменты анализа:</a:t>
                      </a:r>
                    </a:p>
                  </a:txBody>
                  <a:tcPr>
                    <a:solidFill>
                      <a:srgbClr val="81C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Снимки с видеокамеры</a:t>
                      </a:r>
                    </a:p>
                  </a:txBody>
                  <a:tcPr>
                    <a:solidFill>
                      <a:srgbClr val="81C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Телефонный опрос, онлайн, личные интервью</a:t>
                      </a:r>
                    </a:p>
                  </a:txBody>
                  <a:tcPr>
                    <a:solidFill>
                      <a:srgbClr val="81C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Аудио-видео поток с рабочего места сотрудника</a:t>
                      </a:r>
                    </a:p>
                  </a:txBody>
                  <a:tcPr>
                    <a:solidFill>
                      <a:srgbClr val="81C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Телефонный опрос</a:t>
                      </a:r>
                    </a:p>
                  </a:txBody>
                  <a:tcPr>
                    <a:solidFill>
                      <a:srgbClr val="81C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Аудио-видео анализ, проведение опросов в точках обслуживания</a:t>
                      </a:r>
                    </a:p>
                  </a:txBody>
                  <a:tcPr>
                    <a:solidFill>
                      <a:srgbClr val="81C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Потоковые снимки с видеокамеры</a:t>
                      </a:r>
                    </a:p>
                  </a:txBody>
                  <a:tcPr>
                    <a:solidFill>
                      <a:srgbClr val="81C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6490"/>
                  </a:ext>
                </a:extLst>
              </a:tr>
              <a:tr h="54334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Особенность:</a:t>
                      </a:r>
                    </a:p>
                  </a:txBody>
                  <a:tcPr>
                    <a:solidFill>
                      <a:srgbClr val="81C8C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Приложение, направленное на определение конкретной эмоции</a:t>
                      </a:r>
                    </a:p>
                  </a:txBody>
                  <a:tcPr>
                    <a:solidFill>
                      <a:srgbClr val="81C8C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Анализируют большой спектр признаков, которые важны для клиентов, но не учитывают его эмоциональное состояние</a:t>
                      </a:r>
                    </a:p>
                  </a:txBody>
                  <a:tcPr>
                    <a:solidFill>
                      <a:srgbClr val="81C8C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Используется для онлайн коммуникации с клиентами, используя более детальные параметры для уровня определения взаимодействия с клиентами</a:t>
                      </a:r>
                    </a:p>
                  </a:txBody>
                  <a:tcPr>
                    <a:solidFill>
                      <a:srgbClr val="81C8C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Стандартная процедура получения обратной связи для выявления уровня удовлетворенности клиентов</a:t>
                      </a:r>
                    </a:p>
                  </a:txBody>
                  <a:tcPr>
                    <a:solidFill>
                      <a:srgbClr val="81C8C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Инновационное решение позволяющее управлять качеством клиентского сервиса системно, анализируя поведение сотрудников. </a:t>
                      </a:r>
                      <a:br>
                        <a:rPr lang="ru-RU" sz="900" dirty="0">
                          <a:latin typeface="Montserrat" panose="00000500000000000000" pitchFamily="2" charset="-52"/>
                        </a:rPr>
                      </a:br>
                      <a:r>
                        <a:rPr lang="ru-RU" sz="900" dirty="0">
                          <a:latin typeface="Montserrat" panose="00000500000000000000" pitchFamily="2" charset="-52"/>
                        </a:rPr>
                        <a:t>Используется система: «Сервис с улыбкой»</a:t>
                      </a:r>
                    </a:p>
                  </a:txBody>
                  <a:tcPr>
                    <a:solidFill>
                      <a:srgbClr val="81C8C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ontserrat" panose="00000500000000000000" pitchFamily="2" charset="-52"/>
                        </a:rPr>
                        <a:t>Анализируется полная динамика клиента во время получения услуги в реальном времени</a:t>
                      </a:r>
                      <a:br>
                        <a:rPr lang="ru-RU" sz="900" dirty="0">
                          <a:latin typeface="Montserrat" panose="00000500000000000000" pitchFamily="2" charset="-52"/>
                        </a:rPr>
                      </a:br>
                      <a:endParaRPr lang="ru-RU" sz="900" dirty="0"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rgbClr val="81C8C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65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040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5093</TotalTime>
  <Words>839</Words>
  <Application>Microsoft Office PowerPoint</Application>
  <PresentationFormat>Широкоэкранный</PresentationFormat>
  <Paragraphs>172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Montserrat Black</vt:lpstr>
      <vt:lpstr>Montserrat SemiBold</vt:lpstr>
      <vt:lpstr>Symbol</vt:lpstr>
      <vt:lpstr>Тема Office</vt:lpstr>
      <vt:lpstr>Emotional View. Распознаем эмоции. Определяем удовлетворенность клиентов</vt:lpstr>
      <vt:lpstr>Актуальность</vt:lpstr>
      <vt:lpstr>Проблема</vt:lpstr>
      <vt:lpstr>Продукт</vt:lpstr>
      <vt:lpstr>Инновационность проекта</vt:lpstr>
      <vt:lpstr>Ценностное предложение</vt:lpstr>
      <vt:lpstr>Целевая  аудитория</vt:lpstr>
      <vt:lpstr>Рынок</vt:lpstr>
      <vt:lpstr>Конкурентный анализ</vt:lpstr>
      <vt:lpstr>Конкурентный анализ</vt:lpstr>
      <vt:lpstr>Бизнес-модель</vt:lpstr>
      <vt:lpstr>Текущие результаты</vt:lpstr>
      <vt:lpstr>Экономические показатели</vt:lpstr>
      <vt:lpstr>Планы развития</vt:lpstr>
      <vt:lpstr>Риски</vt:lpstr>
      <vt:lpstr>Запрос к аудитории</vt:lpstr>
      <vt:lpstr>Команда</vt:lpstr>
      <vt:lpstr>Контакты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helenast77@gmail.com</dc:creator>
  <cp:lastModifiedBy>Филимонова Юлия Михайловна</cp:lastModifiedBy>
  <cp:revision>48</cp:revision>
  <dcterms:created xsi:type="dcterms:W3CDTF">2022-12-02T14:28:45Z</dcterms:created>
  <dcterms:modified xsi:type="dcterms:W3CDTF">2022-12-19T09:41:14Z</dcterms:modified>
</cp:coreProperties>
</file>