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75" r:id="rId14"/>
    <p:sldId id="269" r:id="rId15"/>
    <p:sldId id="272" r:id="rId16"/>
    <p:sldId id="274" r:id="rId17"/>
    <p:sldId id="273" r:id="rId18"/>
    <p:sldId id="270" r:id="rId19"/>
    <p:sldId id="271"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41" d="100"/>
          <a:sy n="41" d="100"/>
        </p:scale>
        <p:origin x="-1356" y="-18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579A7F-9C02-411E-8300-35B23D146788}" type="datetimeFigureOut">
              <a:rPr lang="ru-RU" smtClean="0"/>
              <a:pPr/>
              <a:t>06.05.2019</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C7D560-13DC-4C5A-B395-DED51B3C1862}" type="slidenum">
              <a:rPr lang="ru-RU" smtClean="0"/>
              <a:pPr/>
              <a:t>‹#›</a:t>
            </a:fld>
            <a:endParaRPr lang="ru-RU"/>
          </a:p>
        </p:txBody>
      </p:sp>
    </p:spTree>
    <p:extLst>
      <p:ext uri="{BB962C8B-B14F-4D97-AF65-F5344CB8AC3E}">
        <p14:creationId xmlns:p14="http://schemas.microsoft.com/office/powerpoint/2010/main" xmlns="" val="16199584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24C7D560-13DC-4C5A-B395-DED51B3C1862}" type="slidenum">
              <a:rPr lang="ru-RU" smtClean="0"/>
              <a:pPr/>
              <a:t>6</a:t>
            </a:fld>
            <a:endParaRPr lang="ru-RU"/>
          </a:p>
        </p:txBody>
      </p:sp>
    </p:spTree>
    <p:extLst>
      <p:ext uri="{BB962C8B-B14F-4D97-AF65-F5344CB8AC3E}">
        <p14:creationId xmlns:p14="http://schemas.microsoft.com/office/powerpoint/2010/main" xmlns="" val="30873030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215F0F41-EA66-4E01-82A5-A24FC89E11BF}" type="datetimeFigureOut">
              <a:rPr lang="ru-RU" smtClean="0"/>
              <a:pPr/>
              <a:t>06.05.2019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8316638-FA4B-48A0-9C9E-EF19DD32A868}" type="slidenum">
              <a:rPr lang="ru-RU" smtClean="0"/>
              <a:pPr/>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215F0F41-EA66-4E01-82A5-A24FC89E11BF}" type="datetimeFigureOut">
              <a:rPr lang="ru-RU" smtClean="0"/>
              <a:pPr/>
              <a:t>06.05.2019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8316638-FA4B-48A0-9C9E-EF19DD32A868}"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215F0F41-EA66-4E01-82A5-A24FC89E11BF}" type="datetimeFigureOut">
              <a:rPr lang="ru-RU" smtClean="0"/>
              <a:pPr/>
              <a:t>06.05.2019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8316638-FA4B-48A0-9C9E-EF19DD32A868}"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15F0F41-EA66-4E01-82A5-A24FC89E11BF}" type="datetimeFigureOut">
              <a:rPr lang="ru-RU" smtClean="0"/>
              <a:pPr/>
              <a:t>06.05.2019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8316638-FA4B-48A0-9C9E-EF19DD32A868}" type="slidenum">
              <a:rPr lang="ru-RU" smtClean="0"/>
              <a:pPr/>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15F0F41-EA66-4E01-82A5-A24FC89E11BF}" type="datetimeFigureOut">
              <a:rPr lang="ru-RU" smtClean="0"/>
              <a:pPr/>
              <a:t>06.05.2019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8316638-FA4B-48A0-9C9E-EF19DD32A868}"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15F0F41-EA66-4E01-82A5-A24FC89E11BF}" type="datetimeFigureOut">
              <a:rPr lang="ru-RU" smtClean="0"/>
              <a:pPr/>
              <a:t>06.05.2019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8316638-FA4B-48A0-9C9E-EF19DD32A868}" type="slidenum">
              <a:rPr lang="ru-RU" smtClean="0"/>
              <a:pPr/>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215F0F41-EA66-4E01-82A5-A24FC89E11BF}" type="datetimeFigureOut">
              <a:rPr lang="ru-RU" smtClean="0"/>
              <a:pPr/>
              <a:t>06.05.2019</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C8316638-FA4B-48A0-9C9E-EF19DD32A868}" type="slidenum">
              <a:rPr lang="ru-RU" smtClean="0"/>
              <a:pPr/>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215F0F41-EA66-4E01-82A5-A24FC89E11BF}" type="datetimeFigureOut">
              <a:rPr lang="ru-RU" smtClean="0"/>
              <a:pPr/>
              <a:t>06.05.2019</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C8316638-FA4B-48A0-9C9E-EF19DD32A868}"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5F0F41-EA66-4E01-82A5-A24FC89E11BF}" type="datetimeFigureOut">
              <a:rPr lang="ru-RU" smtClean="0"/>
              <a:pPr/>
              <a:t>06.05.2019</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C8316638-FA4B-48A0-9C9E-EF19DD32A868}"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215F0F41-EA66-4E01-82A5-A24FC89E11BF}" type="datetimeFigureOut">
              <a:rPr lang="ru-RU" smtClean="0"/>
              <a:pPr/>
              <a:t>06.05.2019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8316638-FA4B-48A0-9C9E-EF19DD32A868}"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215F0F41-EA66-4E01-82A5-A24FC89E11BF}" type="datetimeFigureOut">
              <a:rPr lang="ru-RU" smtClean="0"/>
              <a:pPr/>
              <a:t>06.05.2019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8316638-FA4B-48A0-9C9E-EF19DD32A868}" type="slidenum">
              <a:rPr lang="ru-RU" smtClean="0"/>
              <a:pPr/>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215F0F41-EA66-4E01-82A5-A24FC89E11BF}" type="datetimeFigureOut">
              <a:rPr lang="ru-RU" smtClean="0"/>
              <a:pPr/>
              <a:t>06.05.2019</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C8316638-FA4B-48A0-9C9E-EF19DD32A8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8.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 Id="rId9" Type="http://schemas.openxmlformats.org/officeDocument/2006/relationships/image" Target="../media/image27.jpeg"/></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8.xml"/><Relationship Id="rId4" Type="http://schemas.openxmlformats.org/officeDocument/2006/relationships/image" Target="../media/image30.jpeg"/></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ru.wikipedia.org/wiki/1951" TargetMode="External"/><Relationship Id="rId2" Type="http://schemas.openxmlformats.org/officeDocument/2006/relationships/image" Target="../media/image36.jpeg"/><Relationship Id="rId1" Type="http://schemas.openxmlformats.org/officeDocument/2006/relationships/slideLayout" Target="../slideLayouts/slideLayout8.xml"/><Relationship Id="rId6" Type="http://schemas.openxmlformats.org/officeDocument/2006/relationships/image" Target="../media/image37.jpeg"/><Relationship Id="rId5" Type="http://schemas.openxmlformats.org/officeDocument/2006/relationships/hyperlink" Target="https://ru.wikipedia.org/wiki/1967" TargetMode="External"/><Relationship Id="rId4" Type="http://schemas.openxmlformats.org/officeDocument/2006/relationships/hyperlink" Target="https://ru.wikipedia.org/wiki/1959"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8.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8.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p:txBody>
          <a:bodyPr/>
          <a:lstStyle/>
          <a:p>
            <a:r>
              <a:rPr lang="ru-RU" dirty="0" smtClean="0"/>
              <a:t>Подготовил: Данилов </a:t>
            </a:r>
            <a:r>
              <a:rPr lang="ru-RU" dirty="0" err="1" smtClean="0"/>
              <a:t>Райдан</a:t>
            </a:r>
            <a:r>
              <a:rPr lang="ru-RU" dirty="0" smtClean="0"/>
              <a:t> </a:t>
            </a:r>
          </a:p>
          <a:p>
            <a:r>
              <a:rPr lang="ru-RU" dirty="0" smtClean="0"/>
              <a:t>Педагог: </a:t>
            </a:r>
            <a:r>
              <a:rPr lang="ru-RU" dirty="0" smtClean="0"/>
              <a:t> </a:t>
            </a:r>
            <a:r>
              <a:rPr lang="ru-RU" dirty="0" err="1" smtClean="0"/>
              <a:t>Аярова</a:t>
            </a:r>
            <a:r>
              <a:rPr lang="ru-RU" dirty="0" smtClean="0"/>
              <a:t> Антонина Прокопьевна   </a:t>
            </a:r>
            <a:endParaRPr lang="ru-RU" dirty="0"/>
          </a:p>
        </p:txBody>
      </p:sp>
      <p:sp>
        <p:nvSpPr>
          <p:cNvPr id="2" name="Заголовок 1"/>
          <p:cNvSpPr>
            <a:spLocks noGrp="1"/>
          </p:cNvSpPr>
          <p:nvPr>
            <p:ph type="ctrTitle"/>
          </p:nvPr>
        </p:nvSpPr>
        <p:spPr>
          <a:xfrm>
            <a:off x="1115616" y="692696"/>
            <a:ext cx="7175351" cy="1793167"/>
          </a:xfrm>
        </p:spPr>
        <p:txBody>
          <a:bodyPr/>
          <a:lstStyle/>
          <a:p>
            <a:pPr marL="182880" indent="0" algn="ctr">
              <a:buNone/>
            </a:pPr>
            <a:r>
              <a:rPr lang="ru-RU" dirty="0" smtClean="0"/>
              <a:t>«Оймякон» </a:t>
            </a:r>
            <a:br>
              <a:rPr lang="ru-RU" dirty="0" smtClean="0"/>
            </a:br>
            <a:r>
              <a:rPr lang="ru-RU" dirty="0" smtClean="0"/>
              <a:t> моя малая родина</a:t>
            </a:r>
            <a:endParaRPr lang="ru-RU" dirty="0"/>
          </a:p>
        </p:txBody>
      </p:sp>
      <p:pic>
        <p:nvPicPr>
          <p:cNvPr id="4" name="Рисунок 3"/>
          <p:cNvPicPr>
            <a:picLocks noChangeAspect="1"/>
          </p:cNvPicPr>
          <p:nvPr/>
        </p:nvPicPr>
        <p:blipFill rotWithShape="1">
          <a:blip r:embed="rId2" cstate="print">
            <a:extLst>
              <a:ext uri="{28A0092B-C50C-407E-A947-70E740481C1C}">
                <a14:useLocalDpi xmlns:a14="http://schemas.microsoft.com/office/drawing/2010/main" xmlns="" val="0"/>
              </a:ext>
            </a:extLst>
          </a:blip>
          <a:srcRect r="6388" b="17269"/>
          <a:stretch/>
        </p:blipFill>
        <p:spPr>
          <a:xfrm>
            <a:off x="2687839" y="2852936"/>
            <a:ext cx="3842289" cy="1946029"/>
          </a:xfrm>
          <a:prstGeom prst="rect">
            <a:avLst/>
          </a:prstGeom>
        </p:spPr>
      </p:pic>
    </p:spTree>
    <p:extLst>
      <p:ext uri="{BB962C8B-B14F-4D97-AF65-F5344CB8AC3E}">
        <p14:creationId xmlns:p14="http://schemas.microsoft.com/office/powerpoint/2010/main" xmlns="" val="14752829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60649"/>
            <a:ext cx="4104456" cy="720080"/>
          </a:xfrm>
        </p:spPr>
        <p:txBody>
          <a:bodyPr/>
          <a:lstStyle/>
          <a:p>
            <a:pPr marL="0" indent="0">
              <a:buNone/>
            </a:pPr>
            <a:r>
              <a:rPr lang="ru-RU" dirty="0" smtClean="0"/>
              <a:t>Туристические места</a:t>
            </a:r>
            <a:endParaRPr lang="ru-RU" dirty="0"/>
          </a:p>
        </p:txBody>
      </p:sp>
      <p:pic>
        <p:nvPicPr>
          <p:cNvPr id="5" name="Объект 4"/>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4572000" y="3840444"/>
            <a:ext cx="3457790" cy="2341562"/>
          </a:xfrm>
        </p:spPr>
      </p:pic>
      <p:sp>
        <p:nvSpPr>
          <p:cNvPr id="4" name="Текст 3"/>
          <p:cNvSpPr>
            <a:spLocks noGrp="1"/>
          </p:cNvSpPr>
          <p:nvPr>
            <p:ph type="body" sz="half" idx="2"/>
          </p:nvPr>
        </p:nvSpPr>
        <p:spPr>
          <a:xfrm>
            <a:off x="251520" y="1052736"/>
            <a:ext cx="4212905" cy="1080120"/>
          </a:xfrm>
        </p:spPr>
        <p:txBody>
          <a:bodyPr/>
          <a:lstStyle/>
          <a:p>
            <a:r>
              <a:rPr lang="ru-RU" dirty="0"/>
              <a:t>На территории улуса находятся природные туристские ресурсы - заповедники, водопады, озера, реки, </a:t>
            </a:r>
            <a:r>
              <a:rPr lang="ru-RU" dirty="0" smtClean="0"/>
              <a:t>пещеры</a:t>
            </a:r>
            <a:r>
              <a:rPr lang="ru-RU" dirty="0"/>
              <a:t>.</a:t>
            </a:r>
          </a:p>
        </p:txBody>
      </p:sp>
      <p:pic>
        <p:nvPicPr>
          <p:cNvPr id="6" name="Рисунок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004048" y="908720"/>
            <a:ext cx="3551783" cy="2018159"/>
          </a:xfrm>
          <a:prstGeom prst="rect">
            <a:avLst/>
          </a:prstGeom>
        </p:spPr>
      </p:pic>
      <p:pic>
        <p:nvPicPr>
          <p:cNvPr id="7" name="Рисунок 6"/>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331058" y="2633820"/>
            <a:ext cx="3596668" cy="2413248"/>
          </a:xfrm>
          <a:prstGeom prst="rect">
            <a:avLst/>
          </a:prstGeom>
        </p:spPr>
      </p:pic>
    </p:spTree>
    <p:extLst>
      <p:ext uri="{BB962C8B-B14F-4D97-AF65-F5344CB8AC3E}">
        <p14:creationId xmlns:p14="http://schemas.microsoft.com/office/powerpoint/2010/main" xmlns="" val="38337766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611560" y="4725144"/>
            <a:ext cx="7694240" cy="1505104"/>
          </a:xfrm>
        </p:spPr>
        <p:txBody>
          <a:bodyPr/>
          <a:lstStyle/>
          <a:p>
            <a:pPr marL="0" indent="0" algn="just">
              <a:buNone/>
            </a:pPr>
            <a:r>
              <a:rPr lang="ru-RU" sz="2000" b="0" dirty="0">
                <a:effectLst/>
              </a:rPr>
              <a:t>Посещение туристами является основными объектами трофейной спортивной охоты - это лось, снежный баран. Объектом спортивной рыбалки являются следующие виды рыб: арктический голец, щука, ленок, хариус.</a:t>
            </a:r>
            <a:endParaRPr lang="ru-RU" sz="2000" dirty="0"/>
          </a:p>
        </p:txBody>
      </p:sp>
      <p:pic>
        <p:nvPicPr>
          <p:cNvPr id="7" name="Объект 6"/>
          <p:cNvPicPr>
            <a:picLocks noGrp="1" noChangeAspect="1"/>
          </p:cNvPicPr>
          <p:nvPr>
            <p:ph sz="quarter" idx="13"/>
          </p:nvPr>
        </p:nvPicPr>
        <p:blipFill>
          <a:blip r:embed="rId2" cstate="print">
            <a:extLst>
              <a:ext uri="{28A0092B-C50C-407E-A947-70E740481C1C}">
                <a14:useLocalDpi xmlns:a14="http://schemas.microsoft.com/office/drawing/2010/main" xmlns="" val="0"/>
              </a:ext>
            </a:extLst>
          </a:blip>
          <a:stretch>
            <a:fillRect/>
          </a:stretch>
        </p:blipFill>
        <p:spPr>
          <a:xfrm>
            <a:off x="4788024" y="1268760"/>
            <a:ext cx="3429000" cy="2461260"/>
          </a:xfrm>
        </p:spPr>
      </p:pic>
      <p:pic>
        <p:nvPicPr>
          <p:cNvPr id="8" name="Рисунок 7"/>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83568" y="692696"/>
            <a:ext cx="3429000" cy="3429000"/>
          </a:xfrm>
          <a:prstGeom prst="rect">
            <a:avLst/>
          </a:prstGeom>
        </p:spPr>
      </p:pic>
    </p:spTree>
    <p:extLst>
      <p:ext uri="{BB962C8B-B14F-4D97-AF65-F5344CB8AC3E}">
        <p14:creationId xmlns:p14="http://schemas.microsoft.com/office/powerpoint/2010/main" xmlns="" val="5515322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107504" y="116632"/>
            <a:ext cx="8712968" cy="2520280"/>
          </a:xfrm>
        </p:spPr>
        <p:txBody>
          <a:bodyPr/>
          <a:lstStyle/>
          <a:p>
            <a:pPr marL="0" indent="0" algn="just">
              <a:buNone/>
            </a:pPr>
            <a:r>
              <a:rPr lang="ru-RU" sz="1400" b="0" dirty="0">
                <a:effectLst/>
              </a:rPr>
              <a:t>Историческими туристскими ресурсами являются памятные здания и места памятников, археологические раскопки, коллекции, музеи и пр. - Сквер в с. </a:t>
            </a:r>
            <a:r>
              <a:rPr lang="ru-RU" sz="1400" b="0" dirty="0" err="1">
                <a:effectLst/>
              </a:rPr>
              <a:t>Томтор</a:t>
            </a:r>
            <a:r>
              <a:rPr lang="ru-RU" sz="1400" b="0" dirty="0">
                <a:effectLst/>
              </a:rPr>
              <a:t> И.О. Кривошапкину - Стела «Полюс Холода» с. </a:t>
            </a:r>
            <a:r>
              <a:rPr lang="ru-RU" sz="1400" b="0" dirty="0" err="1">
                <a:effectLst/>
              </a:rPr>
              <a:t>Томтор</a:t>
            </a:r>
            <a:r>
              <a:rPr lang="ru-RU" sz="1400" b="0" dirty="0">
                <a:effectLst/>
              </a:rPr>
              <a:t>: - Памятный мемориал «В памяти жертвам сталинских лагерей» с. </a:t>
            </a:r>
            <a:r>
              <a:rPr lang="ru-RU" sz="1400" b="0" dirty="0" err="1">
                <a:effectLst/>
              </a:rPr>
              <a:t>Томтор</a:t>
            </a:r>
            <a:r>
              <a:rPr lang="ru-RU" sz="1400" b="0" dirty="0">
                <a:effectLst/>
              </a:rPr>
              <a:t> - Стела «Полюс Холода» с. Оймякон: - Дом </a:t>
            </a:r>
            <a:r>
              <a:rPr lang="ru-RU" sz="1400" b="0" dirty="0" err="1">
                <a:effectLst/>
              </a:rPr>
              <a:t>Олонхо</a:t>
            </a:r>
            <a:r>
              <a:rPr lang="ru-RU" sz="1400" b="0" dirty="0">
                <a:effectLst/>
              </a:rPr>
              <a:t> с. Оймякон: - Якутский балаган и </a:t>
            </a:r>
            <a:r>
              <a:rPr lang="ru-RU" sz="1400" b="0" dirty="0" err="1">
                <a:effectLst/>
              </a:rPr>
              <a:t>сэргэ</a:t>
            </a:r>
            <a:r>
              <a:rPr lang="ru-RU" sz="1400" b="0" dirty="0">
                <a:effectLst/>
              </a:rPr>
              <a:t>. поставленный </a:t>
            </a:r>
            <a:r>
              <a:rPr lang="ru-RU" sz="1400" b="0" dirty="0" err="1">
                <a:effectLst/>
              </a:rPr>
              <a:t>А.Е.Кулаковским</a:t>
            </a:r>
            <a:r>
              <a:rPr lang="ru-RU" sz="1400" b="0" dirty="0">
                <a:effectLst/>
              </a:rPr>
              <a:t> в 16 км. от с. </a:t>
            </a:r>
            <a:r>
              <a:rPr lang="ru-RU" sz="1400" b="0" dirty="0" err="1">
                <a:effectLst/>
              </a:rPr>
              <a:t>Томтор</a:t>
            </a:r>
            <a:r>
              <a:rPr lang="ru-RU" sz="1400" b="0" dirty="0">
                <a:effectLst/>
              </a:rPr>
              <a:t> - краеведческий музей им. Н.М. Заболоцкого-</a:t>
            </a:r>
            <a:r>
              <a:rPr lang="ru-RU" sz="1400" b="0" dirty="0" err="1">
                <a:effectLst/>
              </a:rPr>
              <a:t>Чисхан</a:t>
            </a:r>
            <a:r>
              <a:rPr lang="ru-RU" sz="1400" b="0" dirty="0">
                <a:effectLst/>
              </a:rPr>
              <a:t> с. </a:t>
            </a:r>
            <a:r>
              <a:rPr lang="ru-RU" sz="1400" b="0" dirty="0" err="1">
                <a:effectLst/>
              </a:rPr>
              <a:t>Томтор</a:t>
            </a:r>
            <a:r>
              <a:rPr lang="ru-RU" sz="1400" b="0" dirty="0">
                <a:effectLst/>
              </a:rPr>
              <a:t>: - Музей истории ГУЛАГа с. </a:t>
            </a:r>
            <a:r>
              <a:rPr lang="ru-RU" sz="1400" b="0" dirty="0" err="1">
                <a:effectLst/>
              </a:rPr>
              <a:t>Томтор</a:t>
            </a:r>
            <a:r>
              <a:rPr lang="ru-RU" sz="1400" b="0" dirty="0">
                <a:effectLst/>
              </a:rPr>
              <a:t> Средняя школа. - Частная музейная экспозиция «История Оймякона, как «Полюс Холода» ИП Васильева Т.Е. с. Оймякон: - Районный краеведческий музей </a:t>
            </a:r>
            <a:r>
              <a:rPr lang="ru-RU" sz="1400" b="0" dirty="0" err="1">
                <a:effectLst/>
              </a:rPr>
              <a:t>п.Усть-Нера</a:t>
            </a:r>
            <a:r>
              <a:rPr lang="ru-RU" sz="1400" b="0" dirty="0">
                <a:effectLst/>
              </a:rPr>
              <a:t>.</a:t>
            </a:r>
            <a:br>
              <a:rPr lang="ru-RU" sz="1400" b="0" dirty="0">
                <a:effectLst/>
              </a:rPr>
            </a:br>
            <a:r>
              <a:rPr lang="ru-RU" sz="1400" b="0" dirty="0">
                <a:effectLst/>
              </a:rPr>
              <a:t>Дом </a:t>
            </a:r>
            <a:r>
              <a:rPr lang="ru-RU" sz="1400" b="0" dirty="0" err="1">
                <a:effectLst/>
              </a:rPr>
              <a:t>Олонхо</a:t>
            </a:r>
            <a:r>
              <a:rPr lang="ru-RU" sz="1400" b="0" dirty="0">
                <a:effectLst/>
              </a:rPr>
              <a:t> построен в 2007 году, имеет форму </a:t>
            </a:r>
            <a:r>
              <a:rPr lang="ru-RU" sz="1400" b="0" dirty="0" err="1">
                <a:effectLst/>
              </a:rPr>
              <a:t>Ураса</a:t>
            </a:r>
            <a:r>
              <a:rPr lang="ru-RU" sz="1400" b="0" dirty="0">
                <a:effectLst/>
              </a:rPr>
              <a:t> и якутский балаган. Якутские обряды, фольклорная группа, национальная кухня. Якутские сувениры -обереги. Якутский балаган, построенный в начале 20 века, реставрированный, </a:t>
            </a:r>
            <a:r>
              <a:rPr lang="ru-RU" sz="1400" b="0" dirty="0" err="1">
                <a:effectLst/>
              </a:rPr>
              <a:t>Сэргэ</a:t>
            </a:r>
            <a:r>
              <a:rPr lang="ru-RU" sz="1400" b="0" dirty="0">
                <a:effectLst/>
              </a:rPr>
              <a:t>. поставленный </a:t>
            </a:r>
            <a:r>
              <a:rPr lang="ru-RU" sz="1400" b="0" dirty="0" err="1">
                <a:effectLst/>
              </a:rPr>
              <a:t>А.Е.Кулаковским</a:t>
            </a:r>
            <a:r>
              <a:rPr lang="ru-RU" sz="1400" b="0" dirty="0">
                <a:effectLst/>
              </a:rPr>
              <a:t> Краеведческий музей им. Заболоцкого - </a:t>
            </a:r>
            <a:r>
              <a:rPr lang="ru-RU" sz="1400" b="0" dirty="0" err="1">
                <a:effectLst/>
              </a:rPr>
              <a:t>Чисхаана</a:t>
            </a:r>
            <a:r>
              <a:rPr lang="ru-RU" sz="1400" b="0" dirty="0">
                <a:effectLst/>
              </a:rPr>
              <a:t> - материалы по истории улуса. На территории музея - памятный знак экспедиции С. В. Обручева, якутский балаган - быт якутов в 19 веке.</a:t>
            </a:r>
            <a:br>
              <a:rPr lang="ru-RU" sz="1400" b="0" dirty="0">
                <a:effectLst/>
              </a:rPr>
            </a:br>
            <a:endParaRPr lang="ru-RU" sz="1400" dirty="0"/>
          </a:p>
        </p:txBody>
      </p:sp>
      <p:pic>
        <p:nvPicPr>
          <p:cNvPr id="7" name="Объект 6"/>
          <p:cNvPicPr>
            <a:picLocks noGrp="1" noChangeAspect="1"/>
          </p:cNvPicPr>
          <p:nvPr>
            <p:ph sz="quarter" idx="13"/>
          </p:nvPr>
        </p:nvPicPr>
        <p:blipFill>
          <a:blip r:embed="rId2" cstate="print">
            <a:extLst>
              <a:ext uri="{28A0092B-C50C-407E-A947-70E740481C1C}">
                <a14:useLocalDpi xmlns:a14="http://schemas.microsoft.com/office/drawing/2010/main" xmlns="" val="0"/>
              </a:ext>
            </a:extLst>
          </a:blip>
          <a:stretch>
            <a:fillRect/>
          </a:stretch>
        </p:blipFill>
        <p:spPr>
          <a:xfrm>
            <a:off x="6888539" y="5170481"/>
            <a:ext cx="2159472" cy="1436048"/>
          </a:xfrm>
        </p:spPr>
      </p:pic>
      <p:pic>
        <p:nvPicPr>
          <p:cNvPr id="8" name="Рисунок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148064" y="4175088"/>
            <a:ext cx="2086351" cy="1392165"/>
          </a:xfrm>
          <a:prstGeom prst="rect">
            <a:avLst/>
          </a:prstGeom>
        </p:spPr>
      </p:pic>
      <p:pic>
        <p:nvPicPr>
          <p:cNvPr id="9" name="Рисунок 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578269" y="5157192"/>
            <a:ext cx="2187901" cy="1454954"/>
          </a:xfrm>
          <a:prstGeom prst="rect">
            <a:avLst/>
          </a:prstGeom>
        </p:spPr>
      </p:pic>
      <p:pic>
        <p:nvPicPr>
          <p:cNvPr id="10" name="Рисунок 9"/>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763688" y="4117551"/>
            <a:ext cx="2215009" cy="1449702"/>
          </a:xfrm>
          <a:prstGeom prst="rect">
            <a:avLst/>
          </a:prstGeom>
        </p:spPr>
      </p:pic>
      <p:pic>
        <p:nvPicPr>
          <p:cNvPr id="11" name="Рисунок 10"/>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417418" y="5158445"/>
            <a:ext cx="2051720" cy="1367279"/>
          </a:xfrm>
          <a:prstGeom prst="rect">
            <a:avLst/>
          </a:prstGeom>
        </p:spPr>
      </p:pic>
      <p:pic>
        <p:nvPicPr>
          <p:cNvPr id="12" name="Рисунок 11"/>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3578269" y="3181955"/>
            <a:ext cx="2238876" cy="1260615"/>
          </a:xfrm>
          <a:prstGeom prst="rect">
            <a:avLst/>
          </a:prstGeom>
        </p:spPr>
      </p:pic>
      <p:pic>
        <p:nvPicPr>
          <p:cNvPr id="13" name="Рисунок 12"/>
          <p:cNvPicPr>
            <a:picLocks noChangeAspect="1"/>
          </p:cNvPicPr>
          <p:nvPr/>
        </p:nvPicPr>
        <p:blipFill rotWithShape="1">
          <a:blip r:embed="rId8" cstate="print">
            <a:extLst>
              <a:ext uri="{28A0092B-C50C-407E-A947-70E740481C1C}">
                <a14:useLocalDpi xmlns:a14="http://schemas.microsoft.com/office/drawing/2010/main" xmlns="" val="0"/>
              </a:ext>
            </a:extLst>
          </a:blip>
          <a:srcRect l="15694" b="6093"/>
          <a:stretch/>
        </p:blipFill>
        <p:spPr>
          <a:xfrm>
            <a:off x="6647243" y="3127406"/>
            <a:ext cx="2183906" cy="1369711"/>
          </a:xfrm>
          <a:prstGeom prst="rect">
            <a:avLst/>
          </a:prstGeom>
        </p:spPr>
      </p:pic>
      <p:pic>
        <p:nvPicPr>
          <p:cNvPr id="14" name="Рисунок 13"/>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395536" y="3181955"/>
            <a:ext cx="2007142" cy="1419112"/>
          </a:xfrm>
          <a:prstGeom prst="rect">
            <a:avLst/>
          </a:prstGeom>
        </p:spPr>
      </p:pic>
    </p:spTree>
    <p:extLst>
      <p:ext uri="{BB962C8B-B14F-4D97-AF65-F5344CB8AC3E}">
        <p14:creationId xmlns:p14="http://schemas.microsoft.com/office/powerpoint/2010/main" xmlns="" val="25717572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764705"/>
            <a:ext cx="3636085" cy="648072"/>
          </a:xfrm>
        </p:spPr>
        <p:txBody>
          <a:bodyPr/>
          <a:lstStyle/>
          <a:p>
            <a:pPr marL="0" indent="0" algn="ctr">
              <a:buNone/>
            </a:pPr>
            <a:r>
              <a:rPr lang="ru-RU" dirty="0" err="1" smtClean="0"/>
              <a:t>Чысхаан</a:t>
            </a:r>
            <a:endParaRPr lang="ru-RU" dirty="0"/>
          </a:p>
        </p:txBody>
      </p:sp>
      <p:pic>
        <p:nvPicPr>
          <p:cNvPr id="5" name="Объект 4"/>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5793776" y="836712"/>
            <a:ext cx="2721537" cy="2052792"/>
          </a:xfrm>
        </p:spPr>
      </p:pic>
      <p:sp>
        <p:nvSpPr>
          <p:cNvPr id="4" name="Текст 3"/>
          <p:cNvSpPr>
            <a:spLocks noGrp="1"/>
          </p:cNvSpPr>
          <p:nvPr>
            <p:ph type="body" sz="half" idx="2"/>
          </p:nvPr>
        </p:nvSpPr>
        <p:spPr>
          <a:xfrm>
            <a:off x="323528" y="1772816"/>
            <a:ext cx="4140897" cy="4608512"/>
          </a:xfrm>
        </p:spPr>
        <p:txBody>
          <a:bodyPr>
            <a:normAutofit fontScale="92500" lnSpcReduction="20000"/>
          </a:bodyPr>
          <a:lstStyle/>
          <a:p>
            <a:r>
              <a:rPr lang="ru-RU" dirty="0"/>
              <a:t>Имя якутского повелителя холода </a:t>
            </a:r>
            <a:r>
              <a:rPr lang="ru-RU" dirty="0" err="1"/>
              <a:t>Чысхаана</a:t>
            </a:r>
            <a:r>
              <a:rPr lang="ru-RU" dirty="0"/>
              <a:t> состоит из двух корней: «</a:t>
            </a:r>
            <a:r>
              <a:rPr lang="ru-RU" dirty="0" err="1"/>
              <a:t>чыс</a:t>
            </a:r>
            <a:r>
              <a:rPr lang="ru-RU" dirty="0"/>
              <a:t>» и «</a:t>
            </a:r>
            <a:r>
              <a:rPr lang="ru-RU" dirty="0" err="1"/>
              <a:t>хаан</a:t>
            </a:r>
            <a:r>
              <a:rPr lang="ru-RU" dirty="0"/>
              <a:t>». Где «</a:t>
            </a:r>
            <a:r>
              <a:rPr lang="ru-RU" dirty="0" err="1"/>
              <a:t>чыс</a:t>
            </a:r>
            <a:r>
              <a:rPr lang="ru-RU" dirty="0"/>
              <a:t>» — означает ужасный холод, а </a:t>
            </a:r>
            <a:r>
              <a:rPr lang="ru-RU" dirty="0" err="1"/>
              <a:t>хаан</a:t>
            </a:r>
            <a:r>
              <a:rPr lang="ru-RU" dirty="0"/>
              <a:t> — кровь, должность или чин. Например, «</a:t>
            </a:r>
            <a:r>
              <a:rPr lang="ru-RU" dirty="0" err="1"/>
              <a:t>Чысхаан</a:t>
            </a:r>
            <a:r>
              <a:rPr lang="ru-RU" dirty="0"/>
              <a:t> </a:t>
            </a:r>
            <a:r>
              <a:rPr lang="ru-RU" dirty="0" err="1"/>
              <a:t>тымныы</a:t>
            </a:r>
            <a:r>
              <a:rPr lang="ru-RU" dirty="0"/>
              <a:t>» — лютый мороз, «</a:t>
            </a:r>
            <a:r>
              <a:rPr lang="ru-RU" dirty="0" err="1"/>
              <a:t>Чысхаан</a:t>
            </a:r>
            <a:r>
              <a:rPr lang="ru-RU" dirty="0"/>
              <a:t> </a:t>
            </a:r>
            <a:r>
              <a:rPr lang="ru-RU" dirty="0" err="1"/>
              <a:t>тыал</a:t>
            </a:r>
            <a:r>
              <a:rPr lang="ru-RU" dirty="0"/>
              <a:t>» — пронзительный ветер. То есть, прямо перевести имя «</a:t>
            </a:r>
            <a:r>
              <a:rPr lang="ru-RU" dirty="0" err="1"/>
              <a:t>Чысхаан</a:t>
            </a:r>
            <a:r>
              <a:rPr lang="ru-RU" dirty="0"/>
              <a:t>» можно как «пронзительный холод со студеным ветром», что очень точно передает особенности зимних холодов в этом </a:t>
            </a:r>
            <a:r>
              <a:rPr lang="ru-RU" dirty="0" smtClean="0"/>
              <a:t>регионе</a:t>
            </a:r>
            <a:r>
              <a:rPr lang="ru-RU" baseline="30000" dirty="0" smtClean="0"/>
              <a:t>.</a:t>
            </a:r>
          </a:p>
          <a:p>
            <a:r>
              <a:rPr lang="ru-RU" dirty="0"/>
              <a:t>История появления современного образа якутского повелителя холода началась сравнительно недавно — в 1990-х годах. Статуэтку </a:t>
            </a:r>
            <a:r>
              <a:rPr lang="ru-RU" dirty="0" err="1"/>
              <a:t>Чысхаана</a:t>
            </a:r>
            <a:r>
              <a:rPr lang="ru-RU" dirty="0"/>
              <a:t> создал на республиканском конкурсе «Создание символа Полюса Холода» житель </a:t>
            </a:r>
            <a:r>
              <a:rPr lang="ru-RU" dirty="0" err="1"/>
              <a:t>Оймяконского</a:t>
            </a:r>
            <a:r>
              <a:rPr lang="ru-RU" dirty="0"/>
              <a:t> района Семен </a:t>
            </a:r>
            <a:r>
              <a:rPr lang="ru-RU" dirty="0" smtClean="0"/>
              <a:t>Сивцов.</a:t>
            </a:r>
            <a:endParaRPr lang="ru-RU" dirty="0"/>
          </a:p>
          <a:p>
            <a:r>
              <a:rPr lang="ru-RU" dirty="0"/>
              <a:t>Костюм современного </a:t>
            </a:r>
            <a:r>
              <a:rPr lang="ru-RU" dirty="0" err="1"/>
              <a:t>Чысхаана</a:t>
            </a:r>
            <a:r>
              <a:rPr lang="ru-RU" dirty="0"/>
              <a:t> создала в 2002 году якутский модельер Августина Филиппова. Он состоит из кафтана и нагрудника, украшенных традиционными эвенкийскими и якутскими орнаментами, а также шапки с огромными рогами.</a:t>
            </a:r>
          </a:p>
          <a:p>
            <a:r>
              <a:rPr lang="ru-RU" dirty="0"/>
              <a:t>Место жительства </a:t>
            </a:r>
            <a:r>
              <a:rPr lang="ru-RU" dirty="0" err="1"/>
              <a:t>Чысхаана</a:t>
            </a:r>
            <a:r>
              <a:rPr lang="ru-RU" dirty="0"/>
              <a:t> — полюс холода в Оймяконе. Именно туда каждый год к нему в гости прибывает Дед Мороз из Великого Устюга и многие другие новогодние волшебники, чтобы получить из его рук символ холода.</a:t>
            </a:r>
          </a:p>
          <a:p>
            <a:endParaRPr lang="ru-RU" dirty="0"/>
          </a:p>
        </p:txBody>
      </p:sp>
      <p:pic>
        <p:nvPicPr>
          <p:cNvPr id="6" name="Рисунок 5"/>
          <p:cNvPicPr>
            <a:picLocks noChangeAspect="1"/>
          </p:cNvPicPr>
          <p:nvPr/>
        </p:nvPicPr>
        <p:blipFill rotWithShape="1">
          <a:blip r:embed="rId3" cstate="print">
            <a:extLst>
              <a:ext uri="{28A0092B-C50C-407E-A947-70E740481C1C}">
                <a14:useLocalDpi xmlns:a14="http://schemas.microsoft.com/office/drawing/2010/main" xmlns="" val="0"/>
              </a:ext>
            </a:extLst>
          </a:blip>
          <a:srcRect r="14876"/>
          <a:stretch/>
        </p:blipFill>
        <p:spPr>
          <a:xfrm>
            <a:off x="4545971" y="2938850"/>
            <a:ext cx="2115079" cy="1863527"/>
          </a:xfrm>
          <a:prstGeom prst="rect">
            <a:avLst/>
          </a:prstGeom>
        </p:spPr>
      </p:pic>
      <p:pic>
        <p:nvPicPr>
          <p:cNvPr id="7" name="Рисунок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564220" y="4869160"/>
            <a:ext cx="2363755" cy="1772816"/>
          </a:xfrm>
          <a:prstGeom prst="rect">
            <a:avLst/>
          </a:prstGeom>
        </p:spPr>
      </p:pic>
    </p:spTree>
    <p:extLst>
      <p:ext uri="{BB962C8B-B14F-4D97-AF65-F5344CB8AC3E}">
        <p14:creationId xmlns:p14="http://schemas.microsoft.com/office/powerpoint/2010/main" xmlns="" val="9774587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2771800" y="404664"/>
            <a:ext cx="3636085" cy="576063"/>
          </a:xfrm>
        </p:spPr>
        <p:txBody>
          <a:bodyPr/>
          <a:lstStyle/>
          <a:p>
            <a:pPr marL="0" indent="0" algn="just">
              <a:buNone/>
            </a:pPr>
            <a:r>
              <a:rPr lang="ru-RU" dirty="0" smtClean="0"/>
              <a:t>Дорога «Колыма»</a:t>
            </a:r>
            <a:endParaRPr lang="ru-RU" dirty="0"/>
          </a:p>
        </p:txBody>
      </p:sp>
      <p:pic>
        <p:nvPicPr>
          <p:cNvPr id="7" name="Объект 6"/>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5436096" y="1484784"/>
            <a:ext cx="3329940" cy="2081212"/>
          </a:xfrm>
        </p:spPr>
      </p:pic>
      <p:sp>
        <p:nvSpPr>
          <p:cNvPr id="6" name="Текст 5"/>
          <p:cNvSpPr>
            <a:spLocks noGrp="1"/>
          </p:cNvSpPr>
          <p:nvPr>
            <p:ph type="body" sz="half" idx="2"/>
          </p:nvPr>
        </p:nvSpPr>
        <p:spPr>
          <a:xfrm>
            <a:off x="251520" y="1340768"/>
            <a:ext cx="3456383" cy="5184576"/>
          </a:xfrm>
        </p:spPr>
        <p:txBody>
          <a:bodyPr>
            <a:normAutofit/>
          </a:bodyPr>
          <a:lstStyle/>
          <a:p>
            <a:r>
              <a:rPr lang="ru-RU" dirty="0"/>
              <a:t>На территории улуса проходит федеральная автодорога «Колыма». В 2008 году официально было открытие дороги федерального значения  «Колыма». Федеральная автодорога "Колыма" является ключевым связующим звеном между Магаданом и Якутией, а для северо-восточных районов Республики Саха она - единственный путь выхода к Охотскому морю. Протяженность дороги - более 2 тыс. км, из которых 834 км проходит по территории Магаданской области и более 1200 км - по Якутии, а для жителей </a:t>
            </a:r>
            <a:r>
              <a:rPr lang="ru-RU" dirty="0" err="1"/>
              <a:t>Оймяконского</a:t>
            </a:r>
            <a:r>
              <a:rPr lang="ru-RU" dirty="0"/>
              <a:t> улуса это  обеспечен круглогодичный проезд до столицы республики — Якутск, а также до города Магадан.</a:t>
            </a:r>
          </a:p>
        </p:txBody>
      </p:sp>
      <p:pic>
        <p:nvPicPr>
          <p:cNvPr id="8" name="Рисунок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139952" y="3921224"/>
            <a:ext cx="3492420" cy="2329444"/>
          </a:xfrm>
          <a:prstGeom prst="rect">
            <a:avLst/>
          </a:prstGeom>
        </p:spPr>
      </p:pic>
    </p:spTree>
    <p:extLst>
      <p:ext uri="{BB962C8B-B14F-4D97-AF65-F5344CB8AC3E}">
        <p14:creationId xmlns:p14="http://schemas.microsoft.com/office/powerpoint/2010/main" xmlns="" val="23192151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60648"/>
            <a:ext cx="3636085" cy="720080"/>
          </a:xfrm>
        </p:spPr>
        <p:txBody>
          <a:bodyPr/>
          <a:lstStyle/>
          <a:p>
            <a:pPr marL="0" indent="0" algn="ctr">
              <a:buNone/>
            </a:pPr>
            <a:r>
              <a:rPr lang="ru-RU" sz="1800" dirty="0"/>
              <a:t>Поселок Усть-Нера райцентр </a:t>
            </a:r>
            <a:r>
              <a:rPr lang="ru-RU" sz="1800" dirty="0" err="1"/>
              <a:t>Оймяконского</a:t>
            </a:r>
            <a:r>
              <a:rPr lang="ru-RU" sz="1800" dirty="0"/>
              <a:t> района.</a:t>
            </a:r>
          </a:p>
        </p:txBody>
      </p:sp>
      <p:pic>
        <p:nvPicPr>
          <p:cNvPr id="5" name="Объект 4"/>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4594225" y="1840177"/>
            <a:ext cx="4016375" cy="2677583"/>
          </a:xfrm>
        </p:spPr>
      </p:pic>
      <p:sp>
        <p:nvSpPr>
          <p:cNvPr id="4" name="Текст 3"/>
          <p:cNvSpPr>
            <a:spLocks noGrp="1"/>
          </p:cNvSpPr>
          <p:nvPr>
            <p:ph type="body" sz="half" idx="2"/>
          </p:nvPr>
        </p:nvSpPr>
        <p:spPr>
          <a:xfrm>
            <a:off x="323529" y="2276872"/>
            <a:ext cx="3744415" cy="4248472"/>
          </a:xfrm>
        </p:spPr>
        <p:txBody>
          <a:bodyPr>
            <a:normAutofit/>
          </a:bodyPr>
          <a:lstStyle/>
          <a:p>
            <a:r>
              <a:rPr lang="ru-RU" b="1" dirty="0"/>
              <a:t> </a:t>
            </a:r>
            <a:r>
              <a:rPr lang="ru-RU" sz="1600" dirty="0">
                <a:solidFill>
                  <a:schemeClr val="tx1"/>
                </a:solidFill>
              </a:rPr>
              <a:t> В 1939—1941 </a:t>
            </a:r>
            <a:r>
              <a:rPr lang="ru-RU" sz="1600" dirty="0" smtClean="0">
                <a:solidFill>
                  <a:schemeClr val="tx1"/>
                </a:solidFill>
              </a:rPr>
              <a:t>годах</a:t>
            </a:r>
            <a:r>
              <a:rPr lang="ru-RU" sz="1600" dirty="0">
                <a:solidFill>
                  <a:schemeClr val="tx1"/>
                </a:solidFill>
              </a:rPr>
              <a:t> </a:t>
            </a:r>
            <a:r>
              <a:rPr lang="ru-RU" sz="1600" dirty="0" smtClean="0">
                <a:solidFill>
                  <a:schemeClr val="tx1"/>
                </a:solidFill>
              </a:rPr>
              <a:t>в </a:t>
            </a:r>
            <a:r>
              <a:rPr lang="ru-RU" sz="1600" dirty="0">
                <a:solidFill>
                  <a:schemeClr val="tx1"/>
                </a:solidFill>
              </a:rPr>
              <a:t>устье реки </a:t>
            </a:r>
            <a:r>
              <a:rPr lang="ru-RU" sz="1600" dirty="0" err="1">
                <a:solidFill>
                  <a:schemeClr val="tx1"/>
                </a:solidFill>
              </a:rPr>
              <a:t>Неры</a:t>
            </a:r>
            <a:r>
              <a:rPr lang="ru-RU" sz="1600" dirty="0">
                <a:solidFill>
                  <a:schemeClr val="tx1"/>
                </a:solidFill>
              </a:rPr>
              <a:t>, притока Индигирки, в районе будущего посёлка работала экспедиция В. А. </a:t>
            </a:r>
            <a:r>
              <a:rPr lang="ru-RU" sz="1600" dirty="0" smtClean="0">
                <a:solidFill>
                  <a:schemeClr val="tx1"/>
                </a:solidFill>
              </a:rPr>
              <a:t>Цареградского. </a:t>
            </a:r>
            <a:r>
              <a:rPr lang="ru-RU" sz="1600" dirty="0">
                <a:solidFill>
                  <a:schemeClr val="tx1"/>
                </a:solidFill>
              </a:rPr>
              <a:t>В то время там были разведаны десятки богатейших россыпных месторождений золота. В 1942 году были открыты первые золотодобывающие прииски, произведена первая разведка вольфрамового месторождения «</a:t>
            </a:r>
            <a:r>
              <a:rPr lang="ru-RU" sz="1600" dirty="0" err="1">
                <a:solidFill>
                  <a:schemeClr val="tx1"/>
                </a:solidFill>
              </a:rPr>
              <a:t>Аляскитовое</a:t>
            </a:r>
            <a:r>
              <a:rPr lang="ru-RU" sz="1600" dirty="0">
                <a:solidFill>
                  <a:schemeClr val="tx1"/>
                </a:solidFill>
              </a:rPr>
              <a:t>». В 1944 году было организовано </a:t>
            </a:r>
            <a:r>
              <a:rPr lang="ru-RU" sz="1600" dirty="0" err="1">
                <a:solidFill>
                  <a:schemeClr val="tx1"/>
                </a:solidFill>
              </a:rPr>
              <a:t>Индигирское</a:t>
            </a:r>
            <a:r>
              <a:rPr lang="ru-RU" sz="1600" dirty="0">
                <a:solidFill>
                  <a:schemeClr val="tx1"/>
                </a:solidFill>
              </a:rPr>
              <a:t> ГПУ </a:t>
            </a:r>
            <a:r>
              <a:rPr lang="ru-RU" sz="1600" dirty="0" err="1">
                <a:solidFill>
                  <a:schemeClr val="tx1"/>
                </a:solidFill>
              </a:rPr>
              <a:t>Дальстроя</a:t>
            </a:r>
            <a:r>
              <a:rPr lang="ru-RU" sz="1600" dirty="0" smtClean="0">
                <a:solidFill>
                  <a:schemeClr val="tx1"/>
                </a:solidFill>
              </a:rPr>
              <a:t>.</a:t>
            </a:r>
            <a:endParaRPr lang="ru-RU" sz="1600" dirty="0">
              <a:solidFill>
                <a:schemeClr val="tx1"/>
              </a:solidFill>
            </a:endParaRPr>
          </a:p>
        </p:txBody>
      </p:sp>
    </p:spTree>
    <p:extLst>
      <p:ext uri="{BB962C8B-B14F-4D97-AF65-F5344CB8AC3E}">
        <p14:creationId xmlns:p14="http://schemas.microsoft.com/office/powerpoint/2010/main" xmlns="" val="20104247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4294967295"/>
          </p:nvPr>
        </p:nvSpPr>
        <p:spPr>
          <a:xfrm>
            <a:off x="395537" y="1052736"/>
            <a:ext cx="3744416" cy="5256584"/>
          </a:xfrm>
        </p:spPr>
        <p:txBody>
          <a:bodyPr>
            <a:normAutofit fontScale="77500" lnSpcReduction="20000"/>
          </a:bodyPr>
          <a:lstStyle/>
          <a:p>
            <a:pPr marL="45720" indent="0">
              <a:buNone/>
            </a:pPr>
            <a:r>
              <a:rPr lang="ru-RU" dirty="0">
                <a:solidFill>
                  <a:schemeClr val="tx1"/>
                </a:solidFill>
              </a:rPr>
              <a:t>В 1945—1946 годах построено первое здание школы. Первый выпуск средней школы № 1 состоялся в 1951—1952 гг. В 1947г. было построено новое 2-этажное здание школы. Территория стройки школы была обнесена колючей проволокой, так как её строили заключённые. В посёлке в 1949—1958 годах был </a:t>
            </a:r>
            <a:r>
              <a:rPr lang="ru-RU" dirty="0" err="1">
                <a:solidFill>
                  <a:schemeClr val="tx1"/>
                </a:solidFill>
              </a:rPr>
              <a:t>Индигирский</a:t>
            </a:r>
            <a:r>
              <a:rPr lang="ru-RU" dirty="0">
                <a:solidFill>
                  <a:schemeClr val="tx1"/>
                </a:solidFill>
              </a:rPr>
              <a:t> лагерь </a:t>
            </a:r>
            <a:r>
              <a:rPr lang="ru-RU" dirty="0" err="1">
                <a:solidFill>
                  <a:schemeClr val="tx1"/>
                </a:solidFill>
              </a:rPr>
              <a:t>Дальстроя</a:t>
            </a:r>
            <a:r>
              <a:rPr lang="ru-RU" dirty="0">
                <a:solidFill>
                  <a:schemeClr val="tx1"/>
                </a:solidFill>
              </a:rPr>
              <a:t>; заключённые строили Магаданскую трассу, прииски, дома, добывали золото. Граница Усть-Неры заканчивалась нынешней территорией районной больницы, далее начинались непроходимые болота. На месте нынешней аптеки стоял питомник собак, которые сторожили заключённых. Со здания старой милиции начиналась территория </a:t>
            </a:r>
            <a:r>
              <a:rPr lang="ru-RU" dirty="0" smtClean="0">
                <a:solidFill>
                  <a:schemeClr val="tx1"/>
                </a:solidFill>
              </a:rPr>
              <a:t>лагеря</a:t>
            </a:r>
            <a:endParaRPr lang="ru-RU" dirty="0"/>
          </a:p>
        </p:txBody>
      </p:sp>
      <p:pic>
        <p:nvPicPr>
          <p:cNvPr id="5" name="Рисунок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932040" y="748660"/>
            <a:ext cx="3056042" cy="2032268"/>
          </a:xfrm>
          <a:prstGeom prst="rect">
            <a:avLst/>
          </a:prstGeom>
        </p:spPr>
      </p:pic>
      <p:pic>
        <p:nvPicPr>
          <p:cNvPr id="6" name="Рисунок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004048" y="3284984"/>
            <a:ext cx="3219803" cy="2414852"/>
          </a:xfrm>
          <a:prstGeom prst="rect">
            <a:avLst/>
          </a:prstGeom>
        </p:spPr>
      </p:pic>
    </p:spTree>
    <p:extLst>
      <p:ext uri="{BB962C8B-B14F-4D97-AF65-F5344CB8AC3E}">
        <p14:creationId xmlns:p14="http://schemas.microsoft.com/office/powerpoint/2010/main" xmlns="" val="23597285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251520" y="260648"/>
            <a:ext cx="3636085" cy="1258493"/>
          </a:xfrm>
        </p:spPr>
        <p:txBody>
          <a:bodyPr/>
          <a:lstStyle/>
          <a:p>
            <a:pPr marL="0" indent="0" algn="ctr">
              <a:buNone/>
            </a:pPr>
            <a:r>
              <a:rPr lang="ru-RU" sz="1800" dirty="0"/>
              <a:t>Наводнения 1951-го, 1959-го и 1967 годов</a:t>
            </a:r>
            <a:br>
              <a:rPr lang="ru-RU" sz="1800" dirty="0"/>
            </a:br>
            <a:endParaRPr lang="ru-RU" sz="1800" dirty="0"/>
          </a:p>
        </p:txBody>
      </p:sp>
      <p:pic>
        <p:nvPicPr>
          <p:cNvPr id="9" name="Объект 8"/>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4716016" y="3501008"/>
            <a:ext cx="4071367" cy="2958527"/>
          </a:xfrm>
        </p:spPr>
      </p:pic>
      <p:sp>
        <p:nvSpPr>
          <p:cNvPr id="8" name="Текст 7"/>
          <p:cNvSpPr>
            <a:spLocks noGrp="1"/>
          </p:cNvSpPr>
          <p:nvPr>
            <p:ph type="body" sz="half" idx="2"/>
          </p:nvPr>
        </p:nvSpPr>
        <p:spPr>
          <a:xfrm>
            <a:off x="395537" y="1340768"/>
            <a:ext cx="3672408" cy="4296552"/>
          </a:xfrm>
        </p:spPr>
        <p:txBody>
          <a:bodyPr>
            <a:normAutofit/>
          </a:bodyPr>
          <a:lstStyle/>
          <a:p>
            <a:r>
              <a:rPr lang="ru-RU" sz="1600" dirty="0"/>
              <a:t>В краеведческом музее хранятся фотографии, свидетельствующие о наводнениях, которые произошли в мае </a:t>
            </a:r>
            <a:r>
              <a:rPr lang="ru-RU" sz="1600" dirty="0">
                <a:hlinkClick r:id="rId3" tooltip="1951"/>
              </a:rPr>
              <a:t>1951</a:t>
            </a:r>
            <a:r>
              <a:rPr lang="ru-RU" sz="1600" dirty="0"/>
              <a:t> г., в июле </a:t>
            </a:r>
            <a:r>
              <a:rPr lang="ru-RU" sz="1600" dirty="0">
                <a:hlinkClick r:id="rId4" tooltip="1959"/>
              </a:rPr>
              <a:t>1959</a:t>
            </a:r>
            <a:r>
              <a:rPr lang="ru-RU" sz="1600" dirty="0"/>
              <a:t> г., в мае </a:t>
            </a:r>
            <a:r>
              <a:rPr lang="ru-RU" sz="1600" dirty="0">
                <a:hlinkClick r:id="rId5" tooltip="1967"/>
              </a:rPr>
              <a:t>1967</a:t>
            </a:r>
            <a:r>
              <a:rPr lang="ru-RU" sz="1600" dirty="0"/>
              <a:t> г. Очевидцы первого наводнения рассказывали, что вода поднялась до второго этажа старой школы. Людей эвакуировали на сопку. Почти все продовольственные склады оказались под водой. После второго наводнения руководство района решило укрепить берег р. Индигирка. Все работники предприятий вышли на субботники, за неделю управились с работой.</a:t>
            </a:r>
          </a:p>
        </p:txBody>
      </p:sp>
      <p:pic>
        <p:nvPicPr>
          <p:cNvPr id="10" name="Рисунок 9"/>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5004047" y="1008739"/>
            <a:ext cx="3195439" cy="2132229"/>
          </a:xfrm>
          <a:prstGeom prst="rect">
            <a:avLst/>
          </a:prstGeom>
        </p:spPr>
      </p:pic>
    </p:spTree>
    <p:extLst>
      <p:ext uri="{BB962C8B-B14F-4D97-AF65-F5344CB8AC3E}">
        <p14:creationId xmlns:p14="http://schemas.microsoft.com/office/powerpoint/2010/main" xmlns="" val="11211880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p:cNvSpPr>
            <a:spLocks noGrp="1"/>
          </p:cNvSpPr>
          <p:nvPr>
            <p:ph sz="quarter" idx="4294967295"/>
          </p:nvPr>
        </p:nvSpPr>
        <p:spPr>
          <a:xfrm>
            <a:off x="1371600" y="692696"/>
            <a:ext cx="6400800" cy="2016224"/>
          </a:xfrm>
        </p:spPr>
        <p:txBody>
          <a:bodyPr/>
          <a:lstStyle/>
          <a:p>
            <a:pPr marL="45720" indent="0" algn="just">
              <a:buNone/>
            </a:pPr>
            <a:r>
              <a:rPr lang="ru-RU" dirty="0" smtClean="0"/>
              <a:t>Моя малая родина богата красотами природы, полезными ископаемыми, вековыми тайнами и известна на весь мир своими морозами и стоячими холодами. Я горжусь и люблю свой родной Оймякон!</a:t>
            </a:r>
            <a:endParaRPr lang="ru-RU" dirty="0"/>
          </a:p>
        </p:txBody>
      </p:sp>
      <p:pic>
        <p:nvPicPr>
          <p:cNvPr id="6" name="Рисунок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216727" y="3046544"/>
            <a:ext cx="4572000" cy="3049524"/>
          </a:xfrm>
          <a:prstGeom prst="rect">
            <a:avLst/>
          </a:prstGeom>
        </p:spPr>
      </p:pic>
    </p:spTree>
    <p:extLst>
      <p:ext uri="{BB962C8B-B14F-4D97-AF65-F5344CB8AC3E}">
        <p14:creationId xmlns:p14="http://schemas.microsoft.com/office/powerpoint/2010/main" xmlns="" val="10748776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75656" y="2564904"/>
            <a:ext cx="6512511" cy="1143000"/>
          </a:xfrm>
        </p:spPr>
        <p:txBody>
          <a:bodyPr/>
          <a:lstStyle/>
          <a:p>
            <a:pPr marL="0" indent="0">
              <a:buNone/>
            </a:pPr>
            <a:r>
              <a:rPr lang="ru-RU" dirty="0" smtClean="0"/>
              <a:t>Спасибо за внимание!</a:t>
            </a:r>
            <a:endParaRPr lang="ru-RU" dirty="0"/>
          </a:p>
        </p:txBody>
      </p:sp>
    </p:spTree>
    <p:extLst>
      <p:ext uri="{BB962C8B-B14F-4D97-AF65-F5344CB8AC3E}">
        <p14:creationId xmlns:p14="http://schemas.microsoft.com/office/powerpoint/2010/main" xmlns="" val="41523698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59632" y="404664"/>
            <a:ext cx="6512511" cy="1143000"/>
          </a:xfrm>
        </p:spPr>
        <p:txBody>
          <a:bodyPr/>
          <a:lstStyle/>
          <a:p>
            <a:pPr marL="0" indent="0" algn="ctr">
              <a:buNone/>
            </a:pPr>
            <a:r>
              <a:rPr lang="ru-RU" dirty="0" smtClean="0"/>
              <a:t>Цель</a:t>
            </a:r>
            <a:endParaRPr lang="ru-RU" dirty="0"/>
          </a:p>
        </p:txBody>
      </p:sp>
      <p:sp>
        <p:nvSpPr>
          <p:cNvPr id="3" name="Объект 2"/>
          <p:cNvSpPr>
            <a:spLocks noGrp="1"/>
          </p:cNvSpPr>
          <p:nvPr>
            <p:ph sz="quarter" idx="13"/>
          </p:nvPr>
        </p:nvSpPr>
        <p:spPr>
          <a:xfrm>
            <a:off x="1259632" y="2276872"/>
            <a:ext cx="6400800" cy="3474720"/>
          </a:xfrm>
        </p:spPr>
        <p:txBody>
          <a:bodyPr/>
          <a:lstStyle/>
          <a:p>
            <a:pPr marL="45720" indent="0">
              <a:buNone/>
            </a:pPr>
            <a:r>
              <a:rPr lang="ru-RU" dirty="0" smtClean="0"/>
              <a:t>Познакомиться с историей моей малой родины</a:t>
            </a:r>
            <a:endParaRPr lang="ru-RU" dirty="0"/>
          </a:p>
        </p:txBody>
      </p:sp>
    </p:spTree>
    <p:extLst>
      <p:ext uri="{BB962C8B-B14F-4D97-AF65-F5344CB8AC3E}">
        <p14:creationId xmlns:p14="http://schemas.microsoft.com/office/powerpoint/2010/main" xmlns="" val="31633139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899592" y="764704"/>
            <a:ext cx="7776864" cy="2308324"/>
          </a:xfrm>
          <a:prstGeom prst="rect">
            <a:avLst/>
          </a:prstGeom>
        </p:spPr>
        <p:txBody>
          <a:bodyPr wrap="square">
            <a:spAutoFit/>
          </a:bodyPr>
          <a:lstStyle/>
          <a:p>
            <a:pPr algn="just"/>
            <a:r>
              <a:rPr lang="ru-RU" dirty="0" err="1"/>
              <a:t>Оймяконский</a:t>
            </a:r>
            <a:r>
              <a:rPr lang="ru-RU" dirty="0"/>
              <a:t> </a:t>
            </a:r>
            <a:r>
              <a:rPr lang="ru-RU" dirty="0" smtClean="0"/>
              <a:t>район </a:t>
            </a:r>
            <a:r>
              <a:rPr lang="ru-RU" dirty="0"/>
              <a:t>находится в самом центре горных хребтов и нагорий северо-восточной части РС (Я). Тех, кто в первый раз приезжает из центральных областей России или даже из </a:t>
            </a:r>
            <a:r>
              <a:rPr lang="ru-RU" dirty="0" smtClean="0"/>
              <a:t>других районов </a:t>
            </a:r>
            <a:r>
              <a:rPr lang="ru-RU" dirty="0"/>
              <a:t>республики в этот северный улус, поражают, прежде всего, горы. И еще, даже в разгар непривычного жаркого </a:t>
            </a:r>
            <a:r>
              <a:rPr lang="ru-RU" dirty="0" err="1"/>
              <a:t>оймяконского</a:t>
            </a:r>
            <a:r>
              <a:rPr lang="ru-RU" dirty="0"/>
              <a:t> лета на вершине и распадках лежат снега! Величавость и суровость, неотразимая красота окружающих гор очаровывают и покоряют человека, оставляя глубокое, неизгладимое впечатление.</a:t>
            </a:r>
          </a:p>
        </p:txBody>
      </p:sp>
      <p:pic>
        <p:nvPicPr>
          <p:cNvPr id="6" name="Рисунок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555776" y="3356992"/>
            <a:ext cx="4198428" cy="2706284"/>
          </a:xfrm>
          <a:prstGeom prst="rect">
            <a:avLst/>
          </a:prstGeom>
        </p:spPr>
      </p:pic>
    </p:spTree>
    <p:extLst>
      <p:ext uri="{BB962C8B-B14F-4D97-AF65-F5344CB8AC3E}">
        <p14:creationId xmlns:p14="http://schemas.microsoft.com/office/powerpoint/2010/main" xmlns="" val="2584133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Текст 5"/>
          <p:cNvSpPr>
            <a:spLocks noGrp="1"/>
          </p:cNvSpPr>
          <p:nvPr>
            <p:ph type="body" idx="1"/>
          </p:nvPr>
        </p:nvSpPr>
        <p:spPr/>
        <p:txBody>
          <a:bodyPr/>
          <a:lstStyle/>
          <a:p>
            <a:r>
              <a:rPr lang="ru-RU" dirty="0" err="1" smtClean="0"/>
              <a:t>Томтор</a:t>
            </a:r>
            <a:endParaRPr lang="ru-RU" dirty="0"/>
          </a:p>
        </p:txBody>
      </p:sp>
      <p:pic>
        <p:nvPicPr>
          <p:cNvPr id="10" name="Объект 9"/>
          <p:cNvPicPr>
            <a:picLocks noGrp="1" noChangeAspect="1"/>
          </p:cNvPicPr>
          <p:nvPr>
            <p:ph sz="half" idx="2"/>
          </p:nvPr>
        </p:nvPicPr>
        <p:blipFill>
          <a:blip r:embed="rId2">
            <a:extLst>
              <a:ext uri="{28A0092B-C50C-407E-A947-70E740481C1C}">
                <a14:useLocalDpi xmlns:a14="http://schemas.microsoft.com/office/drawing/2010/main" xmlns="" val="0"/>
              </a:ext>
            </a:extLst>
          </a:blip>
          <a:stretch>
            <a:fillRect/>
          </a:stretch>
        </p:blipFill>
        <p:spPr>
          <a:xfrm>
            <a:off x="971599" y="1628800"/>
            <a:ext cx="3438249" cy="2294657"/>
          </a:xfrm>
        </p:spPr>
      </p:pic>
      <p:sp>
        <p:nvSpPr>
          <p:cNvPr id="8" name="Текст 7"/>
          <p:cNvSpPr>
            <a:spLocks noGrp="1"/>
          </p:cNvSpPr>
          <p:nvPr>
            <p:ph type="body" sz="quarter" idx="3"/>
          </p:nvPr>
        </p:nvSpPr>
        <p:spPr/>
        <p:txBody>
          <a:bodyPr/>
          <a:lstStyle/>
          <a:p>
            <a:r>
              <a:rPr lang="ru-RU" dirty="0" smtClean="0"/>
              <a:t>Усть-Нера</a:t>
            </a:r>
            <a:endParaRPr lang="ru-RU" dirty="0"/>
          </a:p>
        </p:txBody>
      </p:sp>
      <p:pic>
        <p:nvPicPr>
          <p:cNvPr id="11" name="Объект 10"/>
          <p:cNvPicPr>
            <a:picLocks noGrp="1" noChangeAspect="1"/>
          </p:cNvPicPr>
          <p:nvPr>
            <p:ph sz="quarter" idx="4"/>
          </p:nvPr>
        </p:nvPicPr>
        <p:blipFill>
          <a:blip r:embed="rId3">
            <a:extLst>
              <a:ext uri="{28A0092B-C50C-407E-A947-70E740481C1C}">
                <a14:useLocalDpi xmlns:a14="http://schemas.microsoft.com/office/drawing/2010/main" xmlns="" val="0"/>
              </a:ext>
            </a:extLst>
          </a:blip>
          <a:stretch>
            <a:fillRect/>
          </a:stretch>
        </p:blipFill>
        <p:spPr>
          <a:xfrm>
            <a:off x="4645025" y="1653310"/>
            <a:ext cx="3346450" cy="2233755"/>
          </a:xfrm>
        </p:spPr>
      </p:pic>
      <p:sp>
        <p:nvSpPr>
          <p:cNvPr id="5" name="Заголовок 4"/>
          <p:cNvSpPr>
            <a:spLocks noGrp="1"/>
          </p:cNvSpPr>
          <p:nvPr>
            <p:ph type="title"/>
          </p:nvPr>
        </p:nvSpPr>
        <p:spPr>
          <a:xfrm>
            <a:off x="1331640" y="4725144"/>
            <a:ext cx="6512511" cy="1143000"/>
          </a:xfrm>
        </p:spPr>
        <p:txBody>
          <a:bodyPr/>
          <a:lstStyle/>
          <a:p>
            <a:pPr marL="0" indent="0" algn="just">
              <a:buNone/>
            </a:pPr>
            <a:r>
              <a:rPr lang="ru-RU" sz="2000" b="0" dirty="0" err="1">
                <a:effectLst/>
              </a:rPr>
              <a:t>Оймяконский</a:t>
            </a:r>
            <a:r>
              <a:rPr lang="ru-RU" sz="2000" b="0" dirty="0">
                <a:effectLst/>
              </a:rPr>
              <a:t> улус (район) образован в 1931 году с центром в </a:t>
            </a:r>
            <a:r>
              <a:rPr lang="ru-RU" sz="2000" b="0" dirty="0" err="1">
                <a:effectLst/>
              </a:rPr>
              <a:t>с.Томтор</a:t>
            </a:r>
            <a:r>
              <a:rPr lang="ru-RU" sz="2000" b="0" dirty="0">
                <a:effectLst/>
              </a:rPr>
              <a:t> позже в  1954 году районным центром стал  поселок Усть-Нера.</a:t>
            </a:r>
            <a:endParaRPr lang="ru-RU" sz="2000" dirty="0"/>
          </a:p>
        </p:txBody>
      </p:sp>
    </p:spTree>
    <p:extLst>
      <p:ext uri="{BB962C8B-B14F-4D97-AF65-F5344CB8AC3E}">
        <p14:creationId xmlns:p14="http://schemas.microsoft.com/office/powerpoint/2010/main" xmlns="" val="6604302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4869160"/>
            <a:ext cx="6512511" cy="1584176"/>
          </a:xfrm>
        </p:spPr>
        <p:txBody>
          <a:bodyPr/>
          <a:lstStyle/>
          <a:p>
            <a:pPr marL="0" indent="0" algn="just">
              <a:buNone/>
            </a:pPr>
            <a:r>
              <a:rPr lang="ru-RU" sz="2000" b="0" dirty="0" err="1">
                <a:effectLst/>
              </a:rPr>
              <a:t>Оймяконье</a:t>
            </a:r>
            <a:r>
              <a:rPr lang="ru-RU" sz="2000" b="0" dirty="0">
                <a:effectLst/>
              </a:rPr>
              <a:t> известно всему миру, прежде всего своими морозами. В селе Оймякон находится полюс холода, где была зафиксирована одна из самых низких температур в северном полушарии −71,2 °C.</a:t>
            </a:r>
            <a:endParaRPr lang="ru-RU" sz="2000" dirty="0"/>
          </a:p>
        </p:txBody>
      </p:sp>
      <p:pic>
        <p:nvPicPr>
          <p:cNvPr id="4" name="Объект 3"/>
          <p:cNvPicPr>
            <a:picLocks noGrp="1" noChangeAspect="1"/>
          </p:cNvPicPr>
          <p:nvPr>
            <p:ph sz="quarter" idx="13"/>
          </p:nvPr>
        </p:nvPicPr>
        <p:blipFill>
          <a:blip r:embed="rId2">
            <a:extLst>
              <a:ext uri="{28A0092B-C50C-407E-A947-70E740481C1C}">
                <a14:useLocalDpi xmlns:a14="http://schemas.microsoft.com/office/drawing/2010/main" xmlns="" val="0"/>
              </a:ext>
            </a:extLst>
          </a:blip>
          <a:stretch>
            <a:fillRect/>
          </a:stretch>
        </p:blipFill>
        <p:spPr>
          <a:xfrm>
            <a:off x="886768" y="836712"/>
            <a:ext cx="3468577" cy="3475037"/>
          </a:xfrm>
        </p:spPr>
      </p:pic>
      <p:pic>
        <p:nvPicPr>
          <p:cNvPr id="5" name="Рисунок 4"/>
          <p:cNvPicPr>
            <a:picLocks noChangeAspect="1"/>
          </p:cNvPicPr>
          <p:nvPr/>
        </p:nvPicPr>
        <p:blipFill rotWithShape="1">
          <a:blip r:embed="rId3">
            <a:extLst>
              <a:ext uri="{28A0092B-C50C-407E-A947-70E740481C1C}">
                <a14:useLocalDpi xmlns:a14="http://schemas.microsoft.com/office/drawing/2010/main" xmlns="" val="0"/>
              </a:ext>
            </a:extLst>
          </a:blip>
          <a:srcRect l="10167" r="6667" b="26735"/>
          <a:stretch/>
        </p:blipFill>
        <p:spPr>
          <a:xfrm>
            <a:off x="4716016" y="1268760"/>
            <a:ext cx="3764368" cy="2520280"/>
          </a:xfrm>
          <a:prstGeom prst="rect">
            <a:avLst/>
          </a:prstGeom>
        </p:spPr>
      </p:pic>
    </p:spTree>
    <p:extLst>
      <p:ext uri="{BB962C8B-B14F-4D97-AF65-F5344CB8AC3E}">
        <p14:creationId xmlns:p14="http://schemas.microsoft.com/office/powerpoint/2010/main" xmlns="" val="11055824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611560" y="476672"/>
            <a:ext cx="3636085" cy="576064"/>
          </a:xfrm>
        </p:spPr>
        <p:txBody>
          <a:bodyPr/>
          <a:lstStyle/>
          <a:p>
            <a:pPr marL="0" indent="0">
              <a:buNone/>
            </a:pPr>
            <a:r>
              <a:rPr lang="ru-RU" dirty="0" smtClean="0"/>
              <a:t>Река Индигирка</a:t>
            </a:r>
            <a:endParaRPr lang="ru-RU" dirty="0"/>
          </a:p>
        </p:txBody>
      </p:sp>
      <p:pic>
        <p:nvPicPr>
          <p:cNvPr id="7" name="Объект 6"/>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4860032" y="1916832"/>
            <a:ext cx="4016375" cy="2678420"/>
          </a:xfrm>
        </p:spPr>
      </p:pic>
      <p:sp>
        <p:nvSpPr>
          <p:cNvPr id="6" name="Текст 5"/>
          <p:cNvSpPr>
            <a:spLocks noGrp="1"/>
          </p:cNvSpPr>
          <p:nvPr>
            <p:ph type="body" sz="half" idx="2"/>
          </p:nvPr>
        </p:nvSpPr>
        <p:spPr>
          <a:xfrm>
            <a:off x="107504" y="1124744"/>
            <a:ext cx="4356921" cy="5400600"/>
          </a:xfrm>
        </p:spPr>
        <p:txBody>
          <a:bodyPr>
            <a:normAutofit/>
          </a:bodyPr>
          <a:lstStyle/>
          <a:p>
            <a:r>
              <a:rPr lang="ru-RU" sz="1800" dirty="0"/>
              <a:t>По территории района, пересекая ее с юга на север, протекает река Индигирка. Это третья по величине река Якутии, ее бассейн занимает 11% площади Республики Саха (Якутия) </a:t>
            </a:r>
            <a:endParaRPr lang="ru-RU" sz="1800" dirty="0" smtClean="0"/>
          </a:p>
          <a:p>
            <a:r>
              <a:rPr lang="ru-RU" sz="1800" dirty="0"/>
              <a:t>Индигирка – могучая северная река в Якутии, в начале 30-х годов была еще окутана тайнами и загадками. Глубоко хранила свои клады и ждала первооткрывателей. Число малых рек и речек на территории улуса доходит до полутора тысяч и все они протекают по каменистым распадкам и живописному руслу. Кое-где можно полюбоваться водопадами с перепадом воды на десятки метров. Водопад на реке  </a:t>
            </a:r>
            <a:r>
              <a:rPr lang="ru-RU" sz="1800" dirty="0" err="1"/>
              <a:t>Мюгюл</a:t>
            </a:r>
            <a:r>
              <a:rPr lang="ru-RU" sz="1800" dirty="0"/>
              <a:t> (правый приток р. Сунтар) при ширине 10-12 м имеет высоту 12-15 м.</a:t>
            </a:r>
          </a:p>
        </p:txBody>
      </p:sp>
    </p:spTree>
    <p:extLst>
      <p:ext uri="{BB962C8B-B14F-4D97-AF65-F5344CB8AC3E}">
        <p14:creationId xmlns:p14="http://schemas.microsoft.com/office/powerpoint/2010/main" xmlns="" val="26941559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404665"/>
            <a:ext cx="3636085" cy="864096"/>
          </a:xfrm>
        </p:spPr>
        <p:txBody>
          <a:bodyPr/>
          <a:lstStyle/>
          <a:p>
            <a:pPr marL="0" indent="0">
              <a:buNone/>
            </a:pPr>
            <a:r>
              <a:rPr lang="ru-RU" dirty="0" smtClean="0"/>
              <a:t>Озеро </a:t>
            </a:r>
            <a:r>
              <a:rPr lang="ru-RU" dirty="0" err="1" smtClean="0"/>
              <a:t>Лабынкыр</a:t>
            </a:r>
            <a:endParaRPr lang="ru-RU" dirty="0"/>
          </a:p>
        </p:txBody>
      </p:sp>
      <p:pic>
        <p:nvPicPr>
          <p:cNvPr id="5" name="Объект 4"/>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4590058" y="1772816"/>
            <a:ext cx="4214341" cy="3240360"/>
          </a:xfrm>
        </p:spPr>
      </p:pic>
      <p:sp>
        <p:nvSpPr>
          <p:cNvPr id="4" name="Текст 3"/>
          <p:cNvSpPr>
            <a:spLocks noGrp="1"/>
          </p:cNvSpPr>
          <p:nvPr>
            <p:ph type="body" sz="half" idx="2"/>
          </p:nvPr>
        </p:nvSpPr>
        <p:spPr>
          <a:xfrm>
            <a:off x="323528" y="1412776"/>
            <a:ext cx="4140897" cy="4968552"/>
          </a:xfrm>
        </p:spPr>
        <p:txBody>
          <a:bodyPr>
            <a:normAutofit lnSpcReduction="10000"/>
          </a:bodyPr>
          <a:lstStyle/>
          <a:p>
            <a:r>
              <a:rPr lang="ru-RU" sz="1600" dirty="0"/>
              <a:t>Легендарное озеро </a:t>
            </a:r>
            <a:r>
              <a:rPr lang="ru-RU" sz="1600" dirty="0" err="1"/>
              <a:t>Лабынгкыр</a:t>
            </a:r>
            <a:r>
              <a:rPr lang="ru-RU" sz="1600" dirty="0"/>
              <a:t> относится к запрудным озером ледникового периода. Озеро </a:t>
            </a:r>
            <a:r>
              <a:rPr lang="ru-RU" sz="1600" dirty="0" err="1"/>
              <a:t>Лабынкыр</a:t>
            </a:r>
            <a:r>
              <a:rPr lang="ru-RU" sz="1600" dirty="0"/>
              <a:t> находится в южной части улуса, в 60 км от границы с Хабаровским краем. </a:t>
            </a:r>
            <a:r>
              <a:rPr lang="ru-RU" sz="1600" dirty="0" err="1"/>
              <a:t>Лабынкыр</a:t>
            </a:r>
            <a:r>
              <a:rPr lang="ru-RU" sz="1600" dirty="0"/>
              <a:t> имеет длину 16 км. самое широкое место 4 км. Глубины 58 м. трещина на глубине 42м имеет общую глубину 82 м.</a:t>
            </a:r>
          </a:p>
          <a:p>
            <a:r>
              <a:rPr lang="ru-RU" sz="1600" dirty="0"/>
              <a:t>Об озере </a:t>
            </a:r>
            <a:r>
              <a:rPr lang="ru-RU" sz="1600" dirty="0" err="1"/>
              <a:t>Лабынгкыр</a:t>
            </a:r>
            <a:r>
              <a:rPr lang="ru-RU" sz="1600" dirty="0"/>
              <a:t> люди рассказывают много страшного. Например, о таинственном исчезновении охотничьих собак, домашних оленей и прочего скота. О чудовище поговаривали давно, хотя показывалось оно на глаза людям очень редко. Рассказывали о кое-каких повадках чудовища. Нырнет в одном озере, вынырнет в другом. Через много лет. Казалось, что соседние озера соединены между собой подземными ходами.</a:t>
            </a:r>
          </a:p>
          <a:p>
            <a:endParaRPr lang="ru-RU" dirty="0"/>
          </a:p>
        </p:txBody>
      </p:sp>
    </p:spTree>
    <p:extLst>
      <p:ext uri="{BB962C8B-B14F-4D97-AF65-F5344CB8AC3E}">
        <p14:creationId xmlns:p14="http://schemas.microsoft.com/office/powerpoint/2010/main" xmlns="" val="2104241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3888432" cy="720080"/>
          </a:xfrm>
        </p:spPr>
        <p:txBody>
          <a:bodyPr/>
          <a:lstStyle/>
          <a:p>
            <a:pPr marL="0" indent="0" algn="just">
              <a:buNone/>
            </a:pPr>
            <a:r>
              <a:rPr lang="ru-RU" dirty="0" smtClean="0"/>
              <a:t>Растительный мир</a:t>
            </a:r>
            <a:endParaRPr lang="ru-RU" dirty="0"/>
          </a:p>
        </p:txBody>
      </p:sp>
      <p:pic>
        <p:nvPicPr>
          <p:cNvPr id="5" name="Объект 4"/>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5491790" y="390809"/>
            <a:ext cx="2648223" cy="1667664"/>
          </a:xfrm>
        </p:spPr>
      </p:pic>
      <p:sp>
        <p:nvSpPr>
          <p:cNvPr id="4" name="Текст 3"/>
          <p:cNvSpPr>
            <a:spLocks noGrp="1"/>
          </p:cNvSpPr>
          <p:nvPr>
            <p:ph type="body" sz="half" idx="2"/>
          </p:nvPr>
        </p:nvSpPr>
        <p:spPr>
          <a:xfrm>
            <a:off x="323528" y="1052736"/>
            <a:ext cx="4140897" cy="5616624"/>
          </a:xfrm>
        </p:spPr>
        <p:txBody>
          <a:bodyPr>
            <a:normAutofit fontScale="92500" lnSpcReduction="10000"/>
          </a:bodyPr>
          <a:lstStyle/>
          <a:p>
            <a:r>
              <a:rPr lang="ru-RU" dirty="0"/>
              <a:t>Несмотря на суровые климатические условия, растительность полюса холода довольно богата.</a:t>
            </a:r>
          </a:p>
          <a:p>
            <a:r>
              <a:rPr lang="ru-RU" dirty="0" err="1"/>
              <a:t>Оймяконье</a:t>
            </a:r>
            <a:r>
              <a:rPr lang="ru-RU" dirty="0"/>
              <a:t> – горная страна. Говоря о резкой </a:t>
            </a:r>
            <a:r>
              <a:rPr lang="ru-RU" dirty="0" err="1"/>
              <a:t>континентальности</a:t>
            </a:r>
            <a:r>
              <a:rPr lang="ru-RU" dirty="0"/>
              <a:t> его климата, следует подчеркнуть, что в верхних поясах гор до некоторой степени сглажены климатические контрасты </a:t>
            </a:r>
            <a:r>
              <a:rPr lang="ru-RU" dirty="0" err="1"/>
              <a:t>близлежайщих</a:t>
            </a:r>
            <a:r>
              <a:rPr lang="ru-RU" dirty="0"/>
              <a:t> низин.</a:t>
            </a:r>
          </a:p>
          <a:p>
            <a:r>
              <a:rPr lang="ru-RU" dirty="0"/>
              <a:t>Леса в </a:t>
            </a:r>
            <a:r>
              <a:rPr lang="ru-RU" dirty="0" err="1"/>
              <a:t>Оймяконье</a:t>
            </a:r>
            <a:r>
              <a:rPr lang="ru-RU" dirty="0"/>
              <a:t> представлены горными редколесьями и долинными редкослойными </a:t>
            </a:r>
            <a:r>
              <a:rPr lang="ru-RU" dirty="0" err="1"/>
              <a:t>лиственничниками</a:t>
            </a:r>
            <a:r>
              <a:rPr lang="ru-RU" dirty="0"/>
              <a:t>. Местами поймы горных гор покрыты лиственными лесами из </a:t>
            </a:r>
            <a:r>
              <a:rPr lang="ru-RU" dirty="0" err="1"/>
              <a:t>чозении</a:t>
            </a:r>
            <a:r>
              <a:rPr lang="ru-RU" dirty="0"/>
              <a:t> и тополя, на  склонах гор широко распространен кедровый стланик.</a:t>
            </a:r>
          </a:p>
          <a:p>
            <a:r>
              <a:rPr lang="ru-RU" dirty="0"/>
              <a:t>Основной лесообразующей породой является </a:t>
            </a:r>
            <a:r>
              <a:rPr lang="ru-RU" dirty="0" err="1"/>
              <a:t>листвиница</a:t>
            </a:r>
            <a:r>
              <a:rPr lang="ru-RU" dirty="0"/>
              <a:t>. Часто встречается </a:t>
            </a:r>
            <a:r>
              <a:rPr lang="ru-RU" dirty="0" err="1"/>
              <a:t>чозения</a:t>
            </a:r>
            <a:r>
              <a:rPr lang="ru-RU" dirty="0"/>
              <a:t> крупночешуйчатая. Это одна из эндемичных пород дальнего и северно-востока России. </a:t>
            </a:r>
            <a:r>
              <a:rPr lang="ru-RU" dirty="0" err="1"/>
              <a:t>Средим</a:t>
            </a:r>
            <a:r>
              <a:rPr lang="ru-RU" dirty="0"/>
              <a:t> </a:t>
            </a:r>
            <a:r>
              <a:rPr lang="ru-RU" dirty="0" err="1"/>
              <a:t>чочениевых</a:t>
            </a:r>
            <a:r>
              <a:rPr lang="ru-RU" dirty="0"/>
              <a:t> рощ, а также вдоль ручьев и рек отдельными рядами растет тополь душистый. Это крупное дерево до 25 м высоты.</a:t>
            </a:r>
          </a:p>
          <a:p>
            <a:r>
              <a:rPr lang="ru-RU" dirty="0"/>
              <a:t>Кедровый стланик – массовое растение горных склонов. Это стелющийся кустарник, реже небольшое деревце. В сомкнутых зарослях стланик растет кустами с дугообразно изгибающимися стволиками. Длина которой нередко достигает 4-6 м, толщина у корневой шейки не превышает 14-20 см. Растение довольно долговечное.</a:t>
            </a:r>
          </a:p>
          <a:p>
            <a:endParaRPr lang="ru-RU" dirty="0"/>
          </a:p>
        </p:txBody>
      </p:sp>
      <p:pic>
        <p:nvPicPr>
          <p:cNvPr id="6" name="Рисунок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648720" y="5035535"/>
            <a:ext cx="2265420" cy="1512168"/>
          </a:xfrm>
          <a:prstGeom prst="rect">
            <a:avLst/>
          </a:prstGeom>
        </p:spPr>
      </p:pic>
      <p:pic>
        <p:nvPicPr>
          <p:cNvPr id="7" name="Рисунок 6"/>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4743630" y="2420888"/>
            <a:ext cx="4075601" cy="2145684"/>
          </a:xfrm>
          <a:prstGeom prst="rect">
            <a:avLst/>
          </a:prstGeom>
        </p:spPr>
      </p:pic>
    </p:spTree>
    <p:extLst>
      <p:ext uri="{BB962C8B-B14F-4D97-AF65-F5344CB8AC3E}">
        <p14:creationId xmlns:p14="http://schemas.microsoft.com/office/powerpoint/2010/main" xmlns="" val="10645201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88641"/>
            <a:ext cx="3636085" cy="720080"/>
          </a:xfrm>
        </p:spPr>
        <p:txBody>
          <a:bodyPr/>
          <a:lstStyle/>
          <a:p>
            <a:pPr marL="0" indent="0">
              <a:buNone/>
            </a:pPr>
            <a:r>
              <a:rPr lang="ru-RU" dirty="0" smtClean="0"/>
              <a:t>Животный мир</a:t>
            </a:r>
            <a:endParaRPr lang="ru-RU" dirty="0"/>
          </a:p>
        </p:txBody>
      </p:sp>
      <p:pic>
        <p:nvPicPr>
          <p:cNvPr id="5" name="Объект 4"/>
          <p:cNvPicPr>
            <a:picLocks noGrp="1" noChangeAspect="1"/>
          </p:cNvPicPr>
          <p:nvPr>
            <p:ph idx="1"/>
          </p:nvPr>
        </p:nvPicPr>
        <p:blipFill rotWithShape="1">
          <a:blip r:embed="rId2">
            <a:extLst>
              <a:ext uri="{28A0092B-C50C-407E-A947-70E740481C1C}">
                <a14:useLocalDpi xmlns:a14="http://schemas.microsoft.com/office/drawing/2010/main" xmlns="" val="0"/>
              </a:ext>
            </a:extLst>
          </a:blip>
          <a:srcRect r="32598" b="13844"/>
          <a:stretch/>
        </p:blipFill>
        <p:spPr>
          <a:xfrm>
            <a:off x="4572000" y="4221088"/>
            <a:ext cx="2707120" cy="2229996"/>
          </a:xfrm>
        </p:spPr>
      </p:pic>
      <p:sp>
        <p:nvSpPr>
          <p:cNvPr id="4" name="Текст 3"/>
          <p:cNvSpPr>
            <a:spLocks noGrp="1"/>
          </p:cNvSpPr>
          <p:nvPr>
            <p:ph type="body" sz="half" idx="2"/>
          </p:nvPr>
        </p:nvSpPr>
        <p:spPr>
          <a:xfrm>
            <a:off x="179512" y="1052736"/>
            <a:ext cx="4284913" cy="5616624"/>
          </a:xfrm>
        </p:spPr>
        <p:txBody>
          <a:bodyPr>
            <a:normAutofit/>
          </a:bodyPr>
          <a:lstStyle/>
          <a:p>
            <a:r>
              <a:rPr lang="ru-RU" dirty="0"/>
              <a:t>Район полюс холода, несмотря на довольно жесткие природно-климатические условия, отличается известным разнообразием животного мира. Их 60 видов млекопитающих Якутии в этом районе обитают около 35 видов (примерно 60%). Различные по происхождению и роли, они практически до предела насыщают имеющиеся «экологические» ниши, заселяя все без исключения элементы ландшафтов: болота, прибрежную зону рек и озер, леса и кустарниковые заросли, каменистые россыпи и скалы, участки высокогорных тундр.</a:t>
            </a:r>
          </a:p>
          <a:p>
            <a:r>
              <a:rPr lang="ru-RU" dirty="0"/>
              <a:t>Из хищников – бурый медведь, волк, лиса, редко забредающий на территорию улуса из тундры песец, росомаха, тоже редко встречающийся соболь, горностай, речная выдра, ласка; их грызунов – заяц-беляк, бурундук, белка, белка-летяга, черношапочный сурок </a:t>
            </a:r>
            <a:r>
              <a:rPr lang="ru-RU" dirty="0" err="1"/>
              <a:t>длиннохвостатый</a:t>
            </a:r>
            <a:r>
              <a:rPr lang="ru-RU" dirty="0"/>
              <a:t>, як; из парнокопытных – лось, дикий северный олень, кабарга, снежный баран (чубуку). Обитает несколько мышиных (домашняя мышь, полевки, бурозубки и </a:t>
            </a:r>
            <a:r>
              <a:rPr lang="ru-RU" dirty="0" err="1" smtClean="0"/>
              <a:t>др</a:t>
            </a:r>
            <a:endParaRPr lang="ru-RU" dirty="0"/>
          </a:p>
        </p:txBody>
      </p:sp>
      <p:pic>
        <p:nvPicPr>
          <p:cNvPr id="6" name="Рисунок 5"/>
          <p:cNvPicPr>
            <a:picLocks noChangeAspect="1"/>
          </p:cNvPicPr>
          <p:nvPr/>
        </p:nvPicPr>
        <p:blipFill rotWithShape="1">
          <a:blip r:embed="rId3" cstate="print">
            <a:extLst>
              <a:ext uri="{28A0092B-C50C-407E-A947-70E740481C1C}">
                <a14:useLocalDpi xmlns:a14="http://schemas.microsoft.com/office/drawing/2010/main" xmlns="" val="0"/>
              </a:ext>
            </a:extLst>
          </a:blip>
          <a:srcRect l="21117"/>
          <a:stretch/>
        </p:blipFill>
        <p:spPr>
          <a:xfrm>
            <a:off x="4355976" y="188640"/>
            <a:ext cx="2494031" cy="1976063"/>
          </a:xfrm>
          <a:prstGeom prst="rect">
            <a:avLst/>
          </a:prstGeom>
        </p:spPr>
      </p:pic>
      <p:pic>
        <p:nvPicPr>
          <p:cNvPr id="3074"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084168" y="2164703"/>
            <a:ext cx="2857499" cy="220503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409244535"/>
      </p:ext>
    </p:extLst>
  </p:cSld>
  <p:clrMapOvr>
    <a:masterClrMapping/>
  </p:clrMapOvr>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21538</TotalTime>
  <Words>825</Words>
  <Application>Microsoft Office PowerPoint</Application>
  <PresentationFormat>Экран (4:3)</PresentationFormat>
  <Paragraphs>44</Paragraphs>
  <Slides>19</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Воздушный поток</vt:lpstr>
      <vt:lpstr>«Оймякон»   моя малая родина</vt:lpstr>
      <vt:lpstr>Цель</vt:lpstr>
      <vt:lpstr>Слайд 3</vt:lpstr>
      <vt:lpstr>Оймяконский улус (район) образован в 1931 году с центром в с.Томтор позже в  1954 году районным центром стал  поселок Усть-Нера.</vt:lpstr>
      <vt:lpstr>Оймяконье известно всему миру, прежде всего своими морозами. В селе Оймякон находится полюс холода, где была зафиксирована одна из самых низких температур в северном полушарии −71,2 °C.</vt:lpstr>
      <vt:lpstr>Река Индигирка</vt:lpstr>
      <vt:lpstr>Озеро Лабынкыр</vt:lpstr>
      <vt:lpstr>Растительный мир</vt:lpstr>
      <vt:lpstr>Животный мир</vt:lpstr>
      <vt:lpstr>Туристические места</vt:lpstr>
      <vt:lpstr>Посещение туристами является основными объектами трофейной спортивной охоты - это лось, снежный баран. Объектом спортивной рыбалки являются следующие виды рыб: арктический голец, щука, ленок, хариус.</vt:lpstr>
      <vt:lpstr>Историческими туристскими ресурсами являются памятные здания и места памятников, археологические раскопки, коллекции, музеи и пр. - Сквер в с. Томтор И.О. Кривошапкину - Стела «Полюс Холода» с. Томтор: - Памятный мемориал «В памяти жертвам сталинских лагерей» с. Томтор - Стела «Полюс Холода» с. Оймякон: - Дом Олонхо с. Оймякон: - Якутский балаган и сэргэ. поставленный А.Е.Кулаковским в 16 км. от с. Томтор - краеведческий музей им. Н.М. Заболоцкого-Чисхан с. Томтор: - Музей истории ГУЛАГа с. Томтор Средняя школа. - Частная музейная экспозиция «История Оймякона, как «Полюс Холода» ИП Васильева Т.Е. с. Оймякон: - Районный краеведческий музей п.Усть-Нера. Дом Олонхо построен в 2007 году, имеет форму Ураса и якутский балаган. Якутские обряды, фольклорная группа, национальная кухня. Якутские сувениры -обереги. Якутский балаган, построенный в начале 20 века, реставрированный, Сэргэ. поставленный А.Е.Кулаковским Краеведческий музей им. Заболоцкого - Чисхаана - материалы по истории улуса. На территории музея - памятный знак экспедиции С. В. Обручева, якутский балаган - быт якутов в 19 веке. </vt:lpstr>
      <vt:lpstr>Чысхаан</vt:lpstr>
      <vt:lpstr>Дорога «Колыма»</vt:lpstr>
      <vt:lpstr>Поселок Усть-Нера райцентр Оймяконского района.</vt:lpstr>
      <vt:lpstr>Слайд 16</vt:lpstr>
      <vt:lpstr>Наводнения 1951-го, 1959-го и 1967 годов </vt:lpstr>
      <vt:lpstr>Слайд 18</vt:lpstr>
      <vt:lpstr>Спасибо за внимание!</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«Оймякон»   моя малая родина</dc:title>
  <dc:creator>Райдан</dc:creator>
  <cp:lastModifiedBy>пка</cp:lastModifiedBy>
  <cp:revision>27</cp:revision>
  <dcterms:created xsi:type="dcterms:W3CDTF">2019-04-21T03:59:00Z</dcterms:created>
  <dcterms:modified xsi:type="dcterms:W3CDTF">2019-05-06T06:05:43Z</dcterms:modified>
</cp:coreProperties>
</file>