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AnnaYak" pitchFamily="82" charset="0"/>
              </a:rPr>
              <a:t>Кто рисует наши книги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3300"/>
                </a:solidFill>
                <a:latin typeface="AntiquaSakha" pitchFamily="34" charset="0"/>
              </a:rPr>
              <a:t>(Якутские художники – иллюстраторы детской книги)</a:t>
            </a:r>
            <a:endParaRPr lang="ru-RU" sz="3600" b="1" dirty="0">
              <a:solidFill>
                <a:srgbClr val="003300"/>
              </a:solidFill>
              <a:latin typeface="AntiquaSakh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33300"/>
                </a:solidFill>
                <a:latin typeface="Academy Sakha" pitchFamily="34" charset="0"/>
              </a:rPr>
              <a:t>Библиотечный урок для 3 класса</a:t>
            </a:r>
            <a:endParaRPr lang="ru-RU" sz="2800" dirty="0">
              <a:solidFill>
                <a:srgbClr val="333300"/>
              </a:solidFill>
              <a:latin typeface="Academy Sakh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2214554"/>
            <a:ext cx="79977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-О каких якутских художниках – иллюстраторах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 детской книги мы говорили  сегодня?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cademy Sakh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- Кто такие художники – анималисты?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cademy Sakh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- Для чего нужны иллюстрации?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cademy Sakh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786058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Academy Sakha" pitchFamily="34" charset="0"/>
              </a:rPr>
              <a:t>До  новых встреч </a:t>
            </a:r>
            <a:endParaRPr lang="ru-RU" sz="4000" b="1" dirty="0">
              <a:solidFill>
                <a:srgbClr val="003300"/>
              </a:solidFill>
              <a:latin typeface="Academy Sakh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1714488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Academy Sakha" pitchFamily="34" charset="0"/>
              </a:rPr>
              <a:t>Иллюстрация это изображение, сопровождающее и дополняющее текст.</a:t>
            </a:r>
            <a:endParaRPr lang="ru-RU" sz="3200" b="1" dirty="0">
              <a:solidFill>
                <a:srgbClr val="003300"/>
              </a:solidFill>
              <a:latin typeface="Academy Sakh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Users\админ\Desktop\иллюстр\10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7166"/>
            <a:ext cx="3500942" cy="4214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5072074"/>
            <a:ext cx="489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Academy Sakha" pitchFamily="34" charset="0"/>
              </a:rPr>
              <a:t>Художник Вера </a:t>
            </a:r>
            <a:r>
              <a:rPr lang="ru-RU" sz="3600" b="1" dirty="0" err="1" smtClean="0">
                <a:solidFill>
                  <a:srgbClr val="003300"/>
                </a:solidFill>
                <a:latin typeface="Academy Sakha" pitchFamily="34" charset="0"/>
              </a:rPr>
              <a:t>Ноева</a:t>
            </a:r>
            <a:endParaRPr lang="ru-RU" sz="3600" b="1" dirty="0">
              <a:solidFill>
                <a:srgbClr val="003300"/>
              </a:solidFill>
              <a:latin typeface="Academy Sakh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C:\Users\админ\Desktop\иллюстр\37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85728"/>
            <a:ext cx="3091265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929198"/>
            <a:ext cx="5859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cademy Sakha" pitchFamily="34" charset="0"/>
              </a:rPr>
              <a:t>Детский иллюстрированный журнал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cademy Sakha" pitchFamily="34" charset="0"/>
              </a:rPr>
              <a:t>   «</a:t>
            </a:r>
            <a:r>
              <a:rPr lang="ru-RU" sz="2800" b="1" dirty="0" err="1" smtClean="0">
                <a:solidFill>
                  <a:srgbClr val="003300"/>
                </a:solidFill>
                <a:latin typeface="Academy Sakha" pitchFamily="34" charset="0"/>
              </a:rPr>
              <a:t>Чуораанчык</a:t>
            </a:r>
            <a:r>
              <a:rPr lang="ru-RU" sz="2800" b="1" dirty="0" smtClean="0">
                <a:solidFill>
                  <a:srgbClr val="003300"/>
                </a:solidFill>
                <a:latin typeface="Academy Sakha" pitchFamily="34" charset="0"/>
              </a:rPr>
              <a:t>» (Колокольчик) 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cademy Sakha" pitchFamily="34" charset="0"/>
              </a:rPr>
              <a:t>       выходит с 1987 года</a:t>
            </a:r>
            <a:endParaRPr lang="ru-RU" sz="2800" b="1" dirty="0">
              <a:solidFill>
                <a:srgbClr val="003300"/>
              </a:solidFill>
              <a:latin typeface="Academy Sakh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C:\Users\админ\Desktop\иллюстр\1 00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8604"/>
            <a:ext cx="2800594" cy="2011353"/>
          </a:xfrm>
          <a:prstGeom prst="rect">
            <a:avLst/>
          </a:prstGeom>
          <a:noFill/>
        </p:spPr>
      </p:pic>
      <p:pic>
        <p:nvPicPr>
          <p:cNvPr id="4099" name="Picture 3" descr="C:\Users\админ\Desktop\иллюстр\2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7166"/>
            <a:ext cx="1894200" cy="2596175"/>
          </a:xfrm>
          <a:prstGeom prst="rect">
            <a:avLst/>
          </a:prstGeom>
          <a:noFill/>
        </p:spPr>
      </p:pic>
      <p:pic>
        <p:nvPicPr>
          <p:cNvPr id="4100" name="Picture 4" descr="C:\Users\админ\Desktop\иллюстр\7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500438"/>
            <a:ext cx="2000264" cy="27320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9124" y="4643446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cademy Sakha" pitchFamily="34" charset="0"/>
              </a:rPr>
              <a:t>Вера </a:t>
            </a:r>
            <a:r>
              <a:rPr lang="ru-RU" sz="2800" b="1" dirty="0" err="1" smtClean="0">
                <a:solidFill>
                  <a:srgbClr val="003300"/>
                </a:solidFill>
                <a:latin typeface="Academy Sakha" pitchFamily="34" charset="0"/>
              </a:rPr>
              <a:t>Ноева</a:t>
            </a:r>
            <a:r>
              <a:rPr lang="ru-RU" sz="2800" b="1" dirty="0" smtClean="0">
                <a:solidFill>
                  <a:srgbClr val="003300"/>
                </a:solidFill>
                <a:latin typeface="Academy Sakha" pitchFamily="34" charset="0"/>
              </a:rPr>
              <a:t> оформила  около 60 книг и учебников</a:t>
            </a:r>
            <a:endParaRPr lang="ru-RU" sz="2800" b="1" dirty="0">
              <a:solidFill>
                <a:srgbClr val="003300"/>
              </a:solidFill>
              <a:latin typeface="Academy Sakha" pitchFamily="34" charset="0"/>
            </a:endParaRPr>
          </a:p>
        </p:txBody>
      </p:sp>
      <p:pic>
        <p:nvPicPr>
          <p:cNvPr id="4101" name="Picture 5" descr="C:\Users\админ\Desktop\иллюстр\3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2143116"/>
            <a:ext cx="1857388" cy="2422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Users\админ\Desktop\иллюстр\9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290"/>
            <a:ext cx="1643074" cy="2053843"/>
          </a:xfrm>
          <a:prstGeom prst="rect">
            <a:avLst/>
          </a:prstGeom>
          <a:noFill/>
        </p:spPr>
      </p:pic>
      <p:pic>
        <p:nvPicPr>
          <p:cNvPr id="5123" name="Picture 3" descr="C:\Users\админ\Desktop\иллюстр\56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0"/>
            <a:ext cx="2248795" cy="2714644"/>
          </a:xfrm>
          <a:prstGeom prst="rect">
            <a:avLst/>
          </a:prstGeom>
          <a:noFill/>
        </p:spPr>
      </p:pic>
      <p:pic>
        <p:nvPicPr>
          <p:cNvPr id="5124" name="Picture 4" descr="C:\Users\админ\Desktop\иллюстр\8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643050"/>
            <a:ext cx="2143140" cy="2814734"/>
          </a:xfrm>
          <a:prstGeom prst="rect">
            <a:avLst/>
          </a:prstGeom>
          <a:noFill/>
        </p:spPr>
      </p:pic>
      <p:pic>
        <p:nvPicPr>
          <p:cNvPr id="5125" name="Picture 5" descr="C:\Users\админ\Desktop\иллюстр\0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857364"/>
            <a:ext cx="2087257" cy="27146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728" y="4714884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cademy Sakha" pitchFamily="34" charset="0"/>
              </a:rPr>
              <a:t>.  Мария Игнатьева дизайнер, преподаватель СВФУ им. </a:t>
            </a:r>
            <a:r>
              <a:rPr lang="ru-RU" b="1" dirty="0" err="1" smtClean="0">
                <a:latin typeface="Academy Sakha" pitchFamily="34" charset="0"/>
              </a:rPr>
              <a:t>М.К.Аммосова</a:t>
            </a:r>
            <a:r>
              <a:rPr lang="ru-RU" b="1" dirty="0" smtClean="0">
                <a:latin typeface="Academy Sakha" pitchFamily="34" charset="0"/>
              </a:rPr>
              <a:t>. Она известна  нам по таким любимым книгам, как «</a:t>
            </a:r>
            <a:r>
              <a:rPr lang="ru-RU" b="1" dirty="0" err="1" smtClean="0">
                <a:latin typeface="Academy Sakha" pitchFamily="34" charset="0"/>
              </a:rPr>
              <a:t>Хотун</a:t>
            </a:r>
            <a:r>
              <a:rPr lang="ru-RU" b="1" dirty="0" smtClean="0">
                <a:latin typeface="Academy Sakha" pitchFamily="34" charset="0"/>
              </a:rPr>
              <a:t> </a:t>
            </a:r>
            <a:r>
              <a:rPr lang="ru-RU" b="1" dirty="0" err="1" smtClean="0">
                <a:latin typeface="Academy Sakha" pitchFamily="34" charset="0"/>
              </a:rPr>
              <a:t>хаан</a:t>
            </a:r>
            <a:r>
              <a:rPr lang="ru-RU" b="1" dirty="0" smtClean="0">
                <a:latin typeface="Academy Sakha" pitchFamily="34" charset="0"/>
              </a:rPr>
              <a:t>» Семёна </a:t>
            </a:r>
            <a:r>
              <a:rPr lang="ru-RU" b="1" dirty="0" err="1" smtClean="0">
                <a:latin typeface="Academy Sakha" pitchFamily="34" charset="0"/>
              </a:rPr>
              <a:t>Тумата</a:t>
            </a:r>
            <a:r>
              <a:rPr lang="ru-RU" b="1" dirty="0" smtClean="0">
                <a:latin typeface="Academy Sakha" pitchFamily="34" charset="0"/>
              </a:rPr>
              <a:t>, «</a:t>
            </a:r>
            <a:r>
              <a:rPr lang="ru-RU" b="1" dirty="0" err="1" smtClean="0">
                <a:latin typeface="Academy Sakha" pitchFamily="34" charset="0"/>
              </a:rPr>
              <a:t>Остуоруйа</a:t>
            </a:r>
            <a:r>
              <a:rPr lang="ru-RU" b="1" dirty="0" smtClean="0">
                <a:latin typeface="Academy Sakha" pitchFamily="34" charset="0"/>
              </a:rPr>
              <a:t> </a:t>
            </a:r>
            <a:r>
              <a:rPr lang="ru-RU" b="1" dirty="0" err="1" smtClean="0">
                <a:latin typeface="Academy Sakha" pitchFamily="34" charset="0"/>
              </a:rPr>
              <a:t>отуута</a:t>
            </a:r>
            <a:r>
              <a:rPr lang="ru-RU" b="1" dirty="0" smtClean="0">
                <a:latin typeface="Academy Sakha" pitchFamily="34" charset="0"/>
              </a:rPr>
              <a:t>» Петра Дмитриева –</a:t>
            </a:r>
            <a:r>
              <a:rPr lang="ru-RU" b="1" dirty="0" err="1" smtClean="0">
                <a:latin typeface="Academy Sakha" pitchFamily="34" charset="0"/>
              </a:rPr>
              <a:t>Тутуук</a:t>
            </a:r>
            <a:r>
              <a:rPr lang="ru-RU" b="1" dirty="0" smtClean="0">
                <a:latin typeface="Academy Sakha" pitchFamily="34" charset="0"/>
              </a:rPr>
              <a:t>, «Расписной туесок» , «Приключения носорога» Ивана </a:t>
            </a:r>
            <a:r>
              <a:rPr lang="ru-RU" b="1" dirty="0" err="1" smtClean="0">
                <a:latin typeface="Academy Sakha" pitchFamily="34" charset="0"/>
              </a:rPr>
              <a:t>Мигалкина</a:t>
            </a:r>
            <a:r>
              <a:rPr lang="ru-RU" b="1" dirty="0" smtClean="0">
                <a:latin typeface="Academy Sakha" pitchFamily="34" charset="0"/>
              </a:rPr>
              <a:t>, «Друзья»  Федора Гуляева и многих других</a:t>
            </a:r>
            <a:endParaRPr lang="ru-RU" b="1" dirty="0">
              <a:latin typeface="Academy Sakh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6146" name="Picture 2" descr="C:\Users\админ\Desktop\иллюстр\65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2104371" cy="3234695"/>
          </a:xfrm>
          <a:prstGeom prst="rect">
            <a:avLst/>
          </a:prstGeom>
          <a:noFill/>
        </p:spPr>
      </p:pic>
      <p:pic>
        <p:nvPicPr>
          <p:cNvPr id="6147" name="Picture 3" descr="C:\Users\админ\Desktop\иллюстр\5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714356"/>
            <a:ext cx="1956737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478632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Academy Sakha" pitchFamily="34" charset="0"/>
              </a:rPr>
              <a:t>Ещё одним художником – анималистом можно назвать  юкагирскую художницу  </a:t>
            </a:r>
            <a:r>
              <a:rPr lang="ru-RU" sz="2400" b="1" dirty="0" err="1" smtClean="0">
                <a:solidFill>
                  <a:srgbClr val="003300"/>
                </a:solidFill>
                <a:latin typeface="Academy Sakha" pitchFamily="34" charset="0"/>
              </a:rPr>
              <a:t>Самону</a:t>
            </a:r>
            <a:r>
              <a:rPr lang="ru-RU" sz="2400" b="1" dirty="0" smtClean="0">
                <a:solidFill>
                  <a:srgbClr val="003300"/>
                </a:solidFill>
                <a:latin typeface="Academy Sakha" pitchFamily="34" charset="0"/>
              </a:rPr>
              <a:t> Курилову</a:t>
            </a:r>
            <a:endParaRPr lang="ru-RU" sz="2400" b="1" dirty="0">
              <a:solidFill>
                <a:srgbClr val="003300"/>
              </a:solidFill>
              <a:latin typeface="Academy Sakh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7170" name="Picture 2" descr="C:\Users\админ\Desktop\иллюстр\5 001 - коп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00166" y="1071546"/>
            <a:ext cx="571506" cy="4383094"/>
          </a:xfrm>
          <a:prstGeom prst="rect">
            <a:avLst/>
          </a:prstGeom>
          <a:noFill/>
        </p:spPr>
      </p:pic>
      <p:pic>
        <p:nvPicPr>
          <p:cNvPr id="7171" name="Picture 3" descr="C:\Users\админ\Desktop\иллюстр\5 001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71480"/>
            <a:ext cx="5267338" cy="1470981"/>
          </a:xfrm>
          <a:prstGeom prst="rect">
            <a:avLst/>
          </a:prstGeom>
          <a:noFill/>
        </p:spPr>
      </p:pic>
      <p:pic>
        <p:nvPicPr>
          <p:cNvPr id="7172" name="Picture 4" descr="C:\Users\админ\Desktop\иллюстр\5 001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5072074"/>
            <a:ext cx="5338776" cy="909468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71736" y="2714620"/>
            <a:ext cx="52149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В своих рисунках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Самона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 Курилова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часто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использует великолепные северные орнаменты.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cademy Sakh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дмин\Desktop\Рабочий стол\Н Курилов\1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1506" name="Picture 2" descr="C:\Users\админ\Desktop\иллюстр\08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0"/>
            <a:ext cx="3520350" cy="2305054"/>
          </a:xfrm>
          <a:prstGeom prst="rect">
            <a:avLst/>
          </a:prstGeom>
          <a:noFill/>
        </p:spPr>
      </p:pic>
      <p:pic>
        <p:nvPicPr>
          <p:cNvPr id="21507" name="Picture 3" descr="C:\Users\админ\Desktop\иллюстр\4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66"/>
            <a:ext cx="3242769" cy="256540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57224" y="4786322"/>
            <a:ext cx="77925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Посмотрите на этого  сказочного зайчика.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Художник Вера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Ноева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 изобразила его сперва весёлым,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Times New Roman" pitchFamily="18" charset="0"/>
              </a:rPr>
              <a:t> потом испуганным.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cademy Sakh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ea typeface="Times New Roman" pitchFamily="18" charset="0"/>
                <a:cs typeface="Arial" pitchFamily="34" charset="0"/>
              </a:rPr>
              <a:t>А каким бы вы его нарисовали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cademy Sakha" pitchFamily="34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cademy Sakh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176</Words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Кто рисует наши книги (Якутские художники – иллюстраторы детской книги)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рисует наши книги (Якутские художники – иллюстраторы детской книги)</dc:title>
  <dc:creator>админ</dc:creator>
  <cp:lastModifiedBy>админ</cp:lastModifiedBy>
  <cp:revision>7</cp:revision>
  <dcterms:created xsi:type="dcterms:W3CDTF">2014-12-10T07:31:44Z</dcterms:created>
  <dcterms:modified xsi:type="dcterms:W3CDTF">2014-12-11T01:44:55Z</dcterms:modified>
</cp:coreProperties>
</file>