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Ubuntu"/>
      <p:regular r:id="rId20"/>
      <p:bold r:id="rId21"/>
      <p:italic r:id="rId22"/>
      <p:boldItalic r:id="rId23"/>
    </p:embeddedFont>
    <p:embeddedFont>
      <p:font typeface="Open Sans SemiBold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b75kgosrpONaw27ISv5gtnEy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E6E208-0175-44A5-8EF3-BD6730E6CBEF}">
  <a:tblStyle styleId="{CBE6E208-0175-44A5-8EF3-BD6730E6CB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OpenSansSemiBold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SemiBold-italic.fntdata"/><Relationship Id="rId25" Type="http://schemas.openxmlformats.org/officeDocument/2006/relationships/font" Target="fonts/OpenSansSemiBold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OpenSans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mforta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aef6660e25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1aef6660e25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cb7f52f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1bcb7f52f7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bc36fa1583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g1bc36fa1583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c36fa1583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8" name="Google Shape;378;g1bc36fa1583_2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c36fa1583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1bc36fa1583_0_4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c36fa158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1bc36fa1583_0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aef6660e25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1aef6660e25_0_4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bc36fa1583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1bc36fa1583_0_4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c36fa1583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1bc36fa1583_0_6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bc36fa1583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1bc36fa1583_0_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bc36fa1583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1bc36fa1583_2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/>
          <p:nvPr>
            <p:ph idx="2" type="pic"/>
          </p:nvPr>
        </p:nvSpPr>
        <p:spPr>
          <a:xfrm>
            <a:off x="0" y="0"/>
            <a:ext cx="1206160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1"/>
          <p:cNvSpPr/>
          <p:nvPr>
            <p:ph idx="2" type="pic"/>
          </p:nvPr>
        </p:nvSpPr>
        <p:spPr>
          <a:xfrm>
            <a:off x="1919909" y="1993891"/>
            <a:ext cx="3361704" cy="15398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1004089" y="396606"/>
            <a:ext cx="4754454" cy="1935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2"/>
          <p:cNvSpPr/>
          <p:nvPr>
            <p:ph idx="2" type="pic"/>
          </p:nvPr>
        </p:nvSpPr>
        <p:spPr>
          <a:xfrm>
            <a:off x="6417129" y="1346444"/>
            <a:ext cx="5533704" cy="37317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42"/>
          <p:cNvSpPr txBox="1"/>
          <p:nvPr/>
        </p:nvSpPr>
        <p:spPr>
          <a:xfrm>
            <a:off x="1038891" y="2332222"/>
            <a:ext cx="18099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Description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/>
          <p:nvPr>
            <p:ph idx="2" type="pic"/>
          </p:nvPr>
        </p:nvSpPr>
        <p:spPr>
          <a:xfrm>
            <a:off x="1125416" y="1963801"/>
            <a:ext cx="1814729" cy="181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44"/>
          <p:cNvSpPr/>
          <p:nvPr>
            <p:ph idx="3" type="pic"/>
          </p:nvPr>
        </p:nvSpPr>
        <p:spPr>
          <a:xfrm>
            <a:off x="3010485" y="1963801"/>
            <a:ext cx="3085513" cy="181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44"/>
          <p:cNvSpPr/>
          <p:nvPr>
            <p:ph idx="4" type="pic"/>
          </p:nvPr>
        </p:nvSpPr>
        <p:spPr>
          <a:xfrm>
            <a:off x="6166335" y="1963801"/>
            <a:ext cx="4900247" cy="18094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44"/>
          <p:cNvSpPr/>
          <p:nvPr>
            <p:ph idx="5" type="pic"/>
          </p:nvPr>
        </p:nvSpPr>
        <p:spPr>
          <a:xfrm>
            <a:off x="1125416" y="3837453"/>
            <a:ext cx="1814729" cy="1811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" name="Google Shape;52;p44"/>
          <p:cNvSpPr/>
          <p:nvPr>
            <p:ph idx="6" type="pic"/>
          </p:nvPr>
        </p:nvSpPr>
        <p:spPr>
          <a:xfrm>
            <a:off x="3010483" y="3841023"/>
            <a:ext cx="4900247" cy="1811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44"/>
          <p:cNvSpPr/>
          <p:nvPr>
            <p:ph idx="7" type="pic"/>
          </p:nvPr>
        </p:nvSpPr>
        <p:spPr>
          <a:xfrm>
            <a:off x="7981071" y="3842703"/>
            <a:ext cx="3085513" cy="18111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44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/>
          <p:nvPr>
            <p:ph idx="2" type="pic"/>
          </p:nvPr>
        </p:nvSpPr>
        <p:spPr>
          <a:xfrm>
            <a:off x="5454316" y="0"/>
            <a:ext cx="336884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45"/>
          <p:cNvSpPr/>
          <p:nvPr>
            <p:ph idx="3" type="pic"/>
          </p:nvPr>
        </p:nvSpPr>
        <p:spPr>
          <a:xfrm>
            <a:off x="8823158" y="0"/>
            <a:ext cx="336884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45"/>
          <p:cNvSpPr txBox="1"/>
          <p:nvPr>
            <p:ph idx="1" type="body"/>
          </p:nvPr>
        </p:nvSpPr>
        <p:spPr>
          <a:xfrm>
            <a:off x="766884" y="396606"/>
            <a:ext cx="4527012" cy="1143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6"/>
          <p:cNvSpPr/>
          <p:nvPr>
            <p:ph idx="2" type="pic"/>
          </p:nvPr>
        </p:nvSpPr>
        <p:spPr>
          <a:xfrm>
            <a:off x="4299284" y="1750192"/>
            <a:ext cx="3352800" cy="301591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46"/>
          <p:cNvSpPr/>
          <p:nvPr>
            <p:ph idx="3" type="pic"/>
          </p:nvPr>
        </p:nvSpPr>
        <p:spPr>
          <a:xfrm>
            <a:off x="7924799" y="1726280"/>
            <a:ext cx="2518612" cy="13752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46"/>
          <p:cNvSpPr/>
          <p:nvPr>
            <p:ph idx="4" type="pic"/>
          </p:nvPr>
        </p:nvSpPr>
        <p:spPr>
          <a:xfrm>
            <a:off x="7924799" y="3355359"/>
            <a:ext cx="2518612" cy="13752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7"/>
          <p:cNvSpPr/>
          <p:nvPr>
            <p:ph idx="2" type="pic"/>
          </p:nvPr>
        </p:nvSpPr>
        <p:spPr>
          <a:xfrm>
            <a:off x="1317171" y="2136888"/>
            <a:ext cx="2787536" cy="1887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47"/>
          <p:cNvSpPr/>
          <p:nvPr>
            <p:ph idx="3" type="pic"/>
          </p:nvPr>
        </p:nvSpPr>
        <p:spPr>
          <a:xfrm>
            <a:off x="4702232" y="2136888"/>
            <a:ext cx="2787536" cy="1887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47"/>
          <p:cNvSpPr/>
          <p:nvPr>
            <p:ph idx="4" type="pic"/>
          </p:nvPr>
        </p:nvSpPr>
        <p:spPr>
          <a:xfrm>
            <a:off x="8087293" y="2136888"/>
            <a:ext cx="2787536" cy="1887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8"/>
          <p:cNvSpPr/>
          <p:nvPr>
            <p:ph idx="2" type="pic"/>
          </p:nvPr>
        </p:nvSpPr>
        <p:spPr>
          <a:xfrm>
            <a:off x="7625435" y="1526444"/>
            <a:ext cx="3524848" cy="474829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48"/>
          <p:cNvSpPr/>
          <p:nvPr>
            <p:ph idx="3" type="pic"/>
          </p:nvPr>
        </p:nvSpPr>
        <p:spPr>
          <a:xfrm>
            <a:off x="4133476" y="3191332"/>
            <a:ext cx="1805191" cy="1197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48"/>
          <p:cNvSpPr/>
          <p:nvPr>
            <p:ph idx="4" type="pic"/>
          </p:nvPr>
        </p:nvSpPr>
        <p:spPr>
          <a:xfrm>
            <a:off x="1489166" y="1525581"/>
            <a:ext cx="1805191" cy="1197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/>
          <p:nvPr>
            <p:ph idx="2" type="pic"/>
          </p:nvPr>
        </p:nvSpPr>
        <p:spPr>
          <a:xfrm>
            <a:off x="1084880" y="0"/>
            <a:ext cx="3471621" cy="4076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49"/>
          <p:cNvSpPr txBox="1"/>
          <p:nvPr>
            <p:ph idx="1" type="body"/>
          </p:nvPr>
        </p:nvSpPr>
        <p:spPr>
          <a:xfrm>
            <a:off x="5848565" y="1078531"/>
            <a:ext cx="4527012" cy="1143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/>
          <p:nvPr>
            <p:ph idx="2" type="pic"/>
          </p:nvPr>
        </p:nvSpPr>
        <p:spPr>
          <a:xfrm>
            <a:off x="4764505" y="0"/>
            <a:ext cx="74274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50"/>
          <p:cNvSpPr txBox="1"/>
          <p:nvPr>
            <p:ph idx="1" type="body"/>
          </p:nvPr>
        </p:nvSpPr>
        <p:spPr>
          <a:xfrm>
            <a:off x="766884" y="396606"/>
            <a:ext cx="4527012" cy="1143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50"/>
          <p:cNvSpPr/>
          <p:nvPr>
            <p:ph idx="3" type="pic"/>
          </p:nvPr>
        </p:nvSpPr>
        <p:spPr>
          <a:xfrm>
            <a:off x="3285641" y="5005951"/>
            <a:ext cx="6869011" cy="185204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1"/>
          <p:cNvSpPr/>
          <p:nvPr>
            <p:ph idx="2" type="pic"/>
          </p:nvPr>
        </p:nvSpPr>
        <p:spPr>
          <a:xfrm>
            <a:off x="130396" y="0"/>
            <a:ext cx="1206160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c36fa1583_2_147"/>
          <p:cNvSpPr/>
          <p:nvPr>
            <p:ph idx="2" type="pic"/>
          </p:nvPr>
        </p:nvSpPr>
        <p:spPr>
          <a:xfrm>
            <a:off x="6096001" y="3429000"/>
            <a:ext cx="5138100" cy="198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g1bc36fa1583_2_147"/>
          <p:cNvSpPr txBox="1"/>
          <p:nvPr>
            <p:ph idx="1" type="body"/>
          </p:nvPr>
        </p:nvSpPr>
        <p:spPr>
          <a:xfrm>
            <a:off x="1143000" y="1355725"/>
            <a:ext cx="41958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c36fa1583_2_150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c36fa1583_2_152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1bc36fa1583_2_152"/>
          <p:cNvSpPr/>
          <p:nvPr>
            <p:ph idx="2" type="pic"/>
          </p:nvPr>
        </p:nvSpPr>
        <p:spPr>
          <a:xfrm>
            <a:off x="5219700" y="2120089"/>
            <a:ext cx="1752600" cy="376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c36fa1583_2_155"/>
          <p:cNvSpPr/>
          <p:nvPr>
            <p:ph idx="2" type="pic"/>
          </p:nvPr>
        </p:nvSpPr>
        <p:spPr>
          <a:xfrm>
            <a:off x="0" y="0"/>
            <a:ext cx="12192000" cy="363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9" name="Google Shape;99;g1bc36fa1583_2_155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c36fa1583_2_158"/>
          <p:cNvSpPr/>
          <p:nvPr>
            <p:ph idx="2" type="pic"/>
          </p:nvPr>
        </p:nvSpPr>
        <p:spPr>
          <a:xfrm>
            <a:off x="768530" y="1977304"/>
            <a:ext cx="3251700" cy="185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2" name="Google Shape;102;g1bc36fa1583_2_158"/>
          <p:cNvSpPr/>
          <p:nvPr>
            <p:ph idx="3" type="pic"/>
          </p:nvPr>
        </p:nvSpPr>
        <p:spPr>
          <a:xfrm>
            <a:off x="4470110" y="1977304"/>
            <a:ext cx="3251700" cy="185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g1bc36fa1583_2_158"/>
          <p:cNvSpPr/>
          <p:nvPr>
            <p:ph idx="4" type="pic"/>
          </p:nvPr>
        </p:nvSpPr>
        <p:spPr>
          <a:xfrm>
            <a:off x="8171690" y="1977304"/>
            <a:ext cx="3251700" cy="185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4" name="Google Shape;104;g1bc36fa1583_2_158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c36fa1583_2_163"/>
          <p:cNvSpPr/>
          <p:nvPr>
            <p:ph idx="2" type="pic"/>
          </p:nvPr>
        </p:nvSpPr>
        <p:spPr>
          <a:xfrm>
            <a:off x="5454316" y="0"/>
            <a:ext cx="3368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7" name="Google Shape;107;g1bc36fa1583_2_163"/>
          <p:cNvSpPr/>
          <p:nvPr>
            <p:ph idx="3" type="pic"/>
          </p:nvPr>
        </p:nvSpPr>
        <p:spPr>
          <a:xfrm>
            <a:off x="8823158" y="0"/>
            <a:ext cx="3368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8" name="Google Shape;108;g1bc36fa1583_2_163"/>
          <p:cNvSpPr txBox="1"/>
          <p:nvPr>
            <p:ph idx="1" type="body"/>
          </p:nvPr>
        </p:nvSpPr>
        <p:spPr>
          <a:xfrm>
            <a:off x="766884" y="396606"/>
            <a:ext cx="4527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c36fa1583_2_167"/>
          <p:cNvSpPr/>
          <p:nvPr>
            <p:ph idx="2" type="pic"/>
          </p:nvPr>
        </p:nvSpPr>
        <p:spPr>
          <a:xfrm>
            <a:off x="0" y="0"/>
            <a:ext cx="120615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bc36fa1583_2_169"/>
          <p:cNvSpPr/>
          <p:nvPr>
            <p:ph idx="2" type="pic"/>
          </p:nvPr>
        </p:nvSpPr>
        <p:spPr>
          <a:xfrm>
            <a:off x="1" y="1521105"/>
            <a:ext cx="5818500" cy="415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g1bc36fa1583_2_169"/>
          <p:cNvSpPr txBox="1"/>
          <p:nvPr>
            <p:ph idx="1" type="body"/>
          </p:nvPr>
        </p:nvSpPr>
        <p:spPr>
          <a:xfrm>
            <a:off x="3801836" y="396607"/>
            <a:ext cx="45882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c36fa1583_2_172"/>
          <p:cNvSpPr/>
          <p:nvPr>
            <p:ph idx="2" type="pic"/>
          </p:nvPr>
        </p:nvSpPr>
        <p:spPr>
          <a:xfrm>
            <a:off x="1852105" y="1935195"/>
            <a:ext cx="3122700" cy="298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6" name="Google Shape;116;g1bc36fa1583_2_172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/>
          <p:nvPr>
            <p:ph idx="2" type="pic"/>
          </p:nvPr>
        </p:nvSpPr>
        <p:spPr>
          <a:xfrm>
            <a:off x="6096001" y="3429000"/>
            <a:ext cx="5138057" cy="19818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" name="Google Shape;17;p34"/>
          <p:cNvSpPr txBox="1"/>
          <p:nvPr>
            <p:ph idx="1" type="body"/>
          </p:nvPr>
        </p:nvSpPr>
        <p:spPr>
          <a:xfrm>
            <a:off x="1143000" y="1355725"/>
            <a:ext cx="4195763" cy="2840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c36fa1583_2_17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9" name="Google Shape;119;g1bc36fa1583_2_175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c36fa1583_2_178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1bc36fa1583_2_178"/>
          <p:cNvSpPr/>
          <p:nvPr>
            <p:ph idx="2" type="pic"/>
          </p:nvPr>
        </p:nvSpPr>
        <p:spPr>
          <a:xfrm>
            <a:off x="1919909" y="1993891"/>
            <a:ext cx="3361800" cy="153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c36fa1583_2_181"/>
          <p:cNvSpPr txBox="1"/>
          <p:nvPr>
            <p:ph idx="1" type="body"/>
          </p:nvPr>
        </p:nvSpPr>
        <p:spPr>
          <a:xfrm>
            <a:off x="1004089" y="396606"/>
            <a:ext cx="47544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g1bc36fa1583_2_181"/>
          <p:cNvSpPr/>
          <p:nvPr>
            <p:ph idx="2" type="pic"/>
          </p:nvPr>
        </p:nvSpPr>
        <p:spPr>
          <a:xfrm>
            <a:off x="6417129" y="1346444"/>
            <a:ext cx="5533800" cy="37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6" name="Google Shape;126;g1bc36fa1583_2_181"/>
          <p:cNvSpPr txBox="1"/>
          <p:nvPr/>
        </p:nvSpPr>
        <p:spPr>
          <a:xfrm>
            <a:off x="1038891" y="2332222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Description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c36fa1583_2_18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c36fa1583_2_187"/>
          <p:cNvSpPr/>
          <p:nvPr>
            <p:ph idx="2" type="pic"/>
          </p:nvPr>
        </p:nvSpPr>
        <p:spPr>
          <a:xfrm>
            <a:off x="1125416" y="1963801"/>
            <a:ext cx="1814700" cy="181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1" name="Google Shape;131;g1bc36fa1583_2_187"/>
          <p:cNvSpPr/>
          <p:nvPr>
            <p:ph idx="3" type="pic"/>
          </p:nvPr>
        </p:nvSpPr>
        <p:spPr>
          <a:xfrm>
            <a:off x="3010485" y="1963801"/>
            <a:ext cx="3085500" cy="181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g1bc36fa1583_2_187"/>
          <p:cNvSpPr/>
          <p:nvPr>
            <p:ph idx="4" type="pic"/>
          </p:nvPr>
        </p:nvSpPr>
        <p:spPr>
          <a:xfrm>
            <a:off x="6166335" y="1963801"/>
            <a:ext cx="4900200" cy="180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g1bc36fa1583_2_187"/>
          <p:cNvSpPr/>
          <p:nvPr>
            <p:ph idx="5" type="pic"/>
          </p:nvPr>
        </p:nvSpPr>
        <p:spPr>
          <a:xfrm>
            <a:off x="1125416" y="3837453"/>
            <a:ext cx="1814700" cy="181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g1bc36fa1583_2_187"/>
          <p:cNvSpPr/>
          <p:nvPr>
            <p:ph idx="6" type="pic"/>
          </p:nvPr>
        </p:nvSpPr>
        <p:spPr>
          <a:xfrm>
            <a:off x="3010483" y="3841023"/>
            <a:ext cx="4900200" cy="181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g1bc36fa1583_2_187"/>
          <p:cNvSpPr/>
          <p:nvPr>
            <p:ph idx="7" type="pic"/>
          </p:nvPr>
        </p:nvSpPr>
        <p:spPr>
          <a:xfrm>
            <a:off x="7981071" y="3842703"/>
            <a:ext cx="3085500" cy="181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g1bc36fa1583_2_187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c36fa1583_2_195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1bc36fa1583_2_195"/>
          <p:cNvSpPr/>
          <p:nvPr>
            <p:ph idx="2" type="pic"/>
          </p:nvPr>
        </p:nvSpPr>
        <p:spPr>
          <a:xfrm>
            <a:off x="4299284" y="1750192"/>
            <a:ext cx="3352800" cy="301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0" name="Google Shape;140;g1bc36fa1583_2_195"/>
          <p:cNvSpPr/>
          <p:nvPr>
            <p:ph idx="3" type="pic"/>
          </p:nvPr>
        </p:nvSpPr>
        <p:spPr>
          <a:xfrm>
            <a:off x="7924799" y="1726280"/>
            <a:ext cx="2518500" cy="137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g1bc36fa1583_2_195"/>
          <p:cNvSpPr/>
          <p:nvPr>
            <p:ph idx="4" type="pic"/>
          </p:nvPr>
        </p:nvSpPr>
        <p:spPr>
          <a:xfrm>
            <a:off x="7924799" y="3355359"/>
            <a:ext cx="2518500" cy="137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c36fa1583_2_200"/>
          <p:cNvSpPr/>
          <p:nvPr>
            <p:ph idx="2" type="pic"/>
          </p:nvPr>
        </p:nvSpPr>
        <p:spPr>
          <a:xfrm>
            <a:off x="1317171" y="2136888"/>
            <a:ext cx="2787600" cy="18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4" name="Google Shape;144;g1bc36fa1583_2_200"/>
          <p:cNvSpPr/>
          <p:nvPr>
            <p:ph idx="3" type="pic"/>
          </p:nvPr>
        </p:nvSpPr>
        <p:spPr>
          <a:xfrm>
            <a:off x="4702232" y="2136888"/>
            <a:ext cx="2787600" cy="18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g1bc36fa1583_2_200"/>
          <p:cNvSpPr/>
          <p:nvPr>
            <p:ph idx="4" type="pic"/>
          </p:nvPr>
        </p:nvSpPr>
        <p:spPr>
          <a:xfrm>
            <a:off x="8087293" y="2136888"/>
            <a:ext cx="2787600" cy="18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g1bc36fa1583_2_200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bc36fa1583_2_205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g1bc36fa1583_2_205"/>
          <p:cNvSpPr/>
          <p:nvPr>
            <p:ph idx="2" type="pic"/>
          </p:nvPr>
        </p:nvSpPr>
        <p:spPr>
          <a:xfrm>
            <a:off x="7625435" y="1526444"/>
            <a:ext cx="3524700" cy="474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g1bc36fa1583_2_205"/>
          <p:cNvSpPr/>
          <p:nvPr>
            <p:ph idx="3" type="pic"/>
          </p:nvPr>
        </p:nvSpPr>
        <p:spPr>
          <a:xfrm>
            <a:off x="4133476" y="3191332"/>
            <a:ext cx="1805100" cy="1197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g1bc36fa1583_2_205"/>
          <p:cNvSpPr/>
          <p:nvPr>
            <p:ph idx="4" type="pic"/>
          </p:nvPr>
        </p:nvSpPr>
        <p:spPr>
          <a:xfrm>
            <a:off x="1489166" y="1525581"/>
            <a:ext cx="1805100" cy="1197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bc36fa1583_2_210"/>
          <p:cNvSpPr/>
          <p:nvPr>
            <p:ph idx="2" type="pic"/>
          </p:nvPr>
        </p:nvSpPr>
        <p:spPr>
          <a:xfrm>
            <a:off x="1084880" y="0"/>
            <a:ext cx="3471600" cy="4076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4" name="Google Shape;154;g1bc36fa1583_2_210"/>
          <p:cNvSpPr txBox="1"/>
          <p:nvPr>
            <p:ph idx="1" type="body"/>
          </p:nvPr>
        </p:nvSpPr>
        <p:spPr>
          <a:xfrm>
            <a:off x="5848565" y="1078531"/>
            <a:ext cx="4527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c36fa1583_2_213"/>
          <p:cNvSpPr/>
          <p:nvPr>
            <p:ph idx="2" type="pic"/>
          </p:nvPr>
        </p:nvSpPr>
        <p:spPr>
          <a:xfrm>
            <a:off x="4764505" y="0"/>
            <a:ext cx="7427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" name="Google Shape;157;g1bc36fa1583_2_213"/>
          <p:cNvSpPr txBox="1"/>
          <p:nvPr>
            <p:ph idx="1" type="body"/>
          </p:nvPr>
        </p:nvSpPr>
        <p:spPr>
          <a:xfrm>
            <a:off x="766884" y="396606"/>
            <a:ext cx="4527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1bc36fa1583_2_213"/>
          <p:cNvSpPr/>
          <p:nvPr>
            <p:ph idx="3" type="pic"/>
          </p:nvPr>
        </p:nvSpPr>
        <p:spPr>
          <a:xfrm>
            <a:off x="3285641" y="5005951"/>
            <a:ext cx="6869100" cy="1851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/>
          <p:nvPr>
            <p:ph idx="2" type="pic"/>
          </p:nvPr>
        </p:nvSpPr>
        <p:spPr>
          <a:xfrm>
            <a:off x="1" y="1521105"/>
            <a:ext cx="5818621" cy="41562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" name="Google Shape;20;p35"/>
          <p:cNvSpPr txBox="1"/>
          <p:nvPr>
            <p:ph idx="1" type="body"/>
          </p:nvPr>
        </p:nvSpPr>
        <p:spPr>
          <a:xfrm>
            <a:off x="3801836" y="396607"/>
            <a:ext cx="4588328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c36fa1583_2_217"/>
          <p:cNvSpPr/>
          <p:nvPr>
            <p:ph idx="2" type="pic"/>
          </p:nvPr>
        </p:nvSpPr>
        <p:spPr>
          <a:xfrm>
            <a:off x="130396" y="0"/>
            <a:ext cx="120615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/>
          <p:nvPr>
            <p:ph idx="2" type="pic"/>
          </p:nvPr>
        </p:nvSpPr>
        <p:spPr>
          <a:xfrm>
            <a:off x="1852105" y="1935195"/>
            <a:ext cx="3122781" cy="29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37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/>
          <p:nvPr>
            <p:ph idx="2" type="pic"/>
          </p:nvPr>
        </p:nvSpPr>
        <p:spPr>
          <a:xfrm>
            <a:off x="768530" y="1977304"/>
            <a:ext cx="3251780" cy="18598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38"/>
          <p:cNvSpPr/>
          <p:nvPr>
            <p:ph idx="3" type="pic"/>
          </p:nvPr>
        </p:nvSpPr>
        <p:spPr>
          <a:xfrm>
            <a:off x="4470110" y="1977304"/>
            <a:ext cx="3251780" cy="18598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38"/>
          <p:cNvSpPr/>
          <p:nvPr>
            <p:ph idx="4" type="pic"/>
          </p:nvPr>
        </p:nvSpPr>
        <p:spPr>
          <a:xfrm>
            <a:off x="8171690" y="1977304"/>
            <a:ext cx="3251780" cy="18598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/>
          <p:nvPr>
            <p:ph idx="2" type="pic"/>
          </p:nvPr>
        </p:nvSpPr>
        <p:spPr>
          <a:xfrm>
            <a:off x="0" y="0"/>
            <a:ext cx="12192000" cy="36385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" name="Google Shape;34;p39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0"/>
          <p:cNvSpPr/>
          <p:nvPr>
            <p:ph idx="2" type="pic"/>
          </p:nvPr>
        </p:nvSpPr>
        <p:spPr>
          <a:xfrm>
            <a:off x="5219700" y="2120089"/>
            <a:ext cx="1752600" cy="37660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6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  <a:defRPr b="0" i="0" sz="4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c36fa1583_2_1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  <a:defRPr b="0" i="0" sz="4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1bc36fa1583_2_1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6" name="Google Shape;86;g1bc36fa1583_2_1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Google Shape;87;g1bc36fa1583_2_1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Google Shape;88;g1bc36fa1583_2_1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ef6660e25_0_239"/>
          <p:cNvSpPr txBox="1"/>
          <p:nvPr/>
        </p:nvSpPr>
        <p:spPr>
          <a:xfrm>
            <a:off x="4217550" y="4021950"/>
            <a:ext cx="375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стигма</a:t>
            </a:r>
            <a:endParaRPr b="1" sz="6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g1aef6660e25_0_239"/>
          <p:cNvSpPr txBox="1"/>
          <p:nvPr/>
        </p:nvSpPr>
        <p:spPr>
          <a:xfrm>
            <a:off x="3872875" y="4894400"/>
            <a:ext cx="5074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Приложение для отслеживания по геолокации друзей, знакомых, детей и работников</a:t>
            </a:r>
            <a:endParaRPr b="1"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7" name="Google Shape;167;g1aef6660e25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" y="4804375"/>
            <a:ext cx="4000499" cy="20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aef6660e25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1" y="0"/>
            <a:ext cx="4000499" cy="20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aef6660e25_0_239"/>
          <p:cNvSpPr txBox="1"/>
          <p:nvPr/>
        </p:nvSpPr>
        <p:spPr>
          <a:xfrm>
            <a:off x="11413800" y="6012375"/>
            <a:ext cx="48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0" i="0" sz="3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0" name="Google Shape;170;g1aef6660e25_0_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413" y="1389975"/>
            <a:ext cx="2856223" cy="285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bcb7f52f72_0_0"/>
          <p:cNvSpPr txBox="1"/>
          <p:nvPr>
            <p:ph idx="1" type="body"/>
          </p:nvPr>
        </p:nvSpPr>
        <p:spPr>
          <a:xfrm>
            <a:off x="1618925" y="423350"/>
            <a:ext cx="94593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Рынок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9" name="Google Shape;309;g1bcb7f52f72_0_0"/>
          <p:cNvSpPr txBox="1"/>
          <p:nvPr/>
        </p:nvSpPr>
        <p:spPr>
          <a:xfrm>
            <a:off x="0" y="6109025"/>
            <a:ext cx="83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11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0" name="Google Shape;310;g1bcb7f52f7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38" y="1607825"/>
            <a:ext cx="8289772" cy="50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bcb7f52f72_0_0"/>
          <p:cNvSpPr txBox="1"/>
          <p:nvPr/>
        </p:nvSpPr>
        <p:spPr>
          <a:xfrm>
            <a:off x="4676775" y="5181600"/>
            <a:ext cx="7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g1bcb7f52f72_0_0"/>
          <p:cNvSpPr txBox="1"/>
          <p:nvPr/>
        </p:nvSpPr>
        <p:spPr>
          <a:xfrm>
            <a:off x="4533900" y="5200650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g1bcb7f52f72_0_0"/>
          <p:cNvSpPr txBox="1"/>
          <p:nvPr/>
        </p:nvSpPr>
        <p:spPr>
          <a:xfrm>
            <a:off x="3779276" y="1981200"/>
            <a:ext cx="191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17 млн человек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4" name="Google Shape;314;g1bcb7f52f72_0_0"/>
          <p:cNvSpPr txBox="1"/>
          <p:nvPr/>
        </p:nvSpPr>
        <p:spPr>
          <a:xfrm>
            <a:off x="3849676" y="2895600"/>
            <a:ext cx="191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млн человек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5" name="Google Shape;315;g1bcb7f52f72_0_0"/>
          <p:cNvSpPr txBox="1"/>
          <p:nvPr/>
        </p:nvSpPr>
        <p:spPr>
          <a:xfrm>
            <a:off x="3779277" y="3910699"/>
            <a:ext cx="222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млн человек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g1bcb7f52f72_0_0"/>
          <p:cNvSpPr txBox="1"/>
          <p:nvPr/>
        </p:nvSpPr>
        <p:spPr>
          <a:xfrm>
            <a:off x="4132213" y="5105400"/>
            <a:ext cx="151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1.7</a:t>
            </a: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млн. человек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7" name="Google Shape;317;g1bcb7f52f72_0_0"/>
          <p:cNvCxnSpPr/>
          <p:nvPr/>
        </p:nvCxnSpPr>
        <p:spPr>
          <a:xfrm>
            <a:off x="5676900" y="2324100"/>
            <a:ext cx="3210000" cy="28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g1bcb7f52f72_0_0"/>
          <p:cNvSpPr txBox="1"/>
          <p:nvPr/>
        </p:nvSpPr>
        <p:spPr>
          <a:xfrm>
            <a:off x="9001125" y="1815000"/>
            <a:ext cx="287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Владельцы малого и среднего бизнеса, пользователи ушедшего с рынка конкурента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9" name="Google Shape;319;g1bcb7f52f72_0_0"/>
          <p:cNvSpPr txBox="1"/>
          <p:nvPr/>
        </p:nvSpPr>
        <p:spPr>
          <a:xfrm>
            <a:off x="9001125" y="3005625"/>
            <a:ext cx="222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Потенциальные пользователи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0" name="Google Shape;320;g1bcb7f52f72_0_0"/>
          <p:cNvCxnSpPr/>
          <p:nvPr/>
        </p:nvCxnSpPr>
        <p:spPr>
          <a:xfrm>
            <a:off x="5772225" y="3248025"/>
            <a:ext cx="3076500" cy="19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g1bcb7f52f72_0_0"/>
          <p:cNvSpPr txBox="1"/>
          <p:nvPr/>
        </p:nvSpPr>
        <p:spPr>
          <a:xfrm>
            <a:off x="9001125" y="3843825"/>
            <a:ext cx="222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Платежеспособные пользователи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2" name="Google Shape;322;g1bcb7f52f72_0_0"/>
          <p:cNvCxnSpPr>
            <a:endCxn id="321" idx="1"/>
          </p:cNvCxnSpPr>
          <p:nvPr/>
        </p:nvCxnSpPr>
        <p:spPr>
          <a:xfrm>
            <a:off x="5733825" y="4143225"/>
            <a:ext cx="3267300" cy="8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g1bcb7f52f72_0_0"/>
          <p:cNvCxnSpPr>
            <a:stCxn id="316" idx="3"/>
          </p:cNvCxnSpPr>
          <p:nvPr/>
        </p:nvCxnSpPr>
        <p:spPr>
          <a:xfrm flipH="1" rot="10800000">
            <a:off x="5647813" y="5553000"/>
            <a:ext cx="3391500" cy="14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g1bcb7f52f72_0_0"/>
          <p:cNvSpPr txBox="1"/>
          <p:nvPr/>
        </p:nvSpPr>
        <p:spPr>
          <a:xfrm>
            <a:off x="9286875" y="5276850"/>
            <a:ext cx="20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Наши клиенты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bc36fa1583_0_221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Бизнес модель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330;g1bc36fa1583_0_221"/>
          <p:cNvSpPr txBox="1"/>
          <p:nvPr/>
        </p:nvSpPr>
        <p:spPr>
          <a:xfrm>
            <a:off x="11103425" y="6012375"/>
            <a:ext cx="79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b="1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1" name="Google Shape;331;g1bc36fa1583_0_221"/>
          <p:cNvSpPr/>
          <p:nvPr/>
        </p:nvSpPr>
        <p:spPr>
          <a:xfrm>
            <a:off x="943225" y="2729425"/>
            <a:ext cx="1377000" cy="47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omfortaa"/>
                <a:ea typeface="Comfortaa"/>
                <a:cs typeface="Comfortaa"/>
                <a:sym typeface="Comfortaa"/>
              </a:rPr>
              <a:t>Freemium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2" name="Google Shape;332;g1bc36fa1583_0_221"/>
          <p:cNvSpPr/>
          <p:nvPr/>
        </p:nvSpPr>
        <p:spPr>
          <a:xfrm>
            <a:off x="4054050" y="2020675"/>
            <a:ext cx="1377000" cy="47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omfortaa"/>
                <a:ea typeface="Comfortaa"/>
                <a:cs typeface="Comfortaa"/>
                <a:sym typeface="Comfortaa"/>
              </a:rPr>
              <a:t>Free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3" name="Google Shape;333;g1bc36fa1583_0_221"/>
          <p:cNvSpPr/>
          <p:nvPr/>
        </p:nvSpPr>
        <p:spPr>
          <a:xfrm>
            <a:off x="4054050" y="2965675"/>
            <a:ext cx="1377000" cy="472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omfortaa"/>
                <a:ea typeface="Comfortaa"/>
                <a:cs typeface="Comfortaa"/>
                <a:sym typeface="Comfortaa"/>
              </a:rPr>
              <a:t>Premium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4" name="Google Shape;334;g1bc36fa1583_0_221"/>
          <p:cNvCxnSpPr>
            <a:stCxn id="331" idx="3"/>
            <a:endCxn id="332" idx="1"/>
          </p:cNvCxnSpPr>
          <p:nvPr/>
        </p:nvCxnSpPr>
        <p:spPr>
          <a:xfrm flipH="1" rot="10800000">
            <a:off x="2320225" y="2257075"/>
            <a:ext cx="1733700" cy="708600"/>
          </a:xfrm>
          <a:prstGeom prst="curvedConnector3">
            <a:avLst>
              <a:gd fmla="val 50004" name="adj1"/>
            </a:avLst>
          </a:prstGeom>
          <a:noFill/>
          <a:ln cap="flat" cmpd="sng" w="19050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g1bc36fa1583_0_221"/>
          <p:cNvCxnSpPr>
            <a:stCxn id="331" idx="3"/>
            <a:endCxn id="333" idx="1"/>
          </p:cNvCxnSpPr>
          <p:nvPr/>
        </p:nvCxnSpPr>
        <p:spPr>
          <a:xfrm>
            <a:off x="2320225" y="2965675"/>
            <a:ext cx="1733700" cy="236400"/>
          </a:xfrm>
          <a:prstGeom prst="curvedConnector3">
            <a:avLst>
              <a:gd fmla="val 50004" name="adj1"/>
            </a:avLst>
          </a:prstGeom>
          <a:noFill/>
          <a:ln cap="flat" cmpd="sng" w="19050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g1bc36fa1583_0_221"/>
          <p:cNvSpPr/>
          <p:nvPr/>
        </p:nvSpPr>
        <p:spPr>
          <a:xfrm>
            <a:off x="6813800" y="1786425"/>
            <a:ext cx="4077000" cy="182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b="1" lang="en-US" sz="1700">
                <a:latin typeface="Comfortaa"/>
                <a:ea typeface="Comfortaa"/>
                <a:cs typeface="Comfortaa"/>
                <a:sym typeface="Comfortaa"/>
              </a:rPr>
              <a:t>Сервис для просмотра местоположения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b="1" lang="en-US" sz="1700">
                <a:latin typeface="Comfortaa"/>
                <a:ea typeface="Comfortaa"/>
                <a:cs typeface="Comfortaa"/>
                <a:sym typeface="Comfortaa"/>
              </a:rPr>
              <a:t>Наличие встроенной рекламы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7" name="Google Shape;337;g1bc36fa1583_0_221"/>
          <p:cNvSpPr/>
          <p:nvPr/>
        </p:nvSpPr>
        <p:spPr>
          <a:xfrm>
            <a:off x="6813800" y="3933675"/>
            <a:ext cx="4166700" cy="1926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b="1" lang="en-US" sz="1700">
                <a:latin typeface="Comfortaa"/>
                <a:ea typeface="Comfortaa"/>
                <a:cs typeface="Comfortaa"/>
                <a:sym typeface="Comfortaa"/>
              </a:rPr>
              <a:t>Сервисы для бизнеса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b="1" lang="en-US" sz="1700">
                <a:latin typeface="Comfortaa"/>
                <a:ea typeface="Comfortaa"/>
                <a:cs typeface="Comfortaa"/>
                <a:sym typeface="Comfortaa"/>
              </a:rPr>
              <a:t>Отсутствие рекламы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8" name="Google Shape;338;g1bc36fa1583_0_221"/>
          <p:cNvCxnSpPr>
            <a:stCxn id="332" idx="3"/>
            <a:endCxn id="336" idx="1"/>
          </p:cNvCxnSpPr>
          <p:nvPr/>
        </p:nvCxnSpPr>
        <p:spPr>
          <a:xfrm>
            <a:off x="5431050" y="2256925"/>
            <a:ext cx="1382700" cy="442800"/>
          </a:xfrm>
          <a:prstGeom prst="curvedConnector3">
            <a:avLst>
              <a:gd fmla="val 50002" name="adj1"/>
            </a:avLst>
          </a:prstGeom>
          <a:noFill/>
          <a:ln cap="flat" cmpd="sng" w="19050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g1bc36fa1583_0_221"/>
          <p:cNvCxnSpPr>
            <a:stCxn id="333" idx="3"/>
            <a:endCxn id="337" idx="1"/>
          </p:cNvCxnSpPr>
          <p:nvPr/>
        </p:nvCxnSpPr>
        <p:spPr>
          <a:xfrm>
            <a:off x="5431050" y="3201925"/>
            <a:ext cx="1382700" cy="1695000"/>
          </a:xfrm>
          <a:prstGeom prst="curvedConnector3">
            <a:avLst>
              <a:gd fmla="val 50002" name="adj1"/>
            </a:avLst>
          </a:prstGeom>
          <a:noFill/>
          <a:ln cap="flat" cmpd="sng" w="19050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/>
          <p:nvPr/>
        </p:nvSpPr>
        <p:spPr>
          <a:xfrm>
            <a:off x="5339994" y="0"/>
            <a:ext cx="6852006" cy="3722914"/>
          </a:xfrm>
          <a:custGeom>
            <a:rect b="b" l="l" r="r" t="t"/>
            <a:pathLst>
              <a:path extrusionOk="0" h="798" w="1470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2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15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Коммерциализация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6" name="Google Shape;346;p15"/>
          <p:cNvSpPr/>
          <p:nvPr/>
        </p:nvSpPr>
        <p:spPr>
          <a:xfrm rot="5400000">
            <a:off x="1034662" y="2321185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7" name="Google Shape;347;p15"/>
          <p:cNvSpPr/>
          <p:nvPr/>
        </p:nvSpPr>
        <p:spPr>
          <a:xfrm rot="5400000">
            <a:off x="4024180" y="2321170"/>
            <a:ext cx="1611455" cy="1389185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8" name="Google Shape;348;p15"/>
          <p:cNvSpPr/>
          <p:nvPr/>
        </p:nvSpPr>
        <p:spPr>
          <a:xfrm rot="5400000">
            <a:off x="6556368" y="2321170"/>
            <a:ext cx="1611455" cy="138918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9" name="Google Shape;349;p15"/>
          <p:cNvSpPr txBox="1"/>
          <p:nvPr/>
        </p:nvSpPr>
        <p:spPr>
          <a:xfrm>
            <a:off x="152003" y="4555342"/>
            <a:ext cx="3585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Условно бесплатная модель (</a:t>
            </a:r>
            <a:r>
              <a:rPr b="1" lang="en-U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Монетизация контента внутри приложения)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3433725" y="4555348"/>
            <a:ext cx="27771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Ограниченный функционал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1" name="Google Shape;351;p15"/>
          <p:cNvSpPr txBox="1"/>
          <p:nvPr/>
        </p:nvSpPr>
        <p:spPr>
          <a:xfrm>
            <a:off x="5973614" y="4555360"/>
            <a:ext cx="27771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Платная часть приложения, доступ по подписке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2" name="Google Shape;352;p15"/>
          <p:cNvSpPr txBox="1"/>
          <p:nvPr/>
        </p:nvSpPr>
        <p:spPr>
          <a:xfrm>
            <a:off x="8505799" y="4558569"/>
            <a:ext cx="38139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Функции, облегчающие проверку качества работы сотрудников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3" name="Google Shape;353;p15"/>
          <p:cNvGrpSpPr/>
          <p:nvPr/>
        </p:nvGrpSpPr>
        <p:grpSpPr>
          <a:xfrm>
            <a:off x="1711705" y="2925934"/>
            <a:ext cx="287338" cy="246062"/>
            <a:chOff x="142875" y="1268413"/>
            <a:chExt cx="287338" cy="246062"/>
          </a:xfrm>
        </p:grpSpPr>
        <p:sp>
          <p:nvSpPr>
            <p:cNvPr id="354" name="Google Shape;354;p15"/>
            <p:cNvSpPr/>
            <p:nvPr/>
          </p:nvSpPr>
          <p:spPr>
            <a:xfrm>
              <a:off x="142875" y="1438275"/>
              <a:ext cx="287338" cy="76200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0"/>
                    <a:pt x="52" y="10"/>
                  </a:cubicBezTo>
                  <a:cubicBezTo>
                    <a:pt x="32" y="10"/>
                    <a:pt x="14" y="6"/>
                    <a:pt x="5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8"/>
                  </a:cubicBezTo>
                  <a:cubicBezTo>
                    <a:pt x="105" y="5"/>
                    <a:pt x="103" y="2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42875" y="1366838"/>
              <a:ext cx="287338" cy="76200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1"/>
                    <a:pt x="52" y="11"/>
                  </a:cubicBezTo>
                  <a:cubicBezTo>
                    <a:pt x="32" y="11"/>
                    <a:pt x="14" y="6"/>
                    <a:pt x="5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9"/>
                  </a:cubicBezTo>
                  <a:cubicBezTo>
                    <a:pt x="105" y="6"/>
                    <a:pt x="103" y="3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42875" y="1268413"/>
              <a:ext cx="287338" cy="1031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7" name="Google Shape;357;p15"/>
          <p:cNvGrpSpPr/>
          <p:nvPr/>
        </p:nvGrpSpPr>
        <p:grpSpPr>
          <a:xfrm>
            <a:off x="7212869" y="2828880"/>
            <a:ext cx="298450" cy="295275"/>
            <a:chOff x="-1697038" y="-249238"/>
            <a:chExt cx="298450" cy="295275"/>
          </a:xfrm>
        </p:grpSpPr>
        <p:sp>
          <p:nvSpPr>
            <p:cNvPr id="358" name="Google Shape;358;p15"/>
            <p:cNvSpPr/>
            <p:nvPr/>
          </p:nvSpPr>
          <p:spPr>
            <a:xfrm>
              <a:off x="-1697038" y="-109538"/>
              <a:ext cx="196850" cy="155575"/>
            </a:xfrm>
            <a:custGeom>
              <a:rect b="b" l="l" r="r" t="t"/>
              <a:pathLst>
                <a:path extrusionOk="0" h="57" w="72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0" y="45"/>
                    <a:pt x="70" y="45"/>
                  </a:cubicBezTo>
                  <a:cubicBezTo>
                    <a:pt x="71" y="44"/>
                    <a:pt x="72" y="2"/>
                    <a:pt x="3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-1660525" y="-215900"/>
              <a:ext cx="111125" cy="98425"/>
            </a:xfrm>
            <a:custGeom>
              <a:rect b="b" l="l" r="r" t="t"/>
              <a:pathLst>
                <a:path extrusionOk="0" h="36" w="41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7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0"/>
                    <a:pt x="36" y="25"/>
                  </a:cubicBezTo>
                  <a:cubicBezTo>
                    <a:pt x="41" y="12"/>
                    <a:pt x="32" y="4"/>
                    <a:pt x="31" y="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-1573213" y="-249238"/>
              <a:ext cx="174625" cy="139700"/>
            </a:xfrm>
            <a:custGeom>
              <a:rect b="b" l="l" r="r" t="t"/>
              <a:pathLst>
                <a:path extrusionOk="0" h="51" w="64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3"/>
                  </a:cubicBezTo>
                  <a:cubicBezTo>
                    <a:pt x="2" y="14"/>
                    <a:pt x="6" y="17"/>
                    <a:pt x="8" y="23"/>
                  </a:cubicBezTo>
                  <a:cubicBezTo>
                    <a:pt x="10" y="28"/>
                    <a:pt x="10" y="35"/>
                    <a:pt x="7" y="39"/>
                  </a:cubicBezTo>
                  <a:cubicBezTo>
                    <a:pt x="9" y="41"/>
                    <a:pt x="11" y="42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4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9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2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61" name="Google Shape;361;p15"/>
          <p:cNvSpPr/>
          <p:nvPr/>
        </p:nvSpPr>
        <p:spPr>
          <a:xfrm>
            <a:off x="4712648" y="2857671"/>
            <a:ext cx="219075" cy="314325"/>
          </a:xfrm>
          <a:custGeom>
            <a:rect b="b" l="l" r="r" t="t"/>
            <a:pathLst>
              <a:path extrusionOk="0" h="115" w="80">
                <a:moveTo>
                  <a:pt x="65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2" y="47"/>
                  <a:pt x="22" y="46"/>
                  <a:pt x="22" y="4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21"/>
                  <a:pt x="30" y="12"/>
                  <a:pt x="39" y="12"/>
                </a:cubicBezTo>
                <a:cubicBezTo>
                  <a:pt x="49" y="12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9"/>
                  <a:pt x="6" y="115"/>
                  <a:pt x="14" y="115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73" y="115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1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1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1"/>
                  <a:pt x="36" y="81"/>
                  <a:pt x="36" y="81"/>
                </a:cubicBezTo>
                <a:cubicBezTo>
                  <a:pt x="33" y="79"/>
                  <a:pt x="31" y="76"/>
                  <a:pt x="31" y="73"/>
                </a:cubicBezTo>
                <a:cubicBezTo>
                  <a:pt x="31" y="68"/>
                  <a:pt x="35" y="63"/>
                  <a:pt x="40" y="63"/>
                </a:cubicBezTo>
                <a:cubicBezTo>
                  <a:pt x="45" y="63"/>
                  <a:pt x="50" y="68"/>
                  <a:pt x="50" y="73"/>
                </a:cubicBezTo>
                <a:cubicBezTo>
                  <a:pt x="50" y="76"/>
                  <a:pt x="48" y="79"/>
                  <a:pt x="45" y="80"/>
                </a:cubicBezTo>
                <a:cubicBezTo>
                  <a:pt x="45" y="81"/>
                  <a:pt x="45" y="81"/>
                  <a:pt x="45" y="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2" name="Google Shape;362;p15"/>
          <p:cNvSpPr/>
          <p:nvPr/>
        </p:nvSpPr>
        <p:spPr>
          <a:xfrm>
            <a:off x="1763714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3" name="Google Shape;363;p15"/>
          <p:cNvSpPr/>
          <p:nvPr/>
        </p:nvSpPr>
        <p:spPr>
          <a:xfrm>
            <a:off x="4753101" y="4151370"/>
            <a:ext cx="153610" cy="153610"/>
          </a:xfrm>
          <a:prstGeom prst="ellipse">
            <a:avLst/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7285288" y="4151370"/>
            <a:ext cx="153610" cy="153610"/>
          </a:xfrm>
          <a:prstGeom prst="ellipse">
            <a:avLst/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10274675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66" name="Google Shape;366;p15"/>
          <p:cNvCxnSpPr/>
          <p:nvPr/>
        </p:nvCxnSpPr>
        <p:spPr>
          <a:xfrm>
            <a:off x="6088600" y="1785750"/>
            <a:ext cx="0" cy="4483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7" name="Google Shape;367;p15"/>
          <p:cNvSpPr txBox="1"/>
          <p:nvPr/>
        </p:nvSpPr>
        <p:spPr>
          <a:xfrm>
            <a:off x="1603125" y="1418450"/>
            <a:ext cx="416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Потребительский сегмент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p15"/>
          <p:cNvSpPr/>
          <p:nvPr/>
        </p:nvSpPr>
        <p:spPr>
          <a:xfrm rot="5400000">
            <a:off x="9545750" y="2321123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7238550" y="1418450"/>
            <a:ext cx="305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Бизнес сегмент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70" name="Google Shape;370;p15"/>
          <p:cNvGrpSpPr/>
          <p:nvPr/>
        </p:nvGrpSpPr>
        <p:grpSpPr>
          <a:xfrm>
            <a:off x="10206225" y="2850729"/>
            <a:ext cx="290513" cy="306388"/>
            <a:chOff x="139700" y="1739900"/>
            <a:chExt cx="290513" cy="306388"/>
          </a:xfrm>
        </p:grpSpPr>
        <p:sp>
          <p:nvSpPr>
            <p:cNvPr id="371" name="Google Shape;371;p15"/>
            <p:cNvSpPr/>
            <p:nvPr/>
          </p:nvSpPr>
          <p:spPr>
            <a:xfrm>
              <a:off x="271463" y="1928813"/>
              <a:ext cx="65088" cy="6508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39700" y="1819275"/>
              <a:ext cx="290513" cy="227013"/>
            </a:xfrm>
            <a:custGeom>
              <a:rect b="b" l="l" r="r" t="t"/>
              <a:pathLst>
                <a:path extrusionOk="0" h="83" w="106">
                  <a:moveTo>
                    <a:pt x="106" y="26"/>
                  </a:moveTo>
                  <a:cubicBezTo>
                    <a:pt x="105" y="20"/>
                    <a:pt x="102" y="15"/>
                    <a:pt x="97" y="13"/>
                  </a:cubicBezTo>
                  <a:cubicBezTo>
                    <a:pt x="95" y="15"/>
                    <a:pt x="92" y="16"/>
                    <a:pt x="90" y="16"/>
                  </a:cubicBezTo>
                  <a:cubicBezTo>
                    <a:pt x="87" y="16"/>
                    <a:pt x="84" y="15"/>
                    <a:pt x="82" y="13"/>
                  </a:cubicBezTo>
                  <a:cubicBezTo>
                    <a:pt x="77" y="15"/>
                    <a:pt x="74" y="20"/>
                    <a:pt x="73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8" y="31"/>
                    <a:pt x="89" y="36"/>
                    <a:pt x="89" y="41"/>
                  </a:cubicBezTo>
                  <a:cubicBezTo>
                    <a:pt x="89" y="52"/>
                    <a:pt x="85" y="61"/>
                    <a:pt x="77" y="67"/>
                  </a:cubicBezTo>
                  <a:cubicBezTo>
                    <a:pt x="75" y="65"/>
                    <a:pt x="73" y="64"/>
                    <a:pt x="71" y="62"/>
                  </a:cubicBezTo>
                  <a:cubicBezTo>
                    <a:pt x="68" y="65"/>
                    <a:pt x="64" y="67"/>
                    <a:pt x="60" y="67"/>
                  </a:cubicBezTo>
                  <a:cubicBezTo>
                    <a:pt x="55" y="67"/>
                    <a:pt x="52" y="65"/>
                    <a:pt x="49" y="62"/>
                  </a:cubicBezTo>
                  <a:cubicBezTo>
                    <a:pt x="47" y="64"/>
                    <a:pt x="44" y="65"/>
                    <a:pt x="43" y="67"/>
                  </a:cubicBezTo>
                  <a:cubicBezTo>
                    <a:pt x="35" y="61"/>
                    <a:pt x="30" y="52"/>
                    <a:pt x="30" y="41"/>
                  </a:cubicBezTo>
                  <a:cubicBezTo>
                    <a:pt x="30" y="36"/>
                    <a:pt x="31" y="30"/>
                    <a:pt x="3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3" y="14"/>
                    <a:pt x="56" y="5"/>
                    <a:pt x="46" y="0"/>
                  </a:cubicBezTo>
                  <a:cubicBezTo>
                    <a:pt x="43" y="3"/>
                    <a:pt x="38" y="6"/>
                    <a:pt x="32" y="6"/>
                  </a:cubicBezTo>
                  <a:cubicBezTo>
                    <a:pt x="26" y="6"/>
                    <a:pt x="21" y="3"/>
                    <a:pt x="18" y="0"/>
                  </a:cubicBezTo>
                  <a:cubicBezTo>
                    <a:pt x="8" y="5"/>
                    <a:pt x="1" y="14"/>
                    <a:pt x="0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31"/>
                    <a:pt x="21" y="36"/>
                    <a:pt x="21" y="41"/>
                  </a:cubicBezTo>
                  <a:cubicBezTo>
                    <a:pt x="21" y="55"/>
                    <a:pt x="28" y="66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6"/>
                    <a:pt x="82" y="74"/>
                  </a:cubicBezTo>
                  <a:cubicBezTo>
                    <a:pt x="92" y="66"/>
                    <a:pt x="98" y="55"/>
                    <a:pt x="98" y="41"/>
                  </a:cubicBezTo>
                  <a:cubicBezTo>
                    <a:pt x="98" y="36"/>
                    <a:pt x="97" y="31"/>
                    <a:pt x="95" y="26"/>
                  </a:cubicBezTo>
                  <a:lnTo>
                    <a:pt x="106" y="26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365125" y="1814513"/>
              <a:ext cx="42863" cy="42863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84150" y="1739900"/>
              <a:ext cx="87313" cy="8572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75" name="Google Shape;375;p15"/>
          <p:cNvSpPr txBox="1"/>
          <p:nvPr/>
        </p:nvSpPr>
        <p:spPr>
          <a:xfrm>
            <a:off x="11217875" y="6012375"/>
            <a:ext cx="68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11</a:t>
            </a:r>
            <a:endParaRPr b="0" i="0" sz="3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1bc36fa1583_2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bc36fa1583_2_8"/>
          <p:cNvSpPr txBox="1"/>
          <p:nvPr/>
        </p:nvSpPr>
        <p:spPr>
          <a:xfrm>
            <a:off x="2346175" y="778875"/>
            <a:ext cx="2137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Производство продукта и технологии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Техническое обслуживание продукта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Продвижение продукта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2" name="Google Shape;382;g1bc36fa1583_2_8"/>
          <p:cNvSpPr txBox="1"/>
          <p:nvPr/>
        </p:nvSpPr>
        <p:spPr>
          <a:xfrm>
            <a:off x="2346175" y="3828350"/>
            <a:ext cx="232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Доступ к сервису </a:t>
            </a:r>
            <a:r>
              <a:rPr lang="en-US">
                <a:solidFill>
                  <a:srgbClr val="202124"/>
                </a:solidFill>
                <a:highlight>
                  <a:srgbClr val="FFFFFF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ГЛОНАСС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Разработчики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Специалисты ИБ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Маркетолог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3" name="Google Shape;383;g1bc36fa1583_2_8"/>
          <p:cNvSpPr txBox="1"/>
          <p:nvPr/>
        </p:nvSpPr>
        <p:spPr>
          <a:xfrm>
            <a:off x="4884900" y="873875"/>
            <a:ext cx="24222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AutoNum type="arabicPeriod"/>
            </a:pPr>
            <a:r>
              <a:rPr lang="en-US" sz="16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Приложение для просмотра местоположения друзей, знакомых и семьи</a:t>
            </a:r>
            <a:endParaRPr sz="16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AutoNum type="arabicPeriod"/>
            </a:pPr>
            <a:r>
              <a:rPr lang="en-US" sz="16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Приложение для отслеживания и проверки работы сотрудников</a:t>
            </a:r>
            <a:endParaRPr sz="16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AutoNum type="arabicPeriod"/>
            </a:pPr>
            <a:r>
              <a:rPr lang="en-US" sz="16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Использование без интернета</a:t>
            </a:r>
            <a:endParaRPr sz="16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AutoNum type="arabicPeriod"/>
            </a:pPr>
            <a:r>
              <a:rPr lang="en-US" sz="16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Точность геолокации до 2 метров</a:t>
            </a:r>
            <a:endParaRPr sz="16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4" name="Google Shape;384;g1bc36fa1583_2_8"/>
          <p:cNvSpPr txBox="1"/>
          <p:nvPr/>
        </p:nvSpPr>
        <p:spPr>
          <a:xfrm>
            <a:off x="398950" y="854875"/>
            <a:ext cx="13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5" name="Google Shape;385;g1bc36fa1583_2_8"/>
          <p:cNvSpPr txBox="1"/>
          <p:nvPr/>
        </p:nvSpPr>
        <p:spPr>
          <a:xfrm>
            <a:off x="-199500" y="981725"/>
            <a:ext cx="26217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Малый бизнес и средний бизнес, который распространит наше приложение через сарафанное радио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Сервисы, которым необходима высокая точность геолокации (Яндекс.Такси)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А также ряд компаний, ушедших с рынка и предоставляющих уникальные услуги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Open Sans SemiBold"/>
                <a:ea typeface="Open Sans SemiBold"/>
                <a:cs typeface="Open Sans SemiBold"/>
                <a:sym typeface="Open Sans SemiBold"/>
              </a:rPr>
              <a:t>(Импортозамещение)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6" name="Google Shape;386;g1bc36fa1583_2_8"/>
          <p:cNvSpPr txBox="1"/>
          <p:nvPr/>
        </p:nvSpPr>
        <p:spPr>
          <a:xfrm>
            <a:off x="7446950" y="3609900"/>
            <a:ext cx="2422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Реклама через бизнесменов</a:t>
            </a:r>
            <a:b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(Сарафанное радио)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Контекстная реклама у блогеров и на бизнес-форумах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7" name="Google Shape;387;g1bc36fa1583_2_8"/>
          <p:cNvSpPr txBox="1"/>
          <p:nvPr/>
        </p:nvSpPr>
        <p:spPr>
          <a:xfrm>
            <a:off x="1216675" y="5385700"/>
            <a:ext cx="431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Затраты на разработку технологии, приложения и раскрутку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Затраты на зарплаты сотрудникам, для поддержания и обновления технологии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8" name="Google Shape;388;g1bc36fa1583_2_8"/>
          <p:cNvSpPr txBox="1"/>
          <p:nvPr/>
        </p:nvSpPr>
        <p:spPr>
          <a:xfrm>
            <a:off x="6992250" y="5601100"/>
            <a:ext cx="431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Подписка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AutoNum type="arabicPeriod"/>
            </a:pPr>
            <a:r>
              <a:rPr lang="en-US">
                <a:latin typeface="Open Sans SemiBold"/>
                <a:ea typeface="Open Sans SemiBold"/>
                <a:cs typeface="Open Sans SemiBold"/>
                <a:sym typeface="Open Sans SemiBold"/>
              </a:rPr>
              <a:t>Рекламные интеграции внутри приложения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9" name="Google Shape;389;g1bc36fa1583_2_8"/>
          <p:cNvSpPr txBox="1"/>
          <p:nvPr/>
        </p:nvSpPr>
        <p:spPr>
          <a:xfrm>
            <a:off x="9769800" y="981725"/>
            <a:ext cx="2422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Малый и средний бизнес, которому нужен бюджетный инструмент для проверки работы сотрудников</a:t>
            </a:r>
            <a:endParaRPr sz="13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Родители, которым нужно следить за тем, где находится их ребёнок</a:t>
            </a:r>
            <a:endParaRPr sz="13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Подростки, которые хотят знать, где находятся их друзья</a:t>
            </a:r>
            <a:endParaRPr sz="13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highlight>
                  <a:schemeClr val="dk1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Частные предприятия, в которых нужна систематизация и быстрое получение товара со склада с высокой точностью</a:t>
            </a:r>
            <a:endParaRPr sz="1300">
              <a:highlight>
                <a:schemeClr val="dk1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90" name="Google Shape;390;g1bc36fa1583_2_8"/>
          <p:cNvSpPr txBox="1"/>
          <p:nvPr/>
        </p:nvSpPr>
        <p:spPr>
          <a:xfrm>
            <a:off x="7286900" y="873875"/>
            <a:ext cx="2742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Клиент пользуется бесплатной версией приложения, со встроенной рекламой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Open Sans SemiBold"/>
              <a:buAutoNum type="arabicPeriod"/>
            </a:pPr>
            <a:r>
              <a:rPr lang="en-US" sz="1300">
                <a:latin typeface="Open Sans SemiBold"/>
                <a:ea typeface="Open Sans SemiBold"/>
                <a:cs typeface="Open Sans SemiBold"/>
                <a:sym typeface="Open Sans SemiBold"/>
              </a:rPr>
              <a:t>Клиент покупает подписку без рекламы и с расширенным функционалом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c36fa1583_0_402"/>
          <p:cNvSpPr txBox="1"/>
          <p:nvPr>
            <p:ph idx="1" type="body"/>
          </p:nvPr>
        </p:nvSpPr>
        <p:spPr>
          <a:xfrm>
            <a:off x="1692974" y="202800"/>
            <a:ext cx="92430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71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Проблематика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g1bc36fa1583_0_402"/>
          <p:cNvSpPr txBox="1"/>
          <p:nvPr/>
        </p:nvSpPr>
        <p:spPr>
          <a:xfrm>
            <a:off x="11604625" y="6119625"/>
            <a:ext cx="488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0" i="0" sz="3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g1bc36fa1583_0_402"/>
          <p:cNvSpPr txBox="1"/>
          <p:nvPr/>
        </p:nvSpPr>
        <p:spPr>
          <a:xfrm>
            <a:off x="1367838" y="3184800"/>
            <a:ext cx="366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Люди не знают где находятся их друзья и семья</a:t>
            </a:r>
            <a:endParaRPr b="1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8" name="Google Shape;178;g1bc36fa1583_0_402"/>
          <p:cNvCxnSpPr/>
          <p:nvPr/>
        </p:nvCxnSpPr>
        <p:spPr>
          <a:xfrm>
            <a:off x="6088600" y="2547750"/>
            <a:ext cx="0" cy="318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9" name="Google Shape;179;g1bc36fa1583_0_402"/>
          <p:cNvSpPr txBox="1"/>
          <p:nvPr/>
        </p:nvSpPr>
        <p:spPr>
          <a:xfrm>
            <a:off x="657800" y="2583800"/>
            <a:ext cx="536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Потребительский сегмент</a:t>
            </a:r>
            <a:endParaRPr b="1"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0" name="Google Shape;180;g1bc36fa1583_0_402"/>
          <p:cNvSpPr txBox="1"/>
          <p:nvPr/>
        </p:nvSpPr>
        <p:spPr>
          <a:xfrm>
            <a:off x="6760375" y="2583788"/>
            <a:ext cx="305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Бизнес сегмент</a:t>
            </a:r>
            <a:endParaRPr b="1"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181" name="Google Shape;181;g1bc36fa1583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96" y="3162553"/>
            <a:ext cx="771400" cy="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bc36fa1583_0_402"/>
          <p:cNvSpPr txBox="1"/>
          <p:nvPr/>
        </p:nvSpPr>
        <p:spPr>
          <a:xfrm>
            <a:off x="7371829" y="3096600"/>
            <a:ext cx="4795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Владельцы малого и среднего бизнеса не уверен в качестве работы своих сотрудников</a:t>
            </a:r>
            <a:endParaRPr b="1" sz="22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183" name="Google Shape;183;g1bc36fa1583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471" y="3162553"/>
            <a:ext cx="771400" cy="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bc36fa1583_0_402"/>
          <p:cNvSpPr txBox="1"/>
          <p:nvPr/>
        </p:nvSpPr>
        <p:spPr>
          <a:xfrm>
            <a:off x="1367838" y="4847050"/>
            <a:ext cx="366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Уход с рынка главного конкурента</a:t>
            </a:r>
            <a:endParaRPr b="1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185" name="Google Shape;185;g1bc36fa1583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96" y="4857528"/>
            <a:ext cx="771400" cy="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bc36fa1583_0_402"/>
          <p:cNvSpPr txBox="1"/>
          <p:nvPr/>
        </p:nvSpPr>
        <p:spPr>
          <a:xfrm>
            <a:off x="7371813" y="4642925"/>
            <a:ext cx="366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Желание знать местоположения сотрудника</a:t>
            </a:r>
            <a:endParaRPr b="1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187" name="Google Shape;187;g1bc36fa1583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471" y="4708878"/>
            <a:ext cx="771400" cy="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bc36fa1583_0_402"/>
          <p:cNvSpPr txBox="1"/>
          <p:nvPr/>
        </p:nvSpPr>
        <p:spPr>
          <a:xfrm>
            <a:off x="4139200" y="1472250"/>
            <a:ext cx="479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Уход лидера рынка</a:t>
            </a:r>
            <a:endParaRPr b="1"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189" name="Google Shape;189;g1bc36fa1583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975" y="1472250"/>
            <a:ext cx="677100" cy="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bc36fa1583_0_109"/>
          <p:cNvSpPr txBox="1"/>
          <p:nvPr>
            <p:ph idx="1" type="body"/>
          </p:nvPr>
        </p:nvSpPr>
        <p:spPr>
          <a:xfrm>
            <a:off x="1692974" y="431400"/>
            <a:ext cx="92430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71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Решение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g1bc36fa1583_0_109"/>
          <p:cNvSpPr txBox="1"/>
          <p:nvPr/>
        </p:nvSpPr>
        <p:spPr>
          <a:xfrm>
            <a:off x="11604625" y="6119625"/>
            <a:ext cx="488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b="0" i="0" sz="3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g1bc36fa1583_0_109"/>
          <p:cNvSpPr txBox="1"/>
          <p:nvPr/>
        </p:nvSpPr>
        <p:spPr>
          <a:xfrm>
            <a:off x="1367853" y="3246850"/>
            <a:ext cx="4561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Приложение для просмотра местоположения друзей, знакомых, семьи</a:t>
            </a:r>
            <a:endParaRPr b="1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97" name="Google Shape;197;g1bc36fa1583_0_109"/>
          <p:cNvCxnSpPr/>
          <p:nvPr/>
        </p:nvCxnSpPr>
        <p:spPr>
          <a:xfrm>
            <a:off x="6088600" y="1785750"/>
            <a:ext cx="0" cy="4483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8" name="Google Shape;198;g1bc36fa1583_0_109"/>
          <p:cNvSpPr txBox="1"/>
          <p:nvPr/>
        </p:nvSpPr>
        <p:spPr>
          <a:xfrm>
            <a:off x="657800" y="1821800"/>
            <a:ext cx="536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Потребительский сегмент</a:t>
            </a:r>
            <a:endParaRPr b="1"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g1bc36fa1583_0_109"/>
          <p:cNvSpPr txBox="1"/>
          <p:nvPr/>
        </p:nvSpPr>
        <p:spPr>
          <a:xfrm>
            <a:off x="7491425" y="1821788"/>
            <a:ext cx="305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Бизнес сегмент</a:t>
            </a:r>
            <a:endParaRPr b="1"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200" name="Google Shape;200;g1bc36fa1583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96" y="3312803"/>
            <a:ext cx="771400" cy="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bc36fa1583_0_109"/>
          <p:cNvSpPr txBox="1"/>
          <p:nvPr/>
        </p:nvSpPr>
        <p:spPr>
          <a:xfrm>
            <a:off x="7514753" y="3246850"/>
            <a:ext cx="4443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Приложение для отслеживания и проверки работы сотрудников</a:t>
            </a:r>
            <a:endParaRPr b="1" sz="22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202" name="Google Shape;202;g1bc36fa1583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5396" y="3312803"/>
            <a:ext cx="771400" cy="7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aef6660e25_0_482"/>
          <p:cNvSpPr/>
          <p:nvPr/>
        </p:nvSpPr>
        <p:spPr>
          <a:xfrm>
            <a:off x="5339994" y="0"/>
            <a:ext cx="6852004" cy="3722913"/>
          </a:xfrm>
          <a:custGeom>
            <a:rect b="b" l="l" r="r" t="t"/>
            <a:pathLst>
              <a:path extrusionOk="0" h="798" w="1470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2078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g1aef6660e25_0_482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Целевая аудитория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9" name="Google Shape;209;g1aef6660e25_0_482"/>
          <p:cNvSpPr/>
          <p:nvPr/>
        </p:nvSpPr>
        <p:spPr>
          <a:xfrm rot="5400000">
            <a:off x="1491862" y="2321185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g1aef6660e25_0_482"/>
          <p:cNvSpPr/>
          <p:nvPr/>
        </p:nvSpPr>
        <p:spPr>
          <a:xfrm rot="5400000">
            <a:off x="5243288" y="4664660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1" name="Google Shape;211;g1aef6660e25_0_482"/>
          <p:cNvSpPr/>
          <p:nvPr/>
        </p:nvSpPr>
        <p:spPr>
          <a:xfrm rot="5400000">
            <a:off x="8994638" y="2321185"/>
            <a:ext cx="1611600" cy="1389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g1aef6660e25_0_482"/>
          <p:cNvSpPr txBox="1"/>
          <p:nvPr/>
        </p:nvSpPr>
        <p:spPr>
          <a:xfrm>
            <a:off x="407752" y="4400500"/>
            <a:ext cx="37686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Малый и средний бизнес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g1aef6660e25_0_482"/>
          <p:cNvSpPr txBox="1"/>
          <p:nvPr/>
        </p:nvSpPr>
        <p:spPr>
          <a:xfrm>
            <a:off x="4013700" y="2948547"/>
            <a:ext cx="4070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Люди, которые хотят делится геолокацией с друзьями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g1aef6660e25_0_482"/>
          <p:cNvSpPr txBox="1"/>
          <p:nvPr/>
        </p:nvSpPr>
        <p:spPr>
          <a:xfrm>
            <a:off x="7667600" y="4400488"/>
            <a:ext cx="426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Родители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15" name="Google Shape;215;g1aef6660e25_0_482"/>
          <p:cNvGrpSpPr/>
          <p:nvPr/>
        </p:nvGrpSpPr>
        <p:grpSpPr>
          <a:xfrm>
            <a:off x="9656830" y="2892796"/>
            <a:ext cx="287400" cy="246062"/>
            <a:chOff x="142875" y="1268413"/>
            <a:chExt cx="287400" cy="246062"/>
          </a:xfrm>
        </p:grpSpPr>
        <p:sp>
          <p:nvSpPr>
            <p:cNvPr id="216" name="Google Shape;216;g1aef6660e25_0_482"/>
            <p:cNvSpPr/>
            <p:nvPr/>
          </p:nvSpPr>
          <p:spPr>
            <a:xfrm>
              <a:off x="142875" y="1438275"/>
              <a:ext cx="287338" cy="76200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0"/>
                    <a:pt x="52" y="10"/>
                  </a:cubicBezTo>
                  <a:cubicBezTo>
                    <a:pt x="32" y="10"/>
                    <a:pt x="14" y="6"/>
                    <a:pt x="5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8"/>
                  </a:cubicBezTo>
                  <a:cubicBezTo>
                    <a:pt x="105" y="5"/>
                    <a:pt x="103" y="2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100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17" name="Google Shape;217;g1aef6660e25_0_482"/>
            <p:cNvSpPr/>
            <p:nvPr/>
          </p:nvSpPr>
          <p:spPr>
            <a:xfrm>
              <a:off x="142875" y="1366838"/>
              <a:ext cx="287338" cy="76200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1"/>
                    <a:pt x="52" y="11"/>
                  </a:cubicBezTo>
                  <a:cubicBezTo>
                    <a:pt x="32" y="11"/>
                    <a:pt x="14" y="6"/>
                    <a:pt x="5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9"/>
                  </a:cubicBezTo>
                  <a:cubicBezTo>
                    <a:pt x="105" y="6"/>
                    <a:pt x="103" y="3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100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18" name="Google Shape;218;g1aef6660e25_0_482"/>
            <p:cNvSpPr/>
            <p:nvPr/>
          </p:nvSpPr>
          <p:spPr>
            <a:xfrm>
              <a:off x="142875" y="1268413"/>
              <a:ext cx="287400" cy="1032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3100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19" name="Google Shape;219;g1aef6660e25_0_482"/>
          <p:cNvGrpSpPr/>
          <p:nvPr/>
        </p:nvGrpSpPr>
        <p:grpSpPr>
          <a:xfrm>
            <a:off x="2142819" y="2867205"/>
            <a:ext cx="298450" cy="295275"/>
            <a:chOff x="-1697038" y="-249238"/>
            <a:chExt cx="298450" cy="295275"/>
          </a:xfrm>
        </p:grpSpPr>
        <p:sp>
          <p:nvSpPr>
            <p:cNvPr id="220" name="Google Shape;220;g1aef6660e25_0_482"/>
            <p:cNvSpPr/>
            <p:nvPr/>
          </p:nvSpPr>
          <p:spPr>
            <a:xfrm>
              <a:off x="-1697038" y="-109538"/>
              <a:ext cx="196850" cy="155575"/>
            </a:xfrm>
            <a:custGeom>
              <a:rect b="b" l="l" r="r" t="t"/>
              <a:pathLst>
                <a:path extrusionOk="0" h="57" w="72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0" y="45"/>
                    <a:pt x="70" y="45"/>
                  </a:cubicBezTo>
                  <a:cubicBezTo>
                    <a:pt x="71" y="44"/>
                    <a:pt x="72" y="2"/>
                    <a:pt x="3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100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21" name="Google Shape;221;g1aef6660e25_0_482"/>
            <p:cNvSpPr/>
            <p:nvPr/>
          </p:nvSpPr>
          <p:spPr>
            <a:xfrm>
              <a:off x="-1660525" y="-215900"/>
              <a:ext cx="111125" cy="98425"/>
            </a:xfrm>
            <a:custGeom>
              <a:rect b="b" l="l" r="r" t="t"/>
              <a:pathLst>
                <a:path extrusionOk="0" h="36" w="41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7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0"/>
                    <a:pt x="36" y="25"/>
                  </a:cubicBezTo>
                  <a:cubicBezTo>
                    <a:pt x="41" y="12"/>
                    <a:pt x="32" y="4"/>
                    <a:pt x="31" y="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100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22" name="Google Shape;222;g1aef6660e25_0_482"/>
            <p:cNvSpPr/>
            <p:nvPr/>
          </p:nvSpPr>
          <p:spPr>
            <a:xfrm>
              <a:off x="-1573213" y="-249238"/>
              <a:ext cx="174625" cy="139700"/>
            </a:xfrm>
            <a:custGeom>
              <a:rect b="b" l="l" r="r" t="t"/>
              <a:pathLst>
                <a:path extrusionOk="0" h="51" w="64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3"/>
                  </a:cubicBezTo>
                  <a:cubicBezTo>
                    <a:pt x="2" y="14"/>
                    <a:pt x="6" y="17"/>
                    <a:pt x="8" y="23"/>
                  </a:cubicBezTo>
                  <a:cubicBezTo>
                    <a:pt x="10" y="28"/>
                    <a:pt x="10" y="35"/>
                    <a:pt x="7" y="39"/>
                  </a:cubicBezTo>
                  <a:cubicBezTo>
                    <a:pt x="9" y="41"/>
                    <a:pt x="11" y="42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4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9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2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100">
                  <a:schemeClr val="accent2"/>
                </a:gs>
                <a:gs pos="100000">
                  <a:schemeClr val="accent3"/>
                </a:gs>
              </a:gsLst>
              <a:lin ang="2399891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23" name="Google Shape;223;g1aef6660e25_0_482"/>
          <p:cNvSpPr/>
          <p:nvPr/>
        </p:nvSpPr>
        <p:spPr>
          <a:xfrm>
            <a:off x="5939574" y="5202133"/>
            <a:ext cx="219075" cy="314325"/>
          </a:xfrm>
          <a:custGeom>
            <a:rect b="b" l="l" r="r" t="t"/>
            <a:pathLst>
              <a:path extrusionOk="0" h="115" w="80">
                <a:moveTo>
                  <a:pt x="65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2" y="47"/>
                  <a:pt x="22" y="46"/>
                  <a:pt x="22" y="4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21"/>
                  <a:pt x="30" y="12"/>
                  <a:pt x="39" y="12"/>
                </a:cubicBezTo>
                <a:cubicBezTo>
                  <a:pt x="49" y="12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9"/>
                  <a:pt x="6" y="115"/>
                  <a:pt x="14" y="115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73" y="115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1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1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1"/>
                  <a:pt x="36" y="81"/>
                  <a:pt x="36" y="81"/>
                </a:cubicBezTo>
                <a:cubicBezTo>
                  <a:pt x="33" y="79"/>
                  <a:pt x="31" y="76"/>
                  <a:pt x="31" y="73"/>
                </a:cubicBezTo>
                <a:cubicBezTo>
                  <a:pt x="31" y="68"/>
                  <a:pt x="35" y="63"/>
                  <a:pt x="40" y="63"/>
                </a:cubicBezTo>
                <a:cubicBezTo>
                  <a:pt x="45" y="63"/>
                  <a:pt x="50" y="68"/>
                  <a:pt x="50" y="73"/>
                </a:cubicBezTo>
                <a:cubicBezTo>
                  <a:pt x="50" y="76"/>
                  <a:pt x="48" y="79"/>
                  <a:pt x="45" y="80"/>
                </a:cubicBezTo>
                <a:cubicBezTo>
                  <a:pt x="45" y="81"/>
                  <a:pt x="45" y="81"/>
                  <a:pt x="45" y="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4" name="Google Shape;224;g1aef6660e25_0_482"/>
          <p:cNvSpPr/>
          <p:nvPr/>
        </p:nvSpPr>
        <p:spPr>
          <a:xfrm>
            <a:off x="2220914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g1aef6660e25_0_482"/>
          <p:cNvSpPr/>
          <p:nvPr/>
        </p:nvSpPr>
        <p:spPr>
          <a:xfrm>
            <a:off x="5972289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6" name="Google Shape;226;g1aef6660e25_0_482"/>
          <p:cNvSpPr/>
          <p:nvPr/>
        </p:nvSpPr>
        <p:spPr>
          <a:xfrm>
            <a:off x="9723688" y="4151370"/>
            <a:ext cx="153600" cy="153600"/>
          </a:xfrm>
          <a:prstGeom prst="ellipse">
            <a:avLst/>
          </a:pr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39989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7" name="Google Shape;227;g1aef6660e25_0_482"/>
          <p:cNvSpPr txBox="1"/>
          <p:nvPr/>
        </p:nvSpPr>
        <p:spPr>
          <a:xfrm>
            <a:off x="11188050" y="5859975"/>
            <a:ext cx="71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b="1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c36fa1583_0_414"/>
          <p:cNvSpPr txBox="1"/>
          <p:nvPr>
            <p:ph idx="1" type="body"/>
          </p:nvPr>
        </p:nvSpPr>
        <p:spPr>
          <a:xfrm>
            <a:off x="4020162" y="75525"/>
            <a:ext cx="4251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1420"/>
              <a:buNone/>
            </a:pPr>
            <a:r>
              <a:rPr b="1" lang="en-US" sz="5000">
                <a:latin typeface="Comfortaa"/>
                <a:ea typeface="Comfortaa"/>
                <a:cs typeface="Comfortaa"/>
                <a:sym typeface="Comfortaa"/>
              </a:rPr>
              <a:t>Конкуренты</a:t>
            </a:r>
            <a:endParaRPr b="1" sz="5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g1bc36fa1583_0_414"/>
          <p:cNvSpPr txBox="1"/>
          <p:nvPr/>
        </p:nvSpPr>
        <p:spPr>
          <a:xfrm>
            <a:off x="11413800" y="6012375"/>
            <a:ext cx="48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="1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34" name="Google Shape;234;g1bc36fa1583_0_414"/>
          <p:cNvGraphicFramePr/>
          <p:nvPr/>
        </p:nvGraphicFramePr>
        <p:xfrm>
          <a:off x="1719288" y="1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{CBE6E208-0175-44A5-8EF3-BD6730E6CBEF}</a:tableStyleId>
              </a:tblPr>
              <a:tblGrid>
                <a:gridCol w="2300850"/>
                <a:gridCol w="1575050"/>
                <a:gridCol w="1575050"/>
                <a:gridCol w="1575050"/>
                <a:gridCol w="1575050"/>
              </a:tblGrid>
              <a:tr h="74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Точность поиска</a:t>
                      </a:r>
                      <a:endParaRPr b="1" sz="16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7-8 метров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 метров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Около 1 метра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 метров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Стоимость интеграции геометки</a:t>
                      </a:r>
                      <a:endParaRPr b="1" sz="16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Высокая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Низкая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Низкая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Низкая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44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Дизайн и удобство использования</a:t>
                      </a:r>
                      <a:endParaRPr b="1" sz="16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Удобен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 удобен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Удобен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Удобен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44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Количество информации</a:t>
                      </a:r>
                      <a:endParaRPr b="1" sz="16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Геолокация,, выбор оптимального маршрута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Геолокация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Геолокация, вывод информации с DLP систем 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Геолокация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44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Автономность использования приложения</a:t>
                      </a:r>
                      <a:endParaRPr b="1" sz="16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Нет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Нет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Да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Да</a:t>
                      </a:r>
                      <a:endParaRPr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5" name="Google Shape;235;g1bc36fa1583_0_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425" y="1305375"/>
            <a:ext cx="1200601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bc36fa1583_0_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275" y="1256615"/>
            <a:ext cx="1200599" cy="49771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bc36fa1583_0_414"/>
          <p:cNvSpPr txBox="1"/>
          <p:nvPr/>
        </p:nvSpPr>
        <p:spPr>
          <a:xfrm>
            <a:off x="7354575" y="1274625"/>
            <a:ext cx="120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Стигма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8" name="Google Shape;238;g1bc36fa1583_0_414"/>
          <p:cNvPicPr preferRelativeResize="0"/>
          <p:nvPr/>
        </p:nvPicPr>
        <p:blipFill rotWithShape="1">
          <a:blip r:embed="rId5">
            <a:alphaModFix/>
          </a:blip>
          <a:srcRect b="36008" l="-2211" r="-4603" t="36844"/>
          <a:stretch/>
        </p:blipFill>
        <p:spPr>
          <a:xfrm>
            <a:off x="8921725" y="1305377"/>
            <a:ext cx="1200599" cy="4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bc36fa1583_0_614"/>
          <p:cNvSpPr/>
          <p:nvPr/>
        </p:nvSpPr>
        <p:spPr>
          <a:xfrm>
            <a:off x="50" y="3892847"/>
            <a:ext cx="12192000" cy="84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g1bc36fa1583_0_614"/>
          <p:cNvSpPr/>
          <p:nvPr/>
        </p:nvSpPr>
        <p:spPr>
          <a:xfrm>
            <a:off x="0" y="2614048"/>
            <a:ext cx="12192000" cy="84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bc36fa1583_0_614"/>
          <p:cNvSpPr/>
          <p:nvPr/>
        </p:nvSpPr>
        <p:spPr>
          <a:xfrm>
            <a:off x="0" y="1335250"/>
            <a:ext cx="12192000" cy="8493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bc36fa1583_0_614"/>
          <p:cNvSpPr/>
          <p:nvPr/>
        </p:nvSpPr>
        <p:spPr>
          <a:xfrm>
            <a:off x="7389925" y="1"/>
            <a:ext cx="4802075" cy="3068051"/>
          </a:xfrm>
          <a:custGeom>
            <a:rect b="b" l="l" r="r" t="t"/>
            <a:pathLst>
              <a:path extrusionOk="0" h="798" w="1470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2157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7" name="Google Shape;247;g1bc36fa1583_0_614"/>
          <p:cNvSpPr txBox="1"/>
          <p:nvPr>
            <p:ph idx="1" type="body"/>
          </p:nvPr>
        </p:nvSpPr>
        <p:spPr>
          <a:xfrm>
            <a:off x="2034209" y="1680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71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Преимущества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248" name="Google Shape;248;g1bc36fa1583_0_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431" y="1528358"/>
            <a:ext cx="463076" cy="463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aspa\Downloads\free-icon-lotus-187862.png" id="249" name="Google Shape;249;g1bc36fa1583_0_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5406" y="2807158"/>
            <a:ext cx="463076" cy="46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bc36fa1583_0_614"/>
          <p:cNvSpPr txBox="1"/>
          <p:nvPr/>
        </p:nvSpPr>
        <p:spPr>
          <a:xfrm>
            <a:off x="1425550" y="3777650"/>
            <a:ext cx="94599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Большой функционал приложения в одном месте и автономность технологии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:\Users\gaspa\Downloads\free-icon-lotus-187862.png" id="251" name="Google Shape;251;g1bc36fa1583_0_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481" y="4123258"/>
            <a:ext cx="463076" cy="46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bc36fa1583_0_614"/>
          <p:cNvSpPr txBox="1"/>
          <p:nvPr/>
        </p:nvSpPr>
        <p:spPr>
          <a:xfrm>
            <a:off x="1425500" y="1220038"/>
            <a:ext cx="94599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Точность геолокации на порядок выше чем у конкурентов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g1bc36fa1583_0_614"/>
          <p:cNvSpPr txBox="1"/>
          <p:nvPr/>
        </p:nvSpPr>
        <p:spPr>
          <a:xfrm>
            <a:off x="1366050" y="2614050"/>
            <a:ext cx="94599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Низкая стоимость развёртывания у клиента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g1bc36fa1583_0_614"/>
          <p:cNvSpPr txBox="1"/>
          <p:nvPr/>
        </p:nvSpPr>
        <p:spPr>
          <a:xfrm>
            <a:off x="11413800" y="6012375"/>
            <a:ext cx="48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g1bc36fa1583_0_614"/>
          <p:cNvSpPr/>
          <p:nvPr/>
        </p:nvSpPr>
        <p:spPr>
          <a:xfrm>
            <a:off x="50" y="5171648"/>
            <a:ext cx="12192000" cy="8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aspa\Downloads\free-icon-lotus-187862.png" id="256" name="Google Shape;256;g1bc36fa1583_0_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5456" y="5364758"/>
            <a:ext cx="463076" cy="46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bc36fa1583_0_614"/>
          <p:cNvSpPr txBox="1"/>
          <p:nvPr/>
        </p:nvSpPr>
        <p:spPr>
          <a:xfrm>
            <a:off x="1366100" y="5171650"/>
            <a:ext cx="94599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Огромные возможности применения технологии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/>
          <p:nvPr>
            <p:ph idx="2" type="pic"/>
          </p:nvPr>
        </p:nvSpPr>
        <p:spPr>
          <a:xfrm>
            <a:off x="0" y="0"/>
            <a:ext cx="12192000" cy="36385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3" name="Google Shape;263;p8"/>
          <p:cNvSpPr txBox="1"/>
          <p:nvPr/>
        </p:nvSpPr>
        <p:spPr>
          <a:xfrm>
            <a:off x="1248952" y="4267449"/>
            <a:ext cx="345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Просмотр местонахождения пользователя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4699240" y="4228419"/>
            <a:ext cx="27771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Вывод всей информации в удобном окне в приложении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7877502" y="4345250"/>
            <a:ext cx="31314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Высокая точность геолокации даже в режиме оффлайн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0" y="0"/>
            <a:ext cx="12192000" cy="3638550"/>
          </a:xfrm>
          <a:prstGeom prst="rect">
            <a:avLst/>
          </a:prstGeom>
          <a:solidFill>
            <a:schemeClr val="dk2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8"/>
          <p:cNvSpPr txBox="1"/>
          <p:nvPr>
            <p:ph idx="1" type="body"/>
          </p:nvPr>
        </p:nvSpPr>
        <p:spPr>
          <a:xfrm>
            <a:off x="2034209" y="396607"/>
            <a:ext cx="8123582" cy="1079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b="1" lang="en-US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Функционал продукта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2028123" y="2105099"/>
            <a:ext cx="1891958" cy="1891958"/>
          </a:xfrm>
          <a:prstGeom prst="roundRect">
            <a:avLst>
              <a:gd fmla="val 5891" name="adj"/>
            </a:avLst>
          </a:prstGeom>
          <a:solidFill>
            <a:schemeClr val="lt1"/>
          </a:solidFill>
          <a:ln>
            <a:noFill/>
          </a:ln>
          <a:effectLst>
            <a:outerShdw blurRad="203200" rotWithShape="0" algn="ctr" dir="5400000" dist="50800">
              <a:srgbClr val="000000">
                <a:alpha val="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5157741" y="2105099"/>
            <a:ext cx="1891958" cy="1891958"/>
          </a:xfrm>
          <a:prstGeom prst="roundRect">
            <a:avLst>
              <a:gd fmla="val 5891" name="adj"/>
            </a:avLst>
          </a:prstGeom>
          <a:solidFill>
            <a:schemeClr val="lt1"/>
          </a:solidFill>
          <a:ln>
            <a:noFill/>
          </a:ln>
          <a:effectLst>
            <a:outerShdw blurRad="203200" rotWithShape="0" algn="ctr" dir="5400000" dist="50800">
              <a:srgbClr val="000000">
                <a:alpha val="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8320057" y="2105099"/>
            <a:ext cx="1891958" cy="1891958"/>
          </a:xfrm>
          <a:prstGeom prst="roundRect">
            <a:avLst>
              <a:gd fmla="val 5891" name="adj"/>
            </a:avLst>
          </a:prstGeom>
          <a:solidFill>
            <a:schemeClr val="lt1"/>
          </a:solidFill>
          <a:ln>
            <a:noFill/>
          </a:ln>
          <a:effectLst>
            <a:outerShdw blurRad="203200" rotWithShape="0" algn="ctr" dir="5400000" dist="50800">
              <a:srgbClr val="000000">
                <a:alpha val="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2631426" y="2762879"/>
            <a:ext cx="787859" cy="680087"/>
          </a:xfrm>
          <a:custGeom>
            <a:rect b="b" l="l" r="r" t="t"/>
            <a:pathLst>
              <a:path extrusionOk="0" h="107" w="123">
                <a:moveTo>
                  <a:pt x="2" y="53"/>
                </a:moveTo>
                <a:cubicBezTo>
                  <a:pt x="8" y="65"/>
                  <a:pt x="23" y="65"/>
                  <a:pt x="23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6" y="67"/>
                  <a:pt x="37" y="74"/>
                  <a:pt x="38" y="80"/>
                </a:cubicBezTo>
                <a:cubicBezTo>
                  <a:pt x="42" y="97"/>
                  <a:pt x="42" y="97"/>
                  <a:pt x="42" y="97"/>
                </a:cubicBezTo>
                <a:cubicBezTo>
                  <a:pt x="42" y="97"/>
                  <a:pt x="43" y="107"/>
                  <a:pt x="54" y="105"/>
                </a:cubicBezTo>
                <a:cubicBezTo>
                  <a:pt x="70" y="102"/>
                  <a:pt x="66" y="92"/>
                  <a:pt x="66" y="92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72" y="66"/>
                  <a:pt x="80" y="73"/>
                </a:cubicBezTo>
                <a:cubicBezTo>
                  <a:pt x="84" y="76"/>
                  <a:pt x="90" y="80"/>
                  <a:pt x="100" y="80"/>
                </a:cubicBezTo>
                <a:cubicBezTo>
                  <a:pt x="123" y="79"/>
                  <a:pt x="118" y="27"/>
                  <a:pt x="110" y="14"/>
                </a:cubicBezTo>
                <a:cubicBezTo>
                  <a:pt x="102" y="0"/>
                  <a:pt x="87" y="6"/>
                  <a:pt x="85" y="13"/>
                </a:cubicBezTo>
                <a:cubicBezTo>
                  <a:pt x="65" y="21"/>
                  <a:pt x="32" y="23"/>
                  <a:pt x="21" y="22"/>
                </a:cubicBezTo>
                <a:cubicBezTo>
                  <a:pt x="5" y="21"/>
                  <a:pt x="1" y="39"/>
                  <a:pt x="1" y="39"/>
                </a:cubicBezTo>
                <a:cubicBezTo>
                  <a:pt x="1" y="39"/>
                  <a:pt x="0" y="45"/>
                  <a:pt x="2" y="53"/>
                </a:cubicBezTo>
                <a:close/>
                <a:moveTo>
                  <a:pt x="86" y="34"/>
                </a:moveTo>
                <a:cubicBezTo>
                  <a:pt x="86" y="23"/>
                  <a:pt x="92" y="16"/>
                  <a:pt x="97" y="14"/>
                </a:cubicBezTo>
                <a:cubicBezTo>
                  <a:pt x="101" y="13"/>
                  <a:pt x="111" y="14"/>
                  <a:pt x="112" y="43"/>
                </a:cubicBezTo>
                <a:cubicBezTo>
                  <a:pt x="113" y="72"/>
                  <a:pt x="101" y="76"/>
                  <a:pt x="95" y="73"/>
                </a:cubicBezTo>
                <a:cubicBezTo>
                  <a:pt x="85" y="69"/>
                  <a:pt x="86" y="55"/>
                  <a:pt x="86" y="55"/>
                </a:cubicBezTo>
                <a:cubicBezTo>
                  <a:pt x="88" y="55"/>
                  <a:pt x="100" y="53"/>
                  <a:pt x="99" y="43"/>
                </a:cubicBezTo>
                <a:cubicBezTo>
                  <a:pt x="98" y="35"/>
                  <a:pt x="92" y="33"/>
                  <a:pt x="86" y="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3099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2" name="Google Shape;272;p8"/>
          <p:cNvGrpSpPr/>
          <p:nvPr/>
        </p:nvGrpSpPr>
        <p:grpSpPr>
          <a:xfrm>
            <a:off x="8937707" y="2812549"/>
            <a:ext cx="720965" cy="509134"/>
            <a:chOff x="9544050" y="7734301"/>
            <a:chExt cx="307975" cy="217487"/>
          </a:xfrm>
        </p:grpSpPr>
        <p:sp>
          <p:nvSpPr>
            <p:cNvPr id="273" name="Google Shape;273;p8"/>
            <p:cNvSpPr/>
            <p:nvPr/>
          </p:nvSpPr>
          <p:spPr>
            <a:xfrm>
              <a:off x="9544050" y="7742238"/>
              <a:ext cx="212725" cy="209550"/>
            </a:xfrm>
            <a:custGeom>
              <a:rect b="b" l="l" r="r" t="t"/>
              <a:pathLst>
                <a:path extrusionOk="0" h="77" w="78">
                  <a:moveTo>
                    <a:pt x="75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0" y="27"/>
                    <a:pt x="69" y="24"/>
                    <a:pt x="67" y="21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7"/>
                    <a:pt x="71" y="16"/>
                    <a:pt x="70" y="15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1" y="6"/>
                    <a:pt x="59" y="6"/>
                    <a:pt x="58" y="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3" y="8"/>
                    <a:pt x="50" y="6"/>
                    <a:pt x="48" y="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6" y="0"/>
                    <a:pt x="4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7" y="6"/>
                    <a:pt x="24" y="7"/>
                    <a:pt x="21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6"/>
                    <a:pt x="15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9"/>
                    <a:pt x="7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4"/>
                    <a:pt x="6" y="27"/>
                    <a:pt x="5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0" y="31"/>
                    <a:pt x="0" y="3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50"/>
                    <a:pt x="8" y="54"/>
                    <a:pt x="10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60"/>
                    <a:pt x="7" y="61"/>
                    <a:pt x="8" y="62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71"/>
                    <a:pt x="19" y="71"/>
                    <a:pt x="20" y="70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69"/>
                    <a:pt x="28" y="70"/>
                    <a:pt x="31" y="71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6"/>
                    <a:pt x="32" y="77"/>
                    <a:pt x="33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8" y="76"/>
                    <a:pt x="48" y="74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1" y="69"/>
                    <a:pt x="53" y="68"/>
                    <a:pt x="56" y="66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1"/>
                    <a:pt x="62" y="71"/>
                    <a:pt x="63" y="69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2" y="60"/>
                    <a:pt x="72" y="58"/>
                    <a:pt x="71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2"/>
                    <a:pt x="70" y="49"/>
                    <a:pt x="70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7"/>
                    <a:pt x="78" y="46"/>
                    <a:pt x="78" y="4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1"/>
                    <a:pt x="77" y="30"/>
                    <a:pt x="75" y="30"/>
                  </a:cubicBezTo>
                  <a:close/>
                  <a:moveTo>
                    <a:pt x="38" y="56"/>
                  </a:moveTo>
                  <a:cubicBezTo>
                    <a:pt x="28" y="56"/>
                    <a:pt x="20" y="48"/>
                    <a:pt x="20" y="38"/>
                  </a:cubicBezTo>
                  <a:cubicBezTo>
                    <a:pt x="20" y="28"/>
                    <a:pt x="28" y="20"/>
                    <a:pt x="38" y="20"/>
                  </a:cubicBezTo>
                  <a:cubicBezTo>
                    <a:pt x="48" y="20"/>
                    <a:pt x="56" y="28"/>
                    <a:pt x="56" y="38"/>
                  </a:cubicBezTo>
                  <a:cubicBezTo>
                    <a:pt x="56" y="48"/>
                    <a:pt x="48" y="56"/>
                    <a:pt x="38" y="5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9740900" y="7734301"/>
              <a:ext cx="111125" cy="111125"/>
            </a:xfrm>
            <a:custGeom>
              <a:rect b="b" l="l" r="r" t="t"/>
              <a:pathLst>
                <a:path extrusionOk="0" h="41" w="41">
                  <a:moveTo>
                    <a:pt x="37" y="10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10"/>
                    <a:pt x="33" y="8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4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1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8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8"/>
                    <a:pt x="2" y="20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40"/>
                    <a:pt x="16" y="40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20" y="38"/>
                    <a:pt x="21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1"/>
                    <a:pt x="24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1" y="38"/>
                    <a:pt x="30" y="3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4"/>
                    <a:pt x="32" y="33"/>
                    <a:pt x="33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7" y="33"/>
                    <a:pt x="37" y="32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39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2"/>
                    <a:pt x="37" y="21"/>
                    <a:pt x="37" y="2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9"/>
                    <a:pt x="41" y="18"/>
                    <a:pt x="41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8" y="10"/>
                    <a:pt x="37" y="10"/>
                  </a:cubicBezTo>
                  <a:close/>
                  <a:moveTo>
                    <a:pt x="23" y="29"/>
                  </a:moveTo>
                  <a:cubicBezTo>
                    <a:pt x="17" y="31"/>
                    <a:pt x="12" y="28"/>
                    <a:pt x="10" y="23"/>
                  </a:cubicBezTo>
                  <a:cubicBezTo>
                    <a:pt x="9" y="18"/>
                    <a:pt x="12" y="13"/>
                    <a:pt x="17" y="11"/>
                  </a:cubicBezTo>
                  <a:cubicBezTo>
                    <a:pt x="22" y="10"/>
                    <a:pt x="27" y="12"/>
                    <a:pt x="29" y="17"/>
                  </a:cubicBezTo>
                  <a:cubicBezTo>
                    <a:pt x="30" y="22"/>
                    <a:pt x="28" y="28"/>
                    <a:pt x="23" y="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5" name="Google Shape;275;p8"/>
          <p:cNvGrpSpPr/>
          <p:nvPr/>
        </p:nvGrpSpPr>
        <p:grpSpPr>
          <a:xfrm>
            <a:off x="5759674" y="2760955"/>
            <a:ext cx="672652" cy="572313"/>
            <a:chOff x="3006725" y="6719888"/>
            <a:chExt cx="287337" cy="244475"/>
          </a:xfrm>
        </p:grpSpPr>
        <p:sp>
          <p:nvSpPr>
            <p:cNvPr id="276" name="Google Shape;276;p8"/>
            <p:cNvSpPr/>
            <p:nvPr/>
          </p:nvSpPr>
          <p:spPr>
            <a:xfrm>
              <a:off x="3006725" y="6888163"/>
              <a:ext cx="287337" cy="76200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0"/>
                    <a:pt x="52" y="10"/>
                  </a:cubicBezTo>
                  <a:cubicBezTo>
                    <a:pt x="32" y="10"/>
                    <a:pt x="14" y="6"/>
                    <a:pt x="5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8"/>
                  </a:cubicBezTo>
                  <a:cubicBezTo>
                    <a:pt x="105" y="5"/>
                    <a:pt x="103" y="2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3006725" y="6816726"/>
              <a:ext cx="287337" cy="77788"/>
            </a:xfrm>
            <a:custGeom>
              <a:rect b="b" l="l" r="r" t="t"/>
              <a:pathLst>
                <a:path extrusionOk="0" h="28" w="105">
                  <a:moveTo>
                    <a:pt x="99" y="0"/>
                  </a:moveTo>
                  <a:cubicBezTo>
                    <a:pt x="91" y="6"/>
                    <a:pt x="73" y="11"/>
                    <a:pt x="52" y="11"/>
                  </a:cubicBezTo>
                  <a:cubicBezTo>
                    <a:pt x="32" y="11"/>
                    <a:pt x="14" y="6"/>
                    <a:pt x="5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9"/>
                    <a:pt x="23" y="28"/>
                    <a:pt x="52" y="28"/>
                  </a:cubicBezTo>
                  <a:cubicBezTo>
                    <a:pt x="81" y="28"/>
                    <a:pt x="105" y="19"/>
                    <a:pt x="105" y="9"/>
                  </a:cubicBezTo>
                  <a:cubicBezTo>
                    <a:pt x="105" y="6"/>
                    <a:pt x="103" y="3"/>
                    <a:pt x="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3006725" y="6719888"/>
              <a:ext cx="287337" cy="10318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3099">
                  <a:schemeClr val="accent2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9" name="Google Shape;279;p8"/>
          <p:cNvSpPr txBox="1"/>
          <p:nvPr/>
        </p:nvSpPr>
        <p:spPr>
          <a:xfrm>
            <a:off x="11413800" y="6012375"/>
            <a:ext cx="48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b="0" i="0" sz="3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1bc36fa1583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5601" y="1533712"/>
            <a:ext cx="2524500" cy="449501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bc36fa1583_0_314"/>
          <p:cNvSpPr txBox="1"/>
          <p:nvPr>
            <p:ph idx="1" type="body"/>
          </p:nvPr>
        </p:nvSpPr>
        <p:spPr>
          <a:xfrm>
            <a:off x="2034209" y="396607"/>
            <a:ext cx="81237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Варианты распространения приложения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6" name="Google Shape;286;g1bc36fa1583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400" y="1533712"/>
            <a:ext cx="2524500" cy="449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bc36fa1583_0_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446" y="3161603"/>
            <a:ext cx="1270407" cy="123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bc36fa1583_0_314"/>
          <p:cNvPicPr preferRelativeResize="0"/>
          <p:nvPr/>
        </p:nvPicPr>
        <p:blipFill rotWithShape="1">
          <a:blip r:embed="rId5">
            <a:alphaModFix/>
          </a:blip>
          <a:srcRect b="10195" l="10646" r="8999" t="10338"/>
          <a:stretch/>
        </p:blipFill>
        <p:spPr>
          <a:xfrm>
            <a:off x="6812646" y="3170661"/>
            <a:ext cx="1270408" cy="12211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bc36fa1583_0_314"/>
          <p:cNvSpPr txBox="1"/>
          <p:nvPr/>
        </p:nvSpPr>
        <p:spPr>
          <a:xfrm>
            <a:off x="11227375" y="5859975"/>
            <a:ext cx="67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0" name="Google Shape;290;g1bc36fa1583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000" y="1533712"/>
            <a:ext cx="2524500" cy="449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bc36fa1583_0_3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3050" y="3182856"/>
            <a:ext cx="1270400" cy="119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1bc36fa1583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01" y="1533700"/>
            <a:ext cx="2524500" cy="449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bc36fa1583_0_3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12250" y="3109175"/>
            <a:ext cx="1270400" cy="12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bc36fa1583_2_130"/>
          <p:cNvSpPr/>
          <p:nvPr/>
        </p:nvSpPr>
        <p:spPr>
          <a:xfrm>
            <a:off x="0" y="0"/>
            <a:ext cx="12192000" cy="1541700"/>
          </a:xfrm>
          <a:prstGeom prst="rect">
            <a:avLst/>
          </a:prstGeom>
          <a:solidFill>
            <a:schemeClr val="dk2">
              <a:alpha val="5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g1bc36fa1583_2_130"/>
          <p:cNvSpPr txBox="1"/>
          <p:nvPr>
            <p:ph idx="1" type="body"/>
          </p:nvPr>
        </p:nvSpPr>
        <p:spPr>
          <a:xfrm>
            <a:off x="1618925" y="461450"/>
            <a:ext cx="94593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Средства для реализации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g1bc36fa1583_2_130"/>
          <p:cNvSpPr txBox="1"/>
          <p:nvPr/>
        </p:nvSpPr>
        <p:spPr>
          <a:xfrm>
            <a:off x="0" y="6109025"/>
            <a:ext cx="83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9</a:t>
            </a:r>
            <a:endParaRPr b="0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301" name="Google Shape;301;g1bc36fa1583_2_130"/>
          <p:cNvGraphicFramePr/>
          <p:nvPr/>
        </p:nvGraphicFramePr>
        <p:xfrm>
          <a:off x="51150" y="19433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{CBE6E208-0175-44A5-8EF3-BD6730E6CBEF}</a:tableStyleId>
              </a:tblPr>
              <a:tblGrid>
                <a:gridCol w="1875475"/>
                <a:gridCol w="1875475"/>
                <a:gridCol w="2057800"/>
                <a:gridCol w="1693125"/>
                <a:gridCol w="1875475"/>
              </a:tblGrid>
              <a:tr h="4497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Тип затрат</a:t>
                      </a:r>
                      <a:endParaRPr b="1" sz="20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min</a:t>
                      </a:r>
                      <a:endParaRPr b="1" sz="1500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max</a:t>
                      </a:r>
                      <a:endParaRPr b="1" sz="1500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539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Технологическая составляющая</a:t>
                      </a:r>
                      <a:endParaRPr b="1" sz="16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Аренда хостинга на 3 месяца</a:t>
                      </a:r>
                      <a:endParaRPr b="1"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24000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30000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539675">
                <a:tc gridSpan="2"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Зарплата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rowSpan="3"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Штат разработки</a:t>
                      </a:r>
                      <a:endParaRPr b="1"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(2 человека)</a:t>
                      </a:r>
                      <a:endParaRPr b="1"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360000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Специалист по сетям</a:t>
                      </a:r>
                      <a:endParaRPr b="1"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180000</a:t>
                      </a:r>
                      <a:endParaRPr b="1" sz="18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PM</a:t>
                      </a:r>
                      <a:endParaRPr b="1"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120000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Реклама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Закупка рекламы</a:t>
                      </a:r>
                      <a:endParaRPr b="1"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24000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486000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Непредвидимые затраты</a:t>
                      </a:r>
                      <a:endParaRPr b="1"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15%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20%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54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Всего</a:t>
                      </a:r>
                      <a:endParaRPr b="1" sz="21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1159200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1411200</a:t>
                      </a:r>
                      <a:endParaRPr b="1" sz="15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2" name="Google Shape;302;g1bc36fa1583_2_130"/>
          <p:cNvSpPr txBox="1"/>
          <p:nvPr/>
        </p:nvSpPr>
        <p:spPr>
          <a:xfrm>
            <a:off x="9550350" y="1943350"/>
            <a:ext cx="232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Время исполнения: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 месяца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3" name="Google Shape;303;g1bc36fa1583_2_130"/>
          <p:cNvSpPr txBox="1"/>
          <p:nvPr/>
        </p:nvSpPr>
        <p:spPr>
          <a:xfrm>
            <a:off x="9550350" y="3034525"/>
            <a:ext cx="26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Точка безубыточности: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7 месяцев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olors 18 Dark">
      <a:dk1>
        <a:srgbClr val="FFFFFF"/>
      </a:dk1>
      <a:lt1>
        <a:srgbClr val="313131"/>
      </a:lt1>
      <a:dk2>
        <a:srgbClr val="313C3F"/>
      </a:dk2>
      <a:lt2>
        <a:srgbClr val="FFFFFF"/>
      </a:lt2>
      <a:accent1>
        <a:srgbClr val="DF1E2C"/>
      </a:accent1>
      <a:accent2>
        <a:srgbClr val="A34D9D"/>
      </a:accent2>
      <a:accent3>
        <a:srgbClr val="FFC000"/>
      </a:accent3>
      <a:accent4>
        <a:srgbClr val="418386"/>
      </a:accent4>
      <a:accent5>
        <a:srgbClr val="00B0F0"/>
      </a:accent5>
      <a:accent6>
        <a:srgbClr val="7F6F8F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olors 18 Dark">
      <a:dk1>
        <a:srgbClr val="FFFFFF"/>
      </a:dk1>
      <a:lt1>
        <a:srgbClr val="313131"/>
      </a:lt1>
      <a:dk2>
        <a:srgbClr val="313C3F"/>
      </a:dk2>
      <a:lt2>
        <a:srgbClr val="FFFFFF"/>
      </a:lt2>
      <a:accent1>
        <a:srgbClr val="DF1E2C"/>
      </a:accent1>
      <a:accent2>
        <a:srgbClr val="A34D9D"/>
      </a:accent2>
      <a:accent3>
        <a:srgbClr val="FFC000"/>
      </a:accent3>
      <a:accent4>
        <a:srgbClr val="418386"/>
      </a:accent4>
      <a:accent5>
        <a:srgbClr val="00B0F0"/>
      </a:accent5>
      <a:accent6>
        <a:srgbClr val="7F6F8F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2018-11-06T13:28:40Z</dcterms:created>
  <dc:creator>Dracarys</dc:creator>
</cp:coreProperties>
</file>