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65" r:id="rId2"/>
    <p:sldId id="256" r:id="rId3"/>
    <p:sldId id="259" r:id="rId4"/>
    <p:sldId id="276" r:id="rId5"/>
    <p:sldId id="277" r:id="rId6"/>
    <p:sldId id="262" r:id="rId7"/>
    <p:sldId id="261" r:id="rId8"/>
    <p:sldId id="260" r:id="rId9"/>
    <p:sldId id="263" r:id="rId10"/>
    <p:sldId id="264" r:id="rId11"/>
    <p:sldId id="266" r:id="rId12"/>
    <p:sldId id="267" r:id="rId13"/>
    <p:sldId id="279" r:id="rId14"/>
    <p:sldId id="269" r:id="rId15"/>
    <p:sldId id="275"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740000"/>
    <a:srgbClr val="000066"/>
    <a:srgbClr val="0033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horzBarState="maximized">
    <p:restoredLeft sz="14961" autoAdjust="0"/>
    <p:restoredTop sz="94660"/>
  </p:normalViewPr>
  <p:slideViewPr>
    <p:cSldViewPr snapToGrid="0">
      <p:cViewPr>
        <p:scale>
          <a:sx n="57" d="100"/>
          <a:sy n="57" d="100"/>
        </p:scale>
        <p:origin x="-2388" y="-137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2E494D0-7458-48AB-8E1E-4D5CD671E48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75AE32C7-92D3-4357-B1B8-8C119BD3C3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3E01AED4-3899-4AEC-B7A3-017E40EA3310}"/>
              </a:ext>
            </a:extLst>
          </p:cNvPr>
          <p:cNvSpPr>
            <a:spLocks noGrp="1"/>
          </p:cNvSpPr>
          <p:nvPr>
            <p:ph type="dt" sz="half" idx="10"/>
          </p:nvPr>
        </p:nvSpPr>
        <p:spPr/>
        <p:txBody>
          <a:bodyPr/>
          <a:lstStyle/>
          <a:p>
            <a:fld id="{1E691BB7-981E-4CE5-80BF-B1C84F0F334D}" type="datetimeFigureOut">
              <a:rPr lang="ru-RU" smtClean="0"/>
              <a:pPr/>
              <a:t>30.01.2026</a:t>
            </a:fld>
            <a:endParaRPr lang="ru-RU"/>
          </a:p>
        </p:txBody>
      </p:sp>
      <p:sp>
        <p:nvSpPr>
          <p:cNvPr id="5" name="Нижний колонтитул 4">
            <a:extLst>
              <a:ext uri="{FF2B5EF4-FFF2-40B4-BE49-F238E27FC236}">
                <a16:creationId xmlns="" xmlns:a16="http://schemas.microsoft.com/office/drawing/2014/main" id="{102085EE-1380-4937-B06A-3116BAB4419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84C5CE07-C195-4277-A9A6-BE5471EE3693}"/>
              </a:ext>
            </a:extLst>
          </p:cNvPr>
          <p:cNvSpPr>
            <a:spLocks noGrp="1"/>
          </p:cNvSpPr>
          <p:nvPr>
            <p:ph type="sldNum" sz="quarter" idx="12"/>
          </p:nvPr>
        </p:nvSpPr>
        <p:spPr/>
        <p:txBody>
          <a:bodyPr/>
          <a:lstStyle/>
          <a:p>
            <a:fld id="{30D74C8A-49E1-4977-B3E9-D10062F01F67}" type="slidenum">
              <a:rPr lang="ru-RU" smtClean="0"/>
              <a:pPr/>
              <a:t>‹#›</a:t>
            </a:fld>
            <a:endParaRPr lang="ru-RU"/>
          </a:p>
        </p:txBody>
      </p:sp>
    </p:spTree>
    <p:extLst>
      <p:ext uri="{BB962C8B-B14F-4D97-AF65-F5344CB8AC3E}">
        <p14:creationId xmlns:p14="http://schemas.microsoft.com/office/powerpoint/2010/main" xmlns="" val="282050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800BA20-E7CC-4D09-A549-2F8C59C1ED6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52C1664A-5E5E-4449-AEF4-D92F4345F5C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AB396745-6E68-46DB-8FAD-1550426FB3CC}"/>
              </a:ext>
            </a:extLst>
          </p:cNvPr>
          <p:cNvSpPr>
            <a:spLocks noGrp="1"/>
          </p:cNvSpPr>
          <p:nvPr>
            <p:ph type="dt" sz="half" idx="10"/>
          </p:nvPr>
        </p:nvSpPr>
        <p:spPr/>
        <p:txBody>
          <a:bodyPr/>
          <a:lstStyle/>
          <a:p>
            <a:fld id="{1E691BB7-981E-4CE5-80BF-B1C84F0F334D}" type="datetimeFigureOut">
              <a:rPr lang="ru-RU" smtClean="0"/>
              <a:pPr/>
              <a:t>30.01.2026</a:t>
            </a:fld>
            <a:endParaRPr lang="ru-RU"/>
          </a:p>
        </p:txBody>
      </p:sp>
      <p:sp>
        <p:nvSpPr>
          <p:cNvPr id="5" name="Нижний колонтитул 4">
            <a:extLst>
              <a:ext uri="{FF2B5EF4-FFF2-40B4-BE49-F238E27FC236}">
                <a16:creationId xmlns="" xmlns:a16="http://schemas.microsoft.com/office/drawing/2014/main" id="{D34CE19A-2507-4EAF-9EA5-A2140EB66CF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FEEAB51D-00C8-4261-BF0F-73DE4503A98A}"/>
              </a:ext>
            </a:extLst>
          </p:cNvPr>
          <p:cNvSpPr>
            <a:spLocks noGrp="1"/>
          </p:cNvSpPr>
          <p:nvPr>
            <p:ph type="sldNum" sz="quarter" idx="12"/>
          </p:nvPr>
        </p:nvSpPr>
        <p:spPr/>
        <p:txBody>
          <a:bodyPr/>
          <a:lstStyle/>
          <a:p>
            <a:fld id="{30D74C8A-49E1-4977-B3E9-D10062F01F67}" type="slidenum">
              <a:rPr lang="ru-RU" smtClean="0"/>
              <a:pPr/>
              <a:t>‹#›</a:t>
            </a:fld>
            <a:endParaRPr lang="ru-RU"/>
          </a:p>
        </p:txBody>
      </p:sp>
    </p:spTree>
    <p:extLst>
      <p:ext uri="{BB962C8B-B14F-4D97-AF65-F5344CB8AC3E}">
        <p14:creationId xmlns:p14="http://schemas.microsoft.com/office/powerpoint/2010/main" xmlns="" val="322811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BEBB5BB2-52A0-4129-BA22-D32B79183F8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71039D0A-125C-4D48-9D0C-36E6692CF07A}"/>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880DE852-55F9-4C63-88F2-71D3042B5B15}"/>
              </a:ext>
            </a:extLst>
          </p:cNvPr>
          <p:cNvSpPr>
            <a:spLocks noGrp="1"/>
          </p:cNvSpPr>
          <p:nvPr>
            <p:ph type="dt" sz="half" idx="10"/>
          </p:nvPr>
        </p:nvSpPr>
        <p:spPr/>
        <p:txBody>
          <a:bodyPr/>
          <a:lstStyle/>
          <a:p>
            <a:fld id="{1E691BB7-981E-4CE5-80BF-B1C84F0F334D}" type="datetimeFigureOut">
              <a:rPr lang="ru-RU" smtClean="0"/>
              <a:pPr/>
              <a:t>30.01.2026</a:t>
            </a:fld>
            <a:endParaRPr lang="ru-RU"/>
          </a:p>
        </p:txBody>
      </p:sp>
      <p:sp>
        <p:nvSpPr>
          <p:cNvPr id="5" name="Нижний колонтитул 4">
            <a:extLst>
              <a:ext uri="{FF2B5EF4-FFF2-40B4-BE49-F238E27FC236}">
                <a16:creationId xmlns="" xmlns:a16="http://schemas.microsoft.com/office/drawing/2014/main" id="{49A42636-436C-4B06-9989-BB7D058BF98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C8177594-4595-46F5-B683-A29DCCCB4A11}"/>
              </a:ext>
            </a:extLst>
          </p:cNvPr>
          <p:cNvSpPr>
            <a:spLocks noGrp="1"/>
          </p:cNvSpPr>
          <p:nvPr>
            <p:ph type="sldNum" sz="quarter" idx="12"/>
          </p:nvPr>
        </p:nvSpPr>
        <p:spPr/>
        <p:txBody>
          <a:bodyPr/>
          <a:lstStyle/>
          <a:p>
            <a:fld id="{30D74C8A-49E1-4977-B3E9-D10062F01F67}" type="slidenum">
              <a:rPr lang="ru-RU" smtClean="0"/>
              <a:pPr/>
              <a:t>‹#›</a:t>
            </a:fld>
            <a:endParaRPr lang="ru-RU"/>
          </a:p>
        </p:txBody>
      </p:sp>
    </p:spTree>
    <p:extLst>
      <p:ext uri="{BB962C8B-B14F-4D97-AF65-F5344CB8AC3E}">
        <p14:creationId xmlns:p14="http://schemas.microsoft.com/office/powerpoint/2010/main" xmlns="" val="1561383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B9B78DA-9F42-450A-BE61-B2638E8F5F2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D32FD829-4819-4C4A-8AC9-2F87EC2CB2D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5A621FA6-359D-489E-B3D6-28D7BC9F0D54}"/>
              </a:ext>
            </a:extLst>
          </p:cNvPr>
          <p:cNvSpPr>
            <a:spLocks noGrp="1"/>
          </p:cNvSpPr>
          <p:nvPr>
            <p:ph type="dt" sz="half" idx="10"/>
          </p:nvPr>
        </p:nvSpPr>
        <p:spPr/>
        <p:txBody>
          <a:bodyPr/>
          <a:lstStyle/>
          <a:p>
            <a:fld id="{1E691BB7-981E-4CE5-80BF-B1C84F0F334D}" type="datetimeFigureOut">
              <a:rPr lang="ru-RU" smtClean="0"/>
              <a:pPr/>
              <a:t>30.01.2026</a:t>
            </a:fld>
            <a:endParaRPr lang="ru-RU"/>
          </a:p>
        </p:txBody>
      </p:sp>
      <p:sp>
        <p:nvSpPr>
          <p:cNvPr id="5" name="Нижний колонтитул 4">
            <a:extLst>
              <a:ext uri="{FF2B5EF4-FFF2-40B4-BE49-F238E27FC236}">
                <a16:creationId xmlns="" xmlns:a16="http://schemas.microsoft.com/office/drawing/2014/main" id="{32388385-747D-49F2-ACCD-2E8B4C930DF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E8B12F7B-A7E3-48B6-B054-814249E26338}"/>
              </a:ext>
            </a:extLst>
          </p:cNvPr>
          <p:cNvSpPr>
            <a:spLocks noGrp="1"/>
          </p:cNvSpPr>
          <p:nvPr>
            <p:ph type="sldNum" sz="quarter" idx="12"/>
          </p:nvPr>
        </p:nvSpPr>
        <p:spPr/>
        <p:txBody>
          <a:bodyPr/>
          <a:lstStyle/>
          <a:p>
            <a:fld id="{30D74C8A-49E1-4977-B3E9-D10062F01F67}" type="slidenum">
              <a:rPr lang="ru-RU" smtClean="0"/>
              <a:pPr/>
              <a:t>‹#›</a:t>
            </a:fld>
            <a:endParaRPr lang="ru-RU"/>
          </a:p>
        </p:txBody>
      </p:sp>
    </p:spTree>
    <p:extLst>
      <p:ext uri="{BB962C8B-B14F-4D97-AF65-F5344CB8AC3E}">
        <p14:creationId xmlns:p14="http://schemas.microsoft.com/office/powerpoint/2010/main" xmlns="" val="6459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7936173-82E1-4D12-BEFB-86753B78672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2D73A123-1600-40DE-AB35-4BD0E1E0A7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17606BC8-1B48-42BE-A7D6-90C3EC1FCA78}"/>
              </a:ext>
            </a:extLst>
          </p:cNvPr>
          <p:cNvSpPr>
            <a:spLocks noGrp="1"/>
          </p:cNvSpPr>
          <p:nvPr>
            <p:ph type="dt" sz="half" idx="10"/>
          </p:nvPr>
        </p:nvSpPr>
        <p:spPr/>
        <p:txBody>
          <a:bodyPr/>
          <a:lstStyle/>
          <a:p>
            <a:fld id="{1E691BB7-981E-4CE5-80BF-B1C84F0F334D}" type="datetimeFigureOut">
              <a:rPr lang="ru-RU" smtClean="0"/>
              <a:pPr/>
              <a:t>30.01.2026</a:t>
            </a:fld>
            <a:endParaRPr lang="ru-RU"/>
          </a:p>
        </p:txBody>
      </p:sp>
      <p:sp>
        <p:nvSpPr>
          <p:cNvPr id="5" name="Нижний колонтитул 4">
            <a:extLst>
              <a:ext uri="{FF2B5EF4-FFF2-40B4-BE49-F238E27FC236}">
                <a16:creationId xmlns="" xmlns:a16="http://schemas.microsoft.com/office/drawing/2014/main" id="{C375E7A2-34E3-442C-887F-413ADCD4311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006AC9C7-8AAF-4A12-B669-0A69DEB5292A}"/>
              </a:ext>
            </a:extLst>
          </p:cNvPr>
          <p:cNvSpPr>
            <a:spLocks noGrp="1"/>
          </p:cNvSpPr>
          <p:nvPr>
            <p:ph type="sldNum" sz="quarter" idx="12"/>
          </p:nvPr>
        </p:nvSpPr>
        <p:spPr/>
        <p:txBody>
          <a:bodyPr/>
          <a:lstStyle/>
          <a:p>
            <a:fld id="{30D74C8A-49E1-4977-B3E9-D10062F01F67}" type="slidenum">
              <a:rPr lang="ru-RU" smtClean="0"/>
              <a:pPr/>
              <a:t>‹#›</a:t>
            </a:fld>
            <a:endParaRPr lang="ru-RU"/>
          </a:p>
        </p:txBody>
      </p:sp>
    </p:spTree>
    <p:extLst>
      <p:ext uri="{BB962C8B-B14F-4D97-AF65-F5344CB8AC3E}">
        <p14:creationId xmlns:p14="http://schemas.microsoft.com/office/powerpoint/2010/main" xmlns="" val="311324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BD594D1-F88C-44A2-B4F6-100FD7573A2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568EA37F-E5CA-4C50-A87D-401B5838F2E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BBF858D0-B0F6-4396-99BA-F816E2E3639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C3777FC5-69DA-4E59-9E0E-09E28B1F39F9}"/>
              </a:ext>
            </a:extLst>
          </p:cNvPr>
          <p:cNvSpPr>
            <a:spLocks noGrp="1"/>
          </p:cNvSpPr>
          <p:nvPr>
            <p:ph type="dt" sz="half" idx="10"/>
          </p:nvPr>
        </p:nvSpPr>
        <p:spPr/>
        <p:txBody>
          <a:bodyPr/>
          <a:lstStyle/>
          <a:p>
            <a:fld id="{1E691BB7-981E-4CE5-80BF-B1C84F0F334D}" type="datetimeFigureOut">
              <a:rPr lang="ru-RU" smtClean="0"/>
              <a:pPr/>
              <a:t>30.01.2026</a:t>
            </a:fld>
            <a:endParaRPr lang="ru-RU"/>
          </a:p>
        </p:txBody>
      </p:sp>
      <p:sp>
        <p:nvSpPr>
          <p:cNvPr id="6" name="Нижний колонтитул 5">
            <a:extLst>
              <a:ext uri="{FF2B5EF4-FFF2-40B4-BE49-F238E27FC236}">
                <a16:creationId xmlns="" xmlns:a16="http://schemas.microsoft.com/office/drawing/2014/main" id="{377EC776-B3C2-47B1-B0E5-3346D90C4F8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267657A8-8F95-476F-8DC0-60BA900568DD}"/>
              </a:ext>
            </a:extLst>
          </p:cNvPr>
          <p:cNvSpPr>
            <a:spLocks noGrp="1"/>
          </p:cNvSpPr>
          <p:nvPr>
            <p:ph type="sldNum" sz="quarter" idx="12"/>
          </p:nvPr>
        </p:nvSpPr>
        <p:spPr/>
        <p:txBody>
          <a:bodyPr/>
          <a:lstStyle/>
          <a:p>
            <a:fld id="{30D74C8A-49E1-4977-B3E9-D10062F01F67}" type="slidenum">
              <a:rPr lang="ru-RU" smtClean="0"/>
              <a:pPr/>
              <a:t>‹#›</a:t>
            </a:fld>
            <a:endParaRPr lang="ru-RU"/>
          </a:p>
        </p:txBody>
      </p:sp>
    </p:spTree>
    <p:extLst>
      <p:ext uri="{BB962C8B-B14F-4D97-AF65-F5344CB8AC3E}">
        <p14:creationId xmlns:p14="http://schemas.microsoft.com/office/powerpoint/2010/main" xmlns="" val="3768630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ABBE5DF-942E-45F8-94B9-03306B9615C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E5334CB7-B144-4070-AD77-BE0D2C52F6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47CFF4E6-0B34-46AA-BAE2-8D5A83FAD38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A5EC4B22-F5EB-4DF9-BC2D-87D3C254CA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79B7C81E-3F67-4DB9-9C30-B31DBFD705C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0BD9ACD9-9F6A-45BE-9BCE-DB76FCC98B14}"/>
              </a:ext>
            </a:extLst>
          </p:cNvPr>
          <p:cNvSpPr>
            <a:spLocks noGrp="1"/>
          </p:cNvSpPr>
          <p:nvPr>
            <p:ph type="dt" sz="half" idx="10"/>
          </p:nvPr>
        </p:nvSpPr>
        <p:spPr/>
        <p:txBody>
          <a:bodyPr/>
          <a:lstStyle/>
          <a:p>
            <a:fld id="{1E691BB7-981E-4CE5-80BF-B1C84F0F334D}" type="datetimeFigureOut">
              <a:rPr lang="ru-RU" smtClean="0"/>
              <a:pPr/>
              <a:t>30.01.2026</a:t>
            </a:fld>
            <a:endParaRPr lang="ru-RU"/>
          </a:p>
        </p:txBody>
      </p:sp>
      <p:sp>
        <p:nvSpPr>
          <p:cNvPr id="8" name="Нижний колонтитул 7">
            <a:extLst>
              <a:ext uri="{FF2B5EF4-FFF2-40B4-BE49-F238E27FC236}">
                <a16:creationId xmlns="" xmlns:a16="http://schemas.microsoft.com/office/drawing/2014/main" id="{299E59B2-F080-46C6-815A-855C81CF554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 xmlns:a16="http://schemas.microsoft.com/office/drawing/2014/main" id="{07C7FFAF-46B8-4925-9E3C-763254D1F2E8}"/>
              </a:ext>
            </a:extLst>
          </p:cNvPr>
          <p:cNvSpPr>
            <a:spLocks noGrp="1"/>
          </p:cNvSpPr>
          <p:nvPr>
            <p:ph type="sldNum" sz="quarter" idx="12"/>
          </p:nvPr>
        </p:nvSpPr>
        <p:spPr/>
        <p:txBody>
          <a:bodyPr/>
          <a:lstStyle/>
          <a:p>
            <a:fld id="{30D74C8A-49E1-4977-B3E9-D10062F01F67}" type="slidenum">
              <a:rPr lang="ru-RU" smtClean="0"/>
              <a:pPr/>
              <a:t>‹#›</a:t>
            </a:fld>
            <a:endParaRPr lang="ru-RU"/>
          </a:p>
        </p:txBody>
      </p:sp>
    </p:spTree>
    <p:extLst>
      <p:ext uri="{BB962C8B-B14F-4D97-AF65-F5344CB8AC3E}">
        <p14:creationId xmlns:p14="http://schemas.microsoft.com/office/powerpoint/2010/main" xmlns="" val="686057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E2A6462-5396-4933-808D-B200740B1FEF}"/>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47E46084-C4D4-406B-9716-0A6547F7E3C4}"/>
              </a:ext>
            </a:extLst>
          </p:cNvPr>
          <p:cNvSpPr>
            <a:spLocks noGrp="1"/>
          </p:cNvSpPr>
          <p:nvPr>
            <p:ph type="dt" sz="half" idx="10"/>
          </p:nvPr>
        </p:nvSpPr>
        <p:spPr/>
        <p:txBody>
          <a:bodyPr/>
          <a:lstStyle/>
          <a:p>
            <a:fld id="{1E691BB7-981E-4CE5-80BF-B1C84F0F334D}" type="datetimeFigureOut">
              <a:rPr lang="ru-RU" smtClean="0"/>
              <a:pPr/>
              <a:t>30.01.2026</a:t>
            </a:fld>
            <a:endParaRPr lang="ru-RU"/>
          </a:p>
        </p:txBody>
      </p:sp>
      <p:sp>
        <p:nvSpPr>
          <p:cNvPr id="4" name="Нижний колонтитул 3">
            <a:extLst>
              <a:ext uri="{FF2B5EF4-FFF2-40B4-BE49-F238E27FC236}">
                <a16:creationId xmlns="" xmlns:a16="http://schemas.microsoft.com/office/drawing/2014/main" id="{5B42BB93-5279-4AEC-BF53-B3F736BEDEF6}"/>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 xmlns:a16="http://schemas.microsoft.com/office/drawing/2014/main" id="{D15BBB61-35E4-477D-9254-19350294D7A7}"/>
              </a:ext>
            </a:extLst>
          </p:cNvPr>
          <p:cNvSpPr>
            <a:spLocks noGrp="1"/>
          </p:cNvSpPr>
          <p:nvPr>
            <p:ph type="sldNum" sz="quarter" idx="12"/>
          </p:nvPr>
        </p:nvSpPr>
        <p:spPr/>
        <p:txBody>
          <a:bodyPr/>
          <a:lstStyle/>
          <a:p>
            <a:fld id="{30D74C8A-49E1-4977-B3E9-D10062F01F67}" type="slidenum">
              <a:rPr lang="ru-RU" smtClean="0"/>
              <a:pPr/>
              <a:t>‹#›</a:t>
            </a:fld>
            <a:endParaRPr lang="ru-RU"/>
          </a:p>
        </p:txBody>
      </p:sp>
    </p:spTree>
    <p:extLst>
      <p:ext uri="{BB962C8B-B14F-4D97-AF65-F5344CB8AC3E}">
        <p14:creationId xmlns:p14="http://schemas.microsoft.com/office/powerpoint/2010/main" xmlns="" val="307021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A182C3AF-A19E-4CD8-A893-B117C62CF383}"/>
              </a:ext>
            </a:extLst>
          </p:cNvPr>
          <p:cNvSpPr>
            <a:spLocks noGrp="1"/>
          </p:cNvSpPr>
          <p:nvPr>
            <p:ph type="dt" sz="half" idx="10"/>
          </p:nvPr>
        </p:nvSpPr>
        <p:spPr/>
        <p:txBody>
          <a:bodyPr/>
          <a:lstStyle/>
          <a:p>
            <a:fld id="{1E691BB7-981E-4CE5-80BF-B1C84F0F334D}" type="datetimeFigureOut">
              <a:rPr lang="ru-RU" smtClean="0"/>
              <a:pPr/>
              <a:t>30.01.2026</a:t>
            </a:fld>
            <a:endParaRPr lang="ru-RU"/>
          </a:p>
        </p:txBody>
      </p:sp>
      <p:sp>
        <p:nvSpPr>
          <p:cNvPr id="3" name="Нижний колонтитул 2">
            <a:extLst>
              <a:ext uri="{FF2B5EF4-FFF2-40B4-BE49-F238E27FC236}">
                <a16:creationId xmlns="" xmlns:a16="http://schemas.microsoft.com/office/drawing/2014/main" id="{DE965722-3255-4FCE-A4FA-5EC87D671F9F}"/>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 xmlns:a16="http://schemas.microsoft.com/office/drawing/2014/main" id="{5A285D3F-A596-4E0C-B572-F215105A69F0}"/>
              </a:ext>
            </a:extLst>
          </p:cNvPr>
          <p:cNvSpPr>
            <a:spLocks noGrp="1"/>
          </p:cNvSpPr>
          <p:nvPr>
            <p:ph type="sldNum" sz="quarter" idx="12"/>
          </p:nvPr>
        </p:nvSpPr>
        <p:spPr/>
        <p:txBody>
          <a:bodyPr/>
          <a:lstStyle/>
          <a:p>
            <a:fld id="{30D74C8A-49E1-4977-B3E9-D10062F01F67}" type="slidenum">
              <a:rPr lang="ru-RU" smtClean="0"/>
              <a:pPr/>
              <a:t>‹#›</a:t>
            </a:fld>
            <a:endParaRPr lang="ru-RU"/>
          </a:p>
        </p:txBody>
      </p:sp>
    </p:spTree>
    <p:extLst>
      <p:ext uri="{BB962C8B-B14F-4D97-AF65-F5344CB8AC3E}">
        <p14:creationId xmlns:p14="http://schemas.microsoft.com/office/powerpoint/2010/main" xmlns="" val="671579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F457BA8-452F-4215-B761-3E1734A8ACA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59B13FC2-E55C-4A5F-A249-B1F5108EF4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9369136E-90EF-44E0-AF5E-229C431EB7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0258A2F5-4088-49F1-89F7-B980FEF5B4A4}"/>
              </a:ext>
            </a:extLst>
          </p:cNvPr>
          <p:cNvSpPr>
            <a:spLocks noGrp="1"/>
          </p:cNvSpPr>
          <p:nvPr>
            <p:ph type="dt" sz="half" idx="10"/>
          </p:nvPr>
        </p:nvSpPr>
        <p:spPr/>
        <p:txBody>
          <a:bodyPr/>
          <a:lstStyle/>
          <a:p>
            <a:fld id="{1E691BB7-981E-4CE5-80BF-B1C84F0F334D}" type="datetimeFigureOut">
              <a:rPr lang="ru-RU" smtClean="0"/>
              <a:pPr/>
              <a:t>30.01.2026</a:t>
            </a:fld>
            <a:endParaRPr lang="ru-RU"/>
          </a:p>
        </p:txBody>
      </p:sp>
      <p:sp>
        <p:nvSpPr>
          <p:cNvPr id="6" name="Нижний колонтитул 5">
            <a:extLst>
              <a:ext uri="{FF2B5EF4-FFF2-40B4-BE49-F238E27FC236}">
                <a16:creationId xmlns="" xmlns:a16="http://schemas.microsoft.com/office/drawing/2014/main" id="{F63F8C0A-8375-4B1A-8010-025ACD3B279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B3B88EAD-55AD-47B2-A4C0-8AA5D87CDDAF}"/>
              </a:ext>
            </a:extLst>
          </p:cNvPr>
          <p:cNvSpPr>
            <a:spLocks noGrp="1"/>
          </p:cNvSpPr>
          <p:nvPr>
            <p:ph type="sldNum" sz="quarter" idx="12"/>
          </p:nvPr>
        </p:nvSpPr>
        <p:spPr/>
        <p:txBody>
          <a:bodyPr/>
          <a:lstStyle/>
          <a:p>
            <a:fld id="{30D74C8A-49E1-4977-B3E9-D10062F01F67}" type="slidenum">
              <a:rPr lang="ru-RU" smtClean="0"/>
              <a:pPr/>
              <a:t>‹#›</a:t>
            </a:fld>
            <a:endParaRPr lang="ru-RU"/>
          </a:p>
        </p:txBody>
      </p:sp>
    </p:spTree>
    <p:extLst>
      <p:ext uri="{BB962C8B-B14F-4D97-AF65-F5344CB8AC3E}">
        <p14:creationId xmlns:p14="http://schemas.microsoft.com/office/powerpoint/2010/main" xmlns="" val="356570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3B45C39-7A99-4ED7-8664-07BC8BFAB53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AB24AE6E-3025-4051-931E-6223F68C31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8D9A6A50-F003-463C-B314-2B4DC3F3F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C2B71F7D-6CE3-4419-95A3-19B98A45390F}"/>
              </a:ext>
            </a:extLst>
          </p:cNvPr>
          <p:cNvSpPr>
            <a:spLocks noGrp="1"/>
          </p:cNvSpPr>
          <p:nvPr>
            <p:ph type="dt" sz="half" idx="10"/>
          </p:nvPr>
        </p:nvSpPr>
        <p:spPr/>
        <p:txBody>
          <a:bodyPr/>
          <a:lstStyle/>
          <a:p>
            <a:fld id="{1E691BB7-981E-4CE5-80BF-B1C84F0F334D}" type="datetimeFigureOut">
              <a:rPr lang="ru-RU" smtClean="0"/>
              <a:pPr/>
              <a:t>30.01.2026</a:t>
            </a:fld>
            <a:endParaRPr lang="ru-RU"/>
          </a:p>
        </p:txBody>
      </p:sp>
      <p:sp>
        <p:nvSpPr>
          <p:cNvPr id="6" name="Нижний колонтитул 5">
            <a:extLst>
              <a:ext uri="{FF2B5EF4-FFF2-40B4-BE49-F238E27FC236}">
                <a16:creationId xmlns="" xmlns:a16="http://schemas.microsoft.com/office/drawing/2014/main" id="{2D491687-8031-493F-9C47-76156A9089A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C69BBB66-D5A9-4CA1-8F84-0793F346E421}"/>
              </a:ext>
            </a:extLst>
          </p:cNvPr>
          <p:cNvSpPr>
            <a:spLocks noGrp="1"/>
          </p:cNvSpPr>
          <p:nvPr>
            <p:ph type="sldNum" sz="quarter" idx="12"/>
          </p:nvPr>
        </p:nvSpPr>
        <p:spPr/>
        <p:txBody>
          <a:bodyPr/>
          <a:lstStyle/>
          <a:p>
            <a:fld id="{30D74C8A-49E1-4977-B3E9-D10062F01F67}" type="slidenum">
              <a:rPr lang="ru-RU" smtClean="0"/>
              <a:pPr/>
              <a:t>‹#›</a:t>
            </a:fld>
            <a:endParaRPr lang="ru-RU"/>
          </a:p>
        </p:txBody>
      </p:sp>
    </p:spTree>
    <p:extLst>
      <p:ext uri="{BB962C8B-B14F-4D97-AF65-F5344CB8AC3E}">
        <p14:creationId xmlns:p14="http://schemas.microsoft.com/office/powerpoint/2010/main" xmlns="" val="1957768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C901C33-6B2A-413E-8CB4-01C7C375D4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5065A91D-7E16-4DB9-9114-695DE02E8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819C5941-2DC8-4D67-9065-040B9C184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691BB7-981E-4CE5-80BF-B1C84F0F334D}" type="datetimeFigureOut">
              <a:rPr lang="ru-RU" smtClean="0"/>
              <a:pPr/>
              <a:t>30.01.2026</a:t>
            </a:fld>
            <a:endParaRPr lang="ru-RU"/>
          </a:p>
        </p:txBody>
      </p:sp>
      <p:sp>
        <p:nvSpPr>
          <p:cNvPr id="5" name="Нижний колонтитул 4">
            <a:extLst>
              <a:ext uri="{FF2B5EF4-FFF2-40B4-BE49-F238E27FC236}">
                <a16:creationId xmlns="" xmlns:a16="http://schemas.microsoft.com/office/drawing/2014/main" id="{9658E816-9168-40B9-BE0D-2A480318E8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 xmlns:a16="http://schemas.microsoft.com/office/drawing/2014/main" id="{40AA3462-751C-4742-8EF2-FEC897E62A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D74C8A-49E1-4977-B3E9-D10062F01F67}" type="slidenum">
              <a:rPr lang="ru-RU" smtClean="0"/>
              <a:pPr/>
              <a:t>‹#›</a:t>
            </a:fld>
            <a:endParaRPr lang="ru-RU"/>
          </a:p>
        </p:txBody>
      </p:sp>
    </p:spTree>
    <p:extLst>
      <p:ext uri="{BB962C8B-B14F-4D97-AF65-F5344CB8AC3E}">
        <p14:creationId xmlns:p14="http://schemas.microsoft.com/office/powerpoint/2010/main" xmlns="" val="1072665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emuzika.pro/search/%D0%9F%D1%80%D0%B5%D0%BA%D1%80%D0%B0%D1%81%D0%BD%D0%B0%D1%8F%20%D0%90%D0%BE%D0%BB%D1%83%D0%B3%D1%83%D1%8F"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tand.hitplayer.ru/?s=%D0%BD%D0%B0%D1%82%D0%B0%D0%BB%D1%8C%D1%8F%20%D0%B1%D1%80%D0%B8%D0%B7"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DFD6479E-56A5-4A58-A75A-7B022EA7959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 xmlns:a16="http://schemas.microsoft.com/office/drawing/2014/main" id="{1AB5B576-FE66-4FAC-93FF-A8F44C07065B}"/>
              </a:ext>
            </a:extLst>
          </p:cNvPr>
          <p:cNvSpPr txBox="1"/>
          <p:nvPr/>
        </p:nvSpPr>
        <p:spPr>
          <a:xfrm>
            <a:off x="1081668" y="2126079"/>
            <a:ext cx="10203366" cy="1302921"/>
          </a:xfrm>
          <a:prstGeom prst="rect">
            <a:avLst/>
          </a:prstGeom>
          <a:noFill/>
        </p:spPr>
        <p:txBody>
          <a:bodyPr wrap="square">
            <a:spAutoFit/>
          </a:bodyPr>
          <a:lstStyle/>
          <a:p>
            <a:pPr algn="ctr">
              <a:lnSpc>
                <a:spcPct val="150000"/>
              </a:lnSpc>
              <a:spcAft>
                <a:spcPts val="800"/>
              </a:spcAft>
            </a:pPr>
            <a:r>
              <a:rPr lang="ru-RU" sz="2400" b="1" dirty="0">
                <a:solidFill>
                  <a:srgbClr val="740000"/>
                </a:solidFill>
                <a:effectLst/>
                <a:latin typeface="Times New Roman" panose="02020603050405020304" pitchFamily="18" charset="0"/>
                <a:ea typeface="Calibri" panose="020F0502020204030204" pitchFamily="34" charset="0"/>
                <a:cs typeface="Times New Roman" panose="02020603050405020304" pitchFamily="18" charset="0"/>
              </a:rPr>
              <a:t>Использование </a:t>
            </a:r>
            <a:r>
              <a:rPr lang="sah-RU" sz="2400" b="1" dirty="0">
                <a:solidFill>
                  <a:srgbClr val="740000"/>
                </a:solidFill>
                <a:effectLst/>
                <a:latin typeface="Times New Roman" panose="02020603050405020304" pitchFamily="18" charset="0"/>
                <a:ea typeface="Calibri" panose="020F0502020204030204" pitchFamily="34" charset="0"/>
                <a:cs typeface="Times New Roman" panose="02020603050405020304" pitchFamily="18" charset="0"/>
              </a:rPr>
              <a:t>эвенкийского </a:t>
            </a:r>
            <a:r>
              <a:rPr lang="ru-RU" sz="2400" b="1" dirty="0">
                <a:solidFill>
                  <a:srgbClr val="740000"/>
                </a:solidFill>
                <a:effectLst/>
                <a:latin typeface="Times New Roman" panose="02020603050405020304" pitchFamily="18" charset="0"/>
                <a:ea typeface="Calibri" panose="020F0502020204030204" pitchFamily="34" charset="0"/>
                <a:cs typeface="Times New Roman" panose="02020603050405020304" pitchFamily="18" charset="0"/>
              </a:rPr>
              <a:t>музыкального фольклора </a:t>
            </a:r>
          </a:p>
          <a:p>
            <a:pPr algn="ctr">
              <a:lnSpc>
                <a:spcPct val="150000"/>
              </a:lnSpc>
              <a:spcAft>
                <a:spcPts val="800"/>
              </a:spcAft>
            </a:pPr>
            <a:r>
              <a:rPr lang="ru-RU" sz="2400" b="1" dirty="0">
                <a:solidFill>
                  <a:srgbClr val="740000"/>
                </a:solidFill>
                <a:effectLst/>
                <a:latin typeface="Times New Roman" panose="02020603050405020304" pitchFamily="18" charset="0"/>
                <a:ea typeface="Calibri" panose="020F0502020204030204" pitchFamily="34" charset="0"/>
                <a:cs typeface="Times New Roman" panose="02020603050405020304" pitchFamily="18" charset="0"/>
              </a:rPr>
              <a:t>на уроках </a:t>
            </a:r>
            <a:r>
              <a:rPr lang="ru-RU" sz="2400" b="1" dirty="0" smtClean="0">
                <a:solidFill>
                  <a:srgbClr val="740000"/>
                </a:solidFill>
                <a:effectLst/>
                <a:latin typeface="Times New Roman" panose="02020603050405020304" pitchFamily="18" charset="0"/>
                <a:ea typeface="Calibri" panose="020F0502020204030204" pitchFamily="34" charset="0"/>
                <a:cs typeface="Times New Roman" panose="02020603050405020304" pitchFamily="18" charset="0"/>
              </a:rPr>
              <a:t>слушание музыки </a:t>
            </a:r>
            <a:endParaRPr lang="ru-RU" sz="2400" b="1" dirty="0">
              <a:solidFill>
                <a:srgbClr val="74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2FB2B1C8-6A9A-491D-A25F-65A9E99F7D6B}"/>
              </a:ext>
            </a:extLst>
          </p:cNvPr>
          <p:cNvSpPr txBox="1"/>
          <p:nvPr/>
        </p:nvSpPr>
        <p:spPr>
          <a:xfrm>
            <a:off x="4792236" y="3900924"/>
            <a:ext cx="6172200" cy="1025922"/>
          </a:xfrm>
          <a:prstGeom prst="rect">
            <a:avLst/>
          </a:prstGeom>
          <a:noFill/>
        </p:spPr>
        <p:txBody>
          <a:bodyPr wrap="square">
            <a:spAutoFit/>
          </a:bodyPr>
          <a:lstStyle/>
          <a:p>
            <a:pPr algn="r">
              <a:lnSpc>
                <a:spcPct val="150000"/>
              </a:lnSpc>
              <a:spcAft>
                <a:spcPts val="800"/>
              </a:spcAft>
            </a:pPr>
            <a:r>
              <a:rPr lang="ru-RU"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50000"/>
              </a:lnSpc>
              <a:spcAft>
                <a:spcPts val="800"/>
              </a:spcAft>
            </a:pPr>
            <a:r>
              <a:rPr lang="ru-RU"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Преподаватель по теории музыки: В.А</a:t>
            </a:r>
            <a:r>
              <a:rPr lang="ru-RU"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Торговкина</a:t>
            </a:r>
            <a:endParaRPr lang="ru-RU"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3BFCAB72-F16D-4D73-B7DF-C905F5CA6183}"/>
              </a:ext>
            </a:extLst>
          </p:cNvPr>
          <p:cNvSpPr txBox="1"/>
          <p:nvPr/>
        </p:nvSpPr>
        <p:spPr>
          <a:xfrm>
            <a:off x="3009900" y="5500400"/>
            <a:ext cx="6172200" cy="553998"/>
          </a:xfrm>
          <a:prstGeom prst="rect">
            <a:avLst/>
          </a:prstGeom>
          <a:noFill/>
        </p:spPr>
        <p:txBody>
          <a:bodyPr wrap="square">
            <a:spAutoFit/>
          </a:bodyPr>
          <a:lstStyle/>
          <a:p>
            <a:pPr algn="ctr">
              <a:lnSpc>
                <a:spcPct val="150000"/>
              </a:lnSpc>
              <a:spcAft>
                <a:spcPts val="800"/>
              </a:spcAft>
            </a:pPr>
            <a:r>
              <a:rPr lang="ru-RU"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2025-2026 </a:t>
            </a:r>
            <a:r>
              <a:rPr lang="ru-RU"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учебный год</a:t>
            </a:r>
            <a:endParaRPr lang="ru-RU"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1778924" y="1197033"/>
            <a:ext cx="8815042" cy="523220"/>
          </a:xfrm>
          <a:prstGeom prst="rect">
            <a:avLst/>
          </a:prstGeom>
          <a:noFill/>
        </p:spPr>
        <p:txBody>
          <a:bodyPr wrap="none" rtlCol="0">
            <a:spAutoFit/>
          </a:bodyPr>
          <a:lstStyle/>
          <a:p>
            <a:r>
              <a:rPr lang="ru-RU" sz="2800" dirty="0" err="1" smtClean="0">
                <a:solidFill>
                  <a:schemeClr val="bg2">
                    <a:lumMod val="10000"/>
                  </a:schemeClr>
                </a:solidFill>
              </a:rPr>
              <a:t>Томмотская</a:t>
            </a:r>
            <a:r>
              <a:rPr lang="ru-RU" sz="2800" dirty="0" smtClean="0">
                <a:solidFill>
                  <a:schemeClr val="bg2">
                    <a:lumMod val="10000"/>
                  </a:schemeClr>
                </a:solidFill>
              </a:rPr>
              <a:t> детская школа искусств им. И.Н. </a:t>
            </a:r>
            <a:r>
              <a:rPr lang="ru-RU" sz="2800" dirty="0" err="1" smtClean="0">
                <a:solidFill>
                  <a:schemeClr val="bg2">
                    <a:lumMod val="10000"/>
                  </a:schemeClr>
                </a:solidFill>
              </a:rPr>
              <a:t>Касьяненко</a:t>
            </a:r>
            <a:endParaRPr lang="ru-RU" sz="2800" dirty="0">
              <a:solidFill>
                <a:schemeClr val="bg2">
                  <a:lumMod val="10000"/>
                </a:schemeClr>
              </a:solidFill>
            </a:endParaRPr>
          </a:p>
        </p:txBody>
      </p:sp>
    </p:spTree>
    <p:extLst>
      <p:ext uri="{BB962C8B-B14F-4D97-AF65-F5344CB8AC3E}">
        <p14:creationId xmlns:p14="http://schemas.microsoft.com/office/powerpoint/2010/main" xmlns="" val="31450927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DFD6479E-56A5-4A58-A75A-7B022EA7959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 xmlns:a16="http://schemas.microsoft.com/office/drawing/2014/main" id="{F3721B98-A1BC-4941-9593-2FC5FF3CBF38}"/>
              </a:ext>
            </a:extLst>
          </p:cNvPr>
          <p:cNvSpPr txBox="1"/>
          <p:nvPr/>
        </p:nvSpPr>
        <p:spPr>
          <a:xfrm>
            <a:off x="4248615" y="502444"/>
            <a:ext cx="7103326" cy="5098832"/>
          </a:xfrm>
          <a:prstGeom prst="rect">
            <a:avLst/>
          </a:prstGeom>
          <a:noFill/>
        </p:spPr>
        <p:txBody>
          <a:bodyPr wrap="square">
            <a:spAutoFit/>
          </a:bodyPr>
          <a:lstStyle/>
          <a:p>
            <a:pPr algn="just">
              <a:spcAft>
                <a:spcPts val="800"/>
              </a:spcAft>
            </a:pPr>
            <a:r>
              <a:rPr lang="ru-RU" sz="20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ru-RU" sz="2000" b="1" dirty="0">
                <a:solidFill>
                  <a:srgbClr val="740000"/>
                </a:solidFill>
                <a:latin typeface="Times New Roman" panose="02020603050405020304" pitchFamily="18" charset="0"/>
                <a:ea typeface="Times New Roman" panose="02020603050405020304" pitchFamily="18" charset="0"/>
                <a:cs typeface="Times New Roman" panose="02020603050405020304" pitchFamily="18" charset="0"/>
              </a:rPr>
              <a:t>занятие </a:t>
            </a:r>
            <a:r>
              <a:rPr lang="ru-RU" sz="20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«Животворящий огонь»</a:t>
            </a:r>
            <a:endParaRPr lang="ru-RU" sz="2000" dirty="0">
              <a:solidFill>
                <a:srgbClr val="74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6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Цель: </a:t>
            </a:r>
            <a:r>
              <a:rPr lang="ru-RU" sz="1600" b="1" dirty="0" smtClean="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исполнение обрядовой песни, посвященной огн</a:t>
            </a:r>
            <a:r>
              <a:rPr lang="ru-RU" sz="1600" b="1" dirty="0" smtClean="0">
                <a:solidFill>
                  <a:srgbClr val="740000"/>
                </a:solidFill>
                <a:latin typeface="Times New Roman" panose="02020603050405020304" pitchFamily="18" charset="0"/>
                <a:ea typeface="Times New Roman" panose="02020603050405020304" pitchFamily="18" charset="0"/>
                <a:cs typeface="Times New Roman" panose="02020603050405020304" pitchFamily="18" charset="0"/>
              </a:rPr>
              <a:t>ю</a:t>
            </a:r>
            <a:endParaRPr lang="ru-RU"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6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Дидактический материал:</a:t>
            </a:r>
            <a:r>
              <a:rPr lang="ru-RU" sz="1600"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Прекрасная </a:t>
            </a:r>
            <a:r>
              <a:rPr lang="ru-RU" sz="1600" u="sng"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Аолугуя</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 Эвенкийская </a:t>
            </a:r>
            <a:r>
              <a:rPr lang="ru-RU" sz="16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песня (</a:t>
            </a:r>
            <a:r>
              <a:rPr lang="ru-RU" sz="1600" dirty="0" smtClean="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из современной школьной постановки)</a:t>
            </a:r>
            <a:r>
              <a:rPr lang="ru-RU" sz="16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Девочки подпевая под песню </a:t>
            </a:r>
            <a:r>
              <a:rPr lang="ru-RU" sz="1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Аолугуя</a:t>
            </a:r>
            <a:r>
              <a:rPr lang="ru-RU"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исполняют</a:t>
            </a:r>
            <a:r>
              <a:rPr lang="ru-RU" sz="160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танец хранительниц огня. </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На протяжении длинных холодных месяцев залогом выживания было наличие огня в </a:t>
            </a:r>
            <a:r>
              <a:rPr lang="ru-RU" sz="1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дю</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(чуме). Костёр располагался строго по центру, знаменуя собой сердце жилища и семейства. В летние месяцы вместо большого огня тут располагали дымокур, а пищу готовили на костре около чума.</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Огонь считался главной семейной святыней, поэтому с ним связано много интересных традиций. В основном за поддержанием костра следили женщины, пока мужья и отцы семейств уходили в тайгу. Огонь считался живым существом с чувствительной и тонкой душой, поэтому угасание костра сравнивалось с предвестником ужасных и трагических событий. У костра был личный дух, наделяемый внешностью старика или старой женщины, которому прямо на угли клали лучшие куски мяса и капали вино. </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 xmlns:a16="http://schemas.microsoft.com/office/drawing/2014/main" id="{6D429D24-6961-46A9-8F75-F000E76BD0C9}"/>
              </a:ext>
            </a:extLst>
          </p:cNvPr>
          <p:cNvPicPr>
            <a:picLocks noChangeAspect="1"/>
          </p:cNvPicPr>
          <p:nvPr/>
        </p:nvPicPr>
        <p:blipFill rotWithShape="1">
          <a:blip r:embed="rId4" cstate="print"/>
          <a:srcRect l="14335" t="8381" r="13310" b="3641"/>
          <a:stretch/>
        </p:blipFill>
        <p:spPr>
          <a:xfrm>
            <a:off x="1069865" y="1015156"/>
            <a:ext cx="2983604" cy="2040673"/>
          </a:xfrm>
          <a:prstGeom prst="rect">
            <a:avLst/>
          </a:prstGeom>
        </p:spPr>
      </p:pic>
      <p:pic>
        <p:nvPicPr>
          <p:cNvPr id="9" name="Рисунок 8">
            <a:extLst>
              <a:ext uri="{FF2B5EF4-FFF2-40B4-BE49-F238E27FC236}">
                <a16:creationId xmlns="" xmlns:a16="http://schemas.microsoft.com/office/drawing/2014/main" id="{9E161E25-F296-4F35-9278-FE3A99A01E2A}"/>
              </a:ext>
            </a:extLst>
          </p:cNvPr>
          <p:cNvPicPr>
            <a:picLocks noChangeAspect="1"/>
          </p:cNvPicPr>
          <p:nvPr/>
        </p:nvPicPr>
        <p:blipFill rotWithShape="1">
          <a:blip r:embed="rId5"/>
          <a:srcRect l="25745" t="18835" r="24058" b="15137"/>
          <a:stretch/>
        </p:blipFill>
        <p:spPr>
          <a:xfrm>
            <a:off x="1069865" y="3116732"/>
            <a:ext cx="2983604" cy="2207545"/>
          </a:xfrm>
          <a:prstGeom prst="rect">
            <a:avLst/>
          </a:prstGeom>
        </p:spPr>
      </p:pic>
    </p:spTree>
    <p:extLst>
      <p:ext uri="{BB962C8B-B14F-4D97-AF65-F5344CB8AC3E}">
        <p14:creationId xmlns:p14="http://schemas.microsoft.com/office/powerpoint/2010/main" xmlns="" val="267607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DFD6479E-56A5-4A58-A75A-7B022EA7959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 xmlns:a16="http://schemas.microsoft.com/office/drawing/2014/main" id="{01B4EFDF-7F06-433B-AE9A-CD9AC5E0D2D8}"/>
              </a:ext>
            </a:extLst>
          </p:cNvPr>
          <p:cNvSpPr txBox="1"/>
          <p:nvPr/>
        </p:nvSpPr>
        <p:spPr>
          <a:xfrm>
            <a:off x="1349298" y="1038488"/>
            <a:ext cx="9668107" cy="2677656"/>
          </a:xfrm>
          <a:prstGeom prst="rect">
            <a:avLst/>
          </a:prstGeom>
          <a:noFill/>
        </p:spPr>
        <p:txBody>
          <a:bodyPr wrap="square">
            <a:spAutoFit/>
          </a:bodyPr>
          <a:lstStyle/>
          <a:p>
            <a:pPr algn="just">
              <a:spcAft>
                <a:spcPts val="800"/>
              </a:spcAft>
            </a:pPr>
            <a:r>
              <a:rPr lang="ru-RU"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000" b="1" dirty="0">
                <a:solidFill>
                  <a:srgbClr val="740000"/>
                </a:solidFill>
                <a:latin typeface="Times New Roman" panose="02020603050405020304" pitchFamily="18" charset="0"/>
                <a:ea typeface="Times New Roman" panose="02020603050405020304" pitchFamily="18" charset="0"/>
                <a:cs typeface="Times New Roman" panose="02020603050405020304" pitchFamily="18" charset="0"/>
              </a:rPr>
              <a:t>6</a:t>
            </a:r>
            <a:r>
              <a:rPr lang="ru-RU" sz="20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000" b="1" dirty="0">
                <a:solidFill>
                  <a:srgbClr val="740000"/>
                </a:solidFill>
                <a:latin typeface="Times New Roman" panose="02020603050405020304" pitchFamily="18" charset="0"/>
                <a:ea typeface="Times New Roman" panose="02020603050405020304" pitchFamily="18" charset="0"/>
                <a:cs typeface="Times New Roman" panose="02020603050405020304" pitchFamily="18" charset="0"/>
              </a:rPr>
              <a:t>занятие: </a:t>
            </a:r>
            <a:r>
              <a:rPr lang="ru-RU" sz="20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«Импровизация»</a:t>
            </a:r>
            <a:endParaRPr lang="ru-RU" sz="2000" dirty="0">
              <a:solidFill>
                <a:srgbClr val="74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sz="16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Цель игры</a:t>
            </a:r>
            <a:r>
              <a:rPr lang="ru-RU" sz="1600"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развитие навыков инструментальной импровизации и ассоциативности музыкального мышления школьников.</a:t>
            </a:r>
            <a:endParaRPr lang="ru-RU"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sz="16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Дидактический материал</a:t>
            </a:r>
            <a:r>
              <a:rPr lang="ru-RU" sz="1600"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инструменты эвенкийского шумового оркестра</a:t>
            </a:r>
            <a:endParaRPr lang="ru-RU"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sz="1600" b="1" dirty="0" smtClean="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Методические рекомендации</a:t>
            </a:r>
            <a:r>
              <a:rPr lang="ru-RU" sz="1600" dirty="0" smtClean="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Для проведения музыкально- дидактической игры педагог раздает учащимся </a:t>
            </a:r>
            <a:r>
              <a:rPr lang="ru-RU" sz="16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музыкальные инструменты (бубен,  хомус, колокольчики, </a:t>
            </a:r>
            <a:r>
              <a:rPr lang="ru-RU" sz="16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и </a:t>
            </a:r>
            <a:r>
              <a:rPr lang="ru-RU" sz="1600" dirty="0" smtClean="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эвенкийские национальные </a:t>
            </a:r>
            <a:r>
              <a:rPr lang="ru-RU" sz="1600" dirty="0" err="1" smtClean="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фоноинструменты</a:t>
            </a:r>
            <a:r>
              <a:rPr lang="ru-RU" sz="1600" dirty="0" smtClean="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«оленьи </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ножки», «оленьи рожки»). Школьникам предлагается выполнить следующее задание: с помощью полученных инструментов изобразить «весеннюю капель», пробуждение природы после долгой холодной зимы</a:t>
            </a:r>
            <a:r>
              <a:rPr lang="ru-RU" sz="16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Рисунок 8">
            <a:extLst>
              <a:ext uri="{FF2B5EF4-FFF2-40B4-BE49-F238E27FC236}">
                <a16:creationId xmlns="" xmlns:a16="http://schemas.microsoft.com/office/drawing/2014/main" id="{46A08196-D1A8-4183-A3D2-BCC056A319AC}"/>
              </a:ext>
            </a:extLst>
          </p:cNvPr>
          <p:cNvPicPr>
            <a:picLocks noChangeAspect="1"/>
          </p:cNvPicPr>
          <p:nvPr/>
        </p:nvPicPr>
        <p:blipFill>
          <a:blip r:embed="rId3" cstate="print"/>
          <a:stretch>
            <a:fillRect/>
          </a:stretch>
        </p:blipFill>
        <p:spPr>
          <a:xfrm>
            <a:off x="4369176" y="4148889"/>
            <a:ext cx="3628350" cy="2047024"/>
          </a:xfrm>
          <a:prstGeom prst="rect">
            <a:avLst/>
          </a:prstGeom>
        </p:spPr>
      </p:pic>
      <p:pic>
        <p:nvPicPr>
          <p:cNvPr id="11" name="Рисунок 10">
            <a:extLst>
              <a:ext uri="{FF2B5EF4-FFF2-40B4-BE49-F238E27FC236}">
                <a16:creationId xmlns="" xmlns:a16="http://schemas.microsoft.com/office/drawing/2014/main" id="{08900D0F-6A6F-45E7-A33F-73D96939956F}"/>
              </a:ext>
            </a:extLst>
          </p:cNvPr>
          <p:cNvPicPr>
            <a:picLocks noChangeAspect="1"/>
          </p:cNvPicPr>
          <p:nvPr/>
        </p:nvPicPr>
        <p:blipFill>
          <a:blip r:embed="rId4" cstate="print"/>
          <a:stretch>
            <a:fillRect/>
          </a:stretch>
        </p:blipFill>
        <p:spPr>
          <a:xfrm>
            <a:off x="1508214" y="4148889"/>
            <a:ext cx="2735065" cy="2047024"/>
          </a:xfrm>
          <a:prstGeom prst="rect">
            <a:avLst/>
          </a:prstGeom>
        </p:spPr>
      </p:pic>
      <p:pic>
        <p:nvPicPr>
          <p:cNvPr id="12" name="Рисунок 11">
            <a:extLst>
              <a:ext uri="{FF2B5EF4-FFF2-40B4-BE49-F238E27FC236}">
                <a16:creationId xmlns="" xmlns:a16="http://schemas.microsoft.com/office/drawing/2014/main" id="{01264249-F84D-415C-9624-A82D713DB682}"/>
              </a:ext>
            </a:extLst>
          </p:cNvPr>
          <p:cNvPicPr>
            <a:picLocks noChangeAspect="1"/>
          </p:cNvPicPr>
          <p:nvPr/>
        </p:nvPicPr>
        <p:blipFill>
          <a:blip r:embed="rId5" cstate="print"/>
          <a:stretch>
            <a:fillRect/>
          </a:stretch>
        </p:blipFill>
        <p:spPr>
          <a:xfrm>
            <a:off x="8123423" y="4132874"/>
            <a:ext cx="2756462" cy="2063039"/>
          </a:xfrm>
          <a:prstGeom prst="rect">
            <a:avLst/>
          </a:prstGeom>
        </p:spPr>
      </p:pic>
    </p:spTree>
    <p:extLst>
      <p:ext uri="{BB962C8B-B14F-4D97-AF65-F5344CB8AC3E}">
        <p14:creationId xmlns:p14="http://schemas.microsoft.com/office/powerpoint/2010/main" xmlns="" val="2327155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DFD6479E-56A5-4A58-A75A-7B022EA7959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 xmlns:a16="http://schemas.microsoft.com/office/drawing/2014/main" id="{3767397E-18D5-4510-BB9C-6136104F3E9A}"/>
              </a:ext>
            </a:extLst>
          </p:cNvPr>
          <p:cNvSpPr txBox="1"/>
          <p:nvPr/>
        </p:nvSpPr>
        <p:spPr>
          <a:xfrm>
            <a:off x="1328853" y="356840"/>
            <a:ext cx="9779619" cy="2667397"/>
          </a:xfrm>
          <a:prstGeom prst="rect">
            <a:avLst/>
          </a:prstGeom>
          <a:noFill/>
        </p:spPr>
        <p:txBody>
          <a:bodyPr wrap="square">
            <a:spAutoFit/>
          </a:bodyPr>
          <a:lstStyle/>
          <a:p>
            <a:pPr algn="just">
              <a:spcAft>
                <a:spcPts val="800"/>
              </a:spcAft>
            </a:pPr>
            <a:endParaRPr lang="ru-RU"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ru-RU" sz="2000" b="1" dirty="0">
                <a:solidFill>
                  <a:srgbClr val="740000"/>
                </a:solidFill>
                <a:latin typeface="Times New Roman" panose="02020603050405020304" pitchFamily="18" charset="0"/>
                <a:ea typeface="Times New Roman" panose="02020603050405020304" pitchFamily="18" charset="0"/>
                <a:cs typeface="Times New Roman" panose="02020603050405020304" pitchFamily="18" charset="0"/>
              </a:rPr>
              <a:t>7 занятие: </a:t>
            </a:r>
            <a:r>
              <a:rPr lang="ru-RU" sz="2000" b="1" dirty="0" smtClean="0">
                <a:solidFill>
                  <a:srgbClr val="740000"/>
                </a:solidFill>
                <a:latin typeface="Times New Roman" panose="02020603050405020304" pitchFamily="18" charset="0"/>
                <a:ea typeface="Times New Roman" panose="02020603050405020304" pitchFamily="18" charset="0"/>
                <a:cs typeface="Times New Roman" panose="02020603050405020304" pitchFamily="18" charset="0"/>
              </a:rPr>
              <a:t>«Спой правильно»</a:t>
            </a:r>
            <a:endParaRPr lang="ru-RU" sz="2000" b="1" dirty="0">
              <a:solidFill>
                <a:srgbClr val="74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ru-RU" sz="16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Цель </a:t>
            </a:r>
            <a:r>
              <a:rPr lang="ru-RU" sz="1600"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добиваться устойчивого интонирования, развивать артикуляционный аппарат обучающегося на основе отработки правильного произношения слова во время исполнения музыкального произведения.</a:t>
            </a:r>
            <a:endParaRPr lang="ru-RU"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sz="16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Музыкальный репертуар: </a:t>
            </a:r>
          </a:p>
          <a:p>
            <a:pPr algn="just">
              <a:spcAft>
                <a:spcPts val="800"/>
              </a:spcAft>
            </a:pPr>
            <a:r>
              <a:rPr lang="ru-RU" sz="1600" dirty="0" smtClean="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Запись №</a:t>
            </a:r>
            <a:r>
              <a:rPr lang="ru-RU" sz="1600"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sah-RU" sz="1600"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sah-RU" sz="1600" dirty="0" smtClean="0">
                <a:solidFill>
                  <a:srgbClr val="000066"/>
                </a:solidFill>
                <a:latin typeface="Times New Roman" panose="02020603050405020304" pitchFamily="18" charset="0"/>
                <a:ea typeface="Times New Roman" panose="02020603050405020304" pitchFamily="18" charset="0"/>
                <a:cs typeface="Times New Roman" panose="02020603050405020304" pitchFamily="18" charset="0"/>
              </a:rPr>
              <a:t>Юлия Кулугурова “Куйтунские просторы” (эвенкиская народная песня)</a:t>
            </a:r>
            <a:endParaRPr lang="ru-RU"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Услышав мелодию учащиеся должны правильно спеть песню. Можно использовать фортепианное сопровождение. </a:t>
            </a:r>
            <a:endParaRPr lang="ru-RU"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 xmlns:a16="http://schemas.microsoft.com/office/drawing/2014/main" id="{A9213422-6654-4958-B931-77C6412413FF}"/>
              </a:ext>
            </a:extLst>
          </p:cNvPr>
          <p:cNvPicPr>
            <a:picLocks noChangeAspect="1"/>
          </p:cNvPicPr>
          <p:nvPr/>
        </p:nvPicPr>
        <p:blipFill>
          <a:blip r:embed="rId3"/>
          <a:stretch>
            <a:fillRect/>
          </a:stretch>
        </p:blipFill>
        <p:spPr>
          <a:xfrm>
            <a:off x="2103863" y="4506098"/>
            <a:ext cx="2917008" cy="1640817"/>
          </a:xfrm>
          <a:prstGeom prst="rect">
            <a:avLst/>
          </a:prstGeom>
        </p:spPr>
      </p:pic>
      <p:pic>
        <p:nvPicPr>
          <p:cNvPr id="8" name="Рисунок 7">
            <a:extLst>
              <a:ext uri="{FF2B5EF4-FFF2-40B4-BE49-F238E27FC236}">
                <a16:creationId xmlns="" xmlns:a16="http://schemas.microsoft.com/office/drawing/2014/main" id="{6D5ED74C-D4F2-4F14-B6FB-8706B5DF7B2C}"/>
              </a:ext>
            </a:extLst>
          </p:cNvPr>
          <p:cNvPicPr>
            <a:picLocks noChangeAspect="1"/>
          </p:cNvPicPr>
          <p:nvPr/>
        </p:nvPicPr>
        <p:blipFill>
          <a:blip r:embed="rId4" cstate="print"/>
          <a:stretch>
            <a:fillRect/>
          </a:stretch>
        </p:blipFill>
        <p:spPr>
          <a:xfrm>
            <a:off x="5116012" y="4505403"/>
            <a:ext cx="2467423" cy="1642207"/>
          </a:xfrm>
          <a:prstGeom prst="rect">
            <a:avLst/>
          </a:prstGeom>
        </p:spPr>
      </p:pic>
      <p:pic>
        <p:nvPicPr>
          <p:cNvPr id="9" name="Рисунок 8">
            <a:extLst>
              <a:ext uri="{FF2B5EF4-FFF2-40B4-BE49-F238E27FC236}">
                <a16:creationId xmlns="" xmlns:a16="http://schemas.microsoft.com/office/drawing/2014/main" id="{BB0F5CB7-DC5C-4358-A98D-7DDC2082438C}"/>
              </a:ext>
            </a:extLst>
          </p:cNvPr>
          <p:cNvPicPr>
            <a:picLocks noChangeAspect="1"/>
          </p:cNvPicPr>
          <p:nvPr/>
        </p:nvPicPr>
        <p:blipFill>
          <a:blip r:embed="rId5" cstate="print"/>
          <a:stretch>
            <a:fillRect/>
          </a:stretch>
        </p:blipFill>
        <p:spPr>
          <a:xfrm>
            <a:off x="7678576" y="4505403"/>
            <a:ext cx="2467393" cy="1640816"/>
          </a:xfrm>
          <a:prstGeom prst="rect">
            <a:avLst/>
          </a:prstGeom>
        </p:spPr>
      </p:pic>
    </p:spTree>
    <p:extLst>
      <p:ext uri="{BB962C8B-B14F-4D97-AF65-F5344CB8AC3E}">
        <p14:creationId xmlns:p14="http://schemas.microsoft.com/office/powerpoint/2010/main" xmlns="" val="2712834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a:extLst>
              <a:ext uri="{FF2B5EF4-FFF2-40B4-BE49-F238E27FC236}">
                <a16:creationId xmlns="" xmlns:a16="http://schemas.microsoft.com/office/drawing/2014/main" id="{DFD6479E-56A5-4A58-A75A-7B022EA79593}"/>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070517" y="1315842"/>
            <a:ext cx="10905893" cy="3139321"/>
          </a:xfrm>
          <a:prstGeom prst="rect">
            <a:avLst/>
          </a:prstGeom>
          <a:noFill/>
        </p:spPr>
        <p:txBody>
          <a:bodyPr wrap="square" rtlCol="0">
            <a:spAutoFit/>
          </a:bodyPr>
          <a:lstStyle/>
          <a:p>
            <a:r>
              <a:rPr lang="ru-RU" b="1" dirty="0" smtClean="0"/>
              <a:t>3. Разработка комплексных занятий с использованием средств музыкального эвенкийского фольклора</a:t>
            </a:r>
          </a:p>
          <a:p>
            <a:r>
              <a:rPr lang="ru-RU" dirty="0" smtClean="0"/>
              <a:t>Изучив и проанализировав большое количество педагогической литературы по проблеме развития музыкальных способностей посредством музыкального эвенкийского фольклора я пришла к следующим выводам:</a:t>
            </a:r>
          </a:p>
          <a:p>
            <a:pPr marL="342900" indent="-342900">
              <a:buAutoNum type="arabicPeriod"/>
            </a:pPr>
            <a:r>
              <a:rPr lang="ru-RU" dirty="0" smtClean="0"/>
              <a:t>В настоящее время в наслеге и школе недостаточно ведется работа по ознакомлению школьников с традициями эвенкийской культуры.</a:t>
            </a:r>
          </a:p>
          <a:p>
            <a:pPr marL="342900" indent="-342900">
              <a:buAutoNum type="arabicPeriod"/>
            </a:pPr>
            <a:r>
              <a:rPr lang="ru-RU" dirty="0" smtClean="0"/>
              <a:t>Нет системы в проведении специальных занятий по ознакомлению школьников с коренными обрядами, культурой эвенкийского народа.</a:t>
            </a:r>
          </a:p>
          <a:p>
            <a:pPr marL="342900" indent="-342900">
              <a:buAutoNum type="arabicPeriod"/>
            </a:pPr>
            <a:r>
              <a:rPr lang="ru-RU" dirty="0" smtClean="0"/>
              <a:t>Не всегда включены отдельные методы и приемы, направленные на приобщение детей к национальной культуре в общую систему занятий.</a:t>
            </a:r>
          </a:p>
          <a:p>
            <a:pPr marL="342900" indent="-342900"/>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DFD6479E-56A5-4A58-A75A-7B022EA7959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 xmlns:a16="http://schemas.microsoft.com/office/drawing/2014/main" id="{1497FBBA-5B75-4264-A095-D760544E2DDE}"/>
              </a:ext>
            </a:extLst>
          </p:cNvPr>
          <p:cNvSpPr txBox="1"/>
          <p:nvPr/>
        </p:nvSpPr>
        <p:spPr>
          <a:xfrm>
            <a:off x="1152846" y="980186"/>
            <a:ext cx="9790771" cy="400110"/>
          </a:xfrm>
          <a:prstGeom prst="rect">
            <a:avLst/>
          </a:prstGeom>
          <a:noFill/>
        </p:spPr>
        <p:txBody>
          <a:bodyPr wrap="square">
            <a:spAutoFit/>
          </a:bodyPr>
          <a:lstStyle/>
          <a:p>
            <a:pPr algn="just"/>
            <a:r>
              <a:rPr lang="ru-RU" sz="2000" dirty="0">
                <a:solidFill>
                  <a:srgbClr val="002060"/>
                </a:solidFill>
                <a:effectLst/>
                <a:latin typeface="Times New Roman" panose="02020603050405020304" pitchFamily="18" charset="0"/>
                <a:ea typeface="Calibri" panose="020F0502020204030204" pitchFamily="34" charset="0"/>
              </a:rPr>
              <a:t>	</a:t>
            </a:r>
            <a:endParaRPr lang="ru-RU" sz="2000" dirty="0">
              <a:solidFill>
                <a:srgbClr val="002060"/>
              </a:solidFill>
            </a:endParaRPr>
          </a:p>
        </p:txBody>
      </p:sp>
      <p:pic>
        <p:nvPicPr>
          <p:cNvPr id="3" name="Рисунок 2">
            <a:extLst>
              <a:ext uri="{FF2B5EF4-FFF2-40B4-BE49-F238E27FC236}">
                <a16:creationId xmlns="" xmlns:a16="http://schemas.microsoft.com/office/drawing/2014/main" id="{657400DE-C655-4801-B6A4-3ED7FF7B1A13}"/>
              </a:ext>
            </a:extLst>
          </p:cNvPr>
          <p:cNvPicPr>
            <a:picLocks noChangeAspect="1"/>
          </p:cNvPicPr>
          <p:nvPr/>
        </p:nvPicPr>
        <p:blipFill>
          <a:blip r:embed="rId3" cstate="print"/>
          <a:stretch>
            <a:fillRect/>
          </a:stretch>
        </p:blipFill>
        <p:spPr>
          <a:xfrm>
            <a:off x="552484" y="249866"/>
            <a:ext cx="5090934" cy="3453915"/>
          </a:xfrm>
          <a:prstGeom prst="rect">
            <a:avLst/>
          </a:prstGeom>
        </p:spPr>
      </p:pic>
      <p:pic>
        <p:nvPicPr>
          <p:cNvPr id="5" name="Рисунок 4">
            <a:extLst>
              <a:ext uri="{FF2B5EF4-FFF2-40B4-BE49-F238E27FC236}">
                <a16:creationId xmlns="" xmlns:a16="http://schemas.microsoft.com/office/drawing/2014/main" id="{18D82BFE-2B1B-4F07-913E-AE5BAE6B75DB}"/>
              </a:ext>
            </a:extLst>
          </p:cNvPr>
          <p:cNvPicPr>
            <a:picLocks noChangeAspect="1"/>
          </p:cNvPicPr>
          <p:nvPr/>
        </p:nvPicPr>
        <p:blipFill>
          <a:blip r:embed="rId4" cstate="print"/>
          <a:stretch>
            <a:fillRect/>
          </a:stretch>
        </p:blipFill>
        <p:spPr>
          <a:xfrm>
            <a:off x="6077527" y="212437"/>
            <a:ext cx="5072016" cy="3435927"/>
          </a:xfrm>
          <a:prstGeom prst="rect">
            <a:avLst/>
          </a:prstGeom>
        </p:spPr>
      </p:pic>
      <p:pic>
        <p:nvPicPr>
          <p:cNvPr id="2050" name="Picture 2" descr="C:\Users\admin\Desktop\ника\фото\PICT7521.JPG"/>
          <p:cNvPicPr>
            <a:picLocks noChangeAspect="1" noChangeArrowheads="1"/>
          </p:cNvPicPr>
          <p:nvPr/>
        </p:nvPicPr>
        <p:blipFill>
          <a:blip r:embed="rId5" cstate="print"/>
          <a:srcRect/>
          <a:stretch>
            <a:fillRect/>
          </a:stretch>
        </p:blipFill>
        <p:spPr bwMode="auto">
          <a:xfrm>
            <a:off x="3840480" y="3874346"/>
            <a:ext cx="4043680" cy="2543387"/>
          </a:xfrm>
          <a:prstGeom prst="rect">
            <a:avLst/>
          </a:prstGeom>
          <a:noFill/>
        </p:spPr>
      </p:pic>
    </p:spTree>
    <p:extLst>
      <p:ext uri="{BB962C8B-B14F-4D97-AF65-F5344CB8AC3E}">
        <p14:creationId xmlns:p14="http://schemas.microsoft.com/office/powerpoint/2010/main" xmlns="" val="4139000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 xmlns:a16="http://schemas.microsoft.com/office/drawing/2014/main" id="{DFD6479E-56A5-4A58-A75A-7B022EA7959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title"/>
          </p:nvPr>
        </p:nvSpPr>
        <p:spPr/>
        <p:txBody>
          <a:bodyPr/>
          <a:lstStyle/>
          <a:p>
            <a:endParaRPr lang="ru-RU"/>
          </a:p>
        </p:txBody>
      </p:sp>
      <p:pic>
        <p:nvPicPr>
          <p:cNvPr id="4" name="Содержимое 3">
            <a:extLst>
              <a:ext uri="{FF2B5EF4-FFF2-40B4-BE49-F238E27FC236}">
                <a16:creationId xmlns="" xmlns:a16="http://schemas.microsoft.com/office/drawing/2014/main" id="{B0BBF0D0-B8CC-4147-B93D-C4279DB3F4E6}"/>
              </a:ext>
            </a:extLst>
          </p:cNvPr>
          <p:cNvPicPr>
            <a:picLocks noGrp="1" noChangeAspect="1"/>
          </p:cNvPicPr>
          <p:nvPr>
            <p:ph idx="1"/>
          </p:nvPr>
        </p:nvPicPr>
        <p:blipFill>
          <a:blip r:embed="rId3" cstate="print"/>
          <a:stretch>
            <a:fillRect/>
          </a:stretch>
        </p:blipFill>
        <p:spPr>
          <a:xfrm>
            <a:off x="500033" y="740222"/>
            <a:ext cx="5343206" cy="4467398"/>
          </a:xfrm>
          <a:prstGeom prst="rect">
            <a:avLst/>
          </a:prstGeom>
        </p:spPr>
      </p:pic>
      <p:pic>
        <p:nvPicPr>
          <p:cNvPr id="5" name="Рисунок 4">
            <a:extLst>
              <a:ext uri="{FF2B5EF4-FFF2-40B4-BE49-F238E27FC236}">
                <a16:creationId xmlns="" xmlns:a16="http://schemas.microsoft.com/office/drawing/2014/main" id="{DBC9A0D8-63D7-4C7E-B4AB-646432DB3DC8}"/>
              </a:ext>
            </a:extLst>
          </p:cNvPr>
          <p:cNvPicPr>
            <a:picLocks noChangeAspect="1"/>
          </p:cNvPicPr>
          <p:nvPr/>
        </p:nvPicPr>
        <p:blipFill>
          <a:blip r:embed="rId4" cstate="print"/>
          <a:stretch>
            <a:fillRect/>
          </a:stretch>
        </p:blipFill>
        <p:spPr>
          <a:xfrm>
            <a:off x="6456556" y="501806"/>
            <a:ext cx="4984595" cy="49065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DFD6479E-56A5-4A58-A75A-7B022EA7959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 xmlns:a16="http://schemas.microsoft.com/office/drawing/2014/main" id="{A97DF1C6-7907-4C61-AA13-1E52581520AD}"/>
              </a:ext>
            </a:extLst>
          </p:cNvPr>
          <p:cNvSpPr txBox="1"/>
          <p:nvPr/>
        </p:nvSpPr>
        <p:spPr>
          <a:xfrm>
            <a:off x="936701" y="625231"/>
            <a:ext cx="10047249" cy="5068054"/>
          </a:xfrm>
          <a:prstGeom prst="rect">
            <a:avLst/>
          </a:prstGeom>
          <a:noFill/>
        </p:spPr>
        <p:txBody>
          <a:bodyPr wrap="square">
            <a:spAutoFit/>
          </a:bodyPr>
          <a:lstStyle/>
          <a:p>
            <a:pPr algn="just">
              <a:spcAft>
                <a:spcPts val="800"/>
              </a:spcAft>
            </a:pPr>
            <a:r>
              <a:rPr lang="ru-RU" sz="1800"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b="1" dirty="0" smtClean="0">
                <a:effectLst/>
                <a:latin typeface="Times New Roman" panose="02020603050405020304" pitchFamily="18" charset="0"/>
                <a:ea typeface="Times New Roman" panose="02020603050405020304" pitchFamily="18" charset="0"/>
                <a:cs typeface="Times New Roman" panose="02020603050405020304" pitchFamily="18" charset="0"/>
              </a:rPr>
              <a:t>Актуальность</a:t>
            </a:r>
            <a:r>
              <a:rPr lang="ru-RU" dirty="0" smtClean="0">
                <a:effectLst/>
                <a:latin typeface="Times New Roman" panose="02020603050405020304" pitchFamily="18" charset="0"/>
                <a:ea typeface="Times New Roman" panose="02020603050405020304" pitchFamily="18" charset="0"/>
                <a:cs typeface="Times New Roman" panose="02020603050405020304" pitchFamily="18" charset="0"/>
              </a:rPr>
              <a:t> моей работы связана с тем, что эвенки являются коренным малочисленным народом Арктики, традиции и фольклор которого уникальны и неповторимы, и с ними необходимо знакомить подрастающее поколение. «Арктика – это регион, в последние десятилетия привлекающий к себе в российском и мировом сообществе все больше внимания. И дело не только в том, что регион признан стратегическим центром развития Российской Федерации, имеющим определяющее значение не только для геополитики, но и для экономики нашей страны.</a:t>
            </a:r>
          </a:p>
          <a:p>
            <a:pPr algn="just">
              <a:spcAft>
                <a:spcPts val="800"/>
              </a:spcAft>
            </a:pPr>
            <a:r>
              <a:rPr lang="ru-RU" b="1" dirty="0" smtClean="0">
                <a:latin typeface="Times New Roman" panose="02020603050405020304" pitchFamily="18" charset="0"/>
                <a:ea typeface="Calibri" panose="020F0502020204030204" pitchFamily="34" charset="0"/>
                <a:cs typeface="Times New Roman" panose="02020603050405020304" pitchFamily="18" charset="0"/>
              </a:rPr>
              <a:t>Цель </a:t>
            </a:r>
            <a:r>
              <a:rPr lang="ru-RU" dirty="0" smtClean="0">
                <a:latin typeface="Times New Roman" panose="02020603050405020304" pitchFamily="18" charset="0"/>
                <a:ea typeface="Calibri" panose="020F0502020204030204" pitchFamily="34" charset="0"/>
                <a:cs typeface="Times New Roman" panose="02020603050405020304" pitchFamily="18" charset="0"/>
              </a:rPr>
              <a:t>работы: выявление практической значимости эвенкийского музыкального фольклора в вопросах воспитания детей на примере работы в </a:t>
            </a:r>
            <a:r>
              <a:rPr lang="ru-RU" dirty="0" smtClean="0">
                <a:latin typeface="Times New Roman" panose="02020603050405020304" pitchFamily="18" charset="0"/>
                <a:ea typeface="Calibri" panose="020F0502020204030204" pitchFamily="34" charset="0"/>
                <a:cs typeface="Times New Roman" panose="02020603050405020304" pitchFamily="18" charset="0"/>
              </a:rPr>
              <a:t>ДШИ</a:t>
            </a:r>
            <a:r>
              <a:rPr lang="ru-RU"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Задачи исследования: </a:t>
            </a:r>
            <a:endParaRPr lang="ru-RU"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Tx/>
              <a:buChar char="-"/>
            </a:pPr>
            <a:r>
              <a:rPr lang="ru-RU" dirty="0" smtClean="0">
                <a:latin typeface="Times New Roman" panose="02020603050405020304" pitchFamily="18" charset="0"/>
                <a:ea typeface="Calibri" panose="020F0502020204030204" pitchFamily="34" charset="0"/>
                <a:cs typeface="Times New Roman" panose="02020603050405020304" pitchFamily="18" charset="0"/>
              </a:rPr>
              <a:t>Изучить литературу по эвенкийскому музыкальному фольклору;</a:t>
            </a:r>
          </a:p>
          <a:p>
            <a:pPr lvl="1" algn="just">
              <a:spcAft>
                <a:spcPts val="800"/>
              </a:spcAft>
              <a:buFontTx/>
              <a:buChar char="-"/>
            </a:pPr>
            <a:r>
              <a:rPr lang="ru-RU" dirty="0" smtClean="0">
                <a:latin typeface="Times New Roman" panose="02020603050405020304" pitchFamily="18" charset="0"/>
                <a:ea typeface="Calibri" panose="020F0502020204030204" pitchFamily="34" charset="0"/>
                <a:cs typeface="Times New Roman" panose="02020603050405020304" pitchFamily="18" charset="0"/>
              </a:rPr>
              <a:t>Изучить опыт практического использования эвенкийского фольклора на уроках музыки;</a:t>
            </a:r>
          </a:p>
          <a:p>
            <a:pPr lvl="1" algn="just">
              <a:spcAft>
                <a:spcPts val="800"/>
              </a:spcAft>
              <a:buFontTx/>
              <a:buChar char="-"/>
            </a:pPr>
            <a:r>
              <a:rPr lang="ru-RU" dirty="0" smtClean="0">
                <a:latin typeface="Times New Roman" panose="02020603050405020304" pitchFamily="18" charset="0"/>
                <a:ea typeface="Calibri" panose="020F0502020204030204" pitchFamily="34" charset="0"/>
                <a:cs typeface="Times New Roman" panose="02020603050405020304" pitchFamily="18" charset="0"/>
              </a:rPr>
              <a:t>Разработать игры с использованием эвенкийского музыкального фольклора;</a:t>
            </a:r>
          </a:p>
          <a:p>
            <a:pPr lvl="1" algn="just">
              <a:spcAft>
                <a:spcPts val="800"/>
              </a:spcAft>
              <a:buFontTx/>
              <a:buChar char="-"/>
            </a:pPr>
            <a:r>
              <a:rPr lang="ru-RU" dirty="0" smtClean="0">
                <a:latin typeface="Times New Roman" panose="02020603050405020304" pitchFamily="18" charset="0"/>
                <a:ea typeface="Calibri" panose="020F0502020204030204" pitchFamily="34" charset="0"/>
                <a:cs typeface="Times New Roman" panose="02020603050405020304" pitchFamily="18" charset="0"/>
              </a:rPr>
              <a:t>Разработать комплексные занятия с использованием музыкального эвенкийского фольклора</a:t>
            </a:r>
          </a:p>
          <a:p>
            <a:pPr algn="just">
              <a:spcAft>
                <a:spcPts val="800"/>
              </a:spcAft>
              <a:buFontTx/>
              <a:buChar char="-"/>
            </a:pPr>
            <a:endParaRPr lang="ru-RU"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5287172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DFD6479E-56A5-4A58-A75A-7B022EA7959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 xmlns:a16="http://schemas.microsoft.com/office/drawing/2014/main" id="{521F246E-1D40-48FE-8486-FA7444BC6642}"/>
              </a:ext>
            </a:extLst>
          </p:cNvPr>
          <p:cNvSpPr txBox="1"/>
          <p:nvPr/>
        </p:nvSpPr>
        <p:spPr>
          <a:xfrm>
            <a:off x="1122557" y="784874"/>
            <a:ext cx="9906000" cy="2718693"/>
          </a:xfrm>
          <a:prstGeom prst="rect">
            <a:avLst/>
          </a:prstGeom>
          <a:noFill/>
        </p:spPr>
        <p:txBody>
          <a:bodyPr wrap="square">
            <a:spAutoFit/>
          </a:bodyPr>
          <a:lstStyle/>
          <a:p>
            <a:pPr marL="449580">
              <a:spcAft>
                <a:spcPts val="800"/>
              </a:spcAft>
            </a:pPr>
            <a:r>
              <a:rPr lang="ru-RU" b="1" dirty="0" smtClean="0">
                <a:effectLst/>
                <a:latin typeface="Calibri" panose="020F0502020204030204" pitchFamily="34" charset="0"/>
                <a:ea typeface="Calibri" panose="020F0502020204030204" pitchFamily="34" charset="0"/>
                <a:cs typeface="Times New Roman" panose="02020603050405020304" pitchFamily="18" charset="0"/>
              </a:rPr>
              <a:t>Материалы исследования. </a:t>
            </a:r>
            <a:r>
              <a:rPr lang="ru-RU" dirty="0" smtClean="0">
                <a:effectLst/>
                <a:latin typeface="Calibri" panose="020F0502020204030204" pitchFamily="34" charset="0"/>
                <a:ea typeface="Calibri" panose="020F0502020204030204" pitchFamily="34" charset="0"/>
                <a:cs typeface="Times New Roman" panose="02020603050405020304" pitchFamily="18" charset="0"/>
              </a:rPr>
              <a:t>При написании текста работы были изучены труды исследователей А.М. </a:t>
            </a:r>
            <a:r>
              <a:rPr lang="ru-RU" dirty="0" err="1" smtClean="0">
                <a:effectLst/>
                <a:latin typeface="Calibri" panose="020F0502020204030204" pitchFamily="34" charset="0"/>
                <a:ea typeface="Calibri" panose="020F0502020204030204" pitchFamily="34" charset="0"/>
                <a:cs typeface="Times New Roman" panose="02020603050405020304" pitchFamily="18" charset="0"/>
              </a:rPr>
              <a:t>Айзенштадта</a:t>
            </a:r>
            <a:r>
              <a:rPr lang="ru-RU" dirty="0" smtClean="0">
                <a:effectLst/>
                <a:latin typeface="Calibri" panose="020F0502020204030204" pitchFamily="34" charset="0"/>
                <a:ea typeface="Calibri" panose="020F0502020204030204" pitchFamily="34" charset="0"/>
                <a:cs typeface="Times New Roman" panose="02020603050405020304" pitchFamily="18" charset="0"/>
              </a:rPr>
              <a:t>, А.Н. </a:t>
            </a:r>
            <a:r>
              <a:rPr lang="ru-RU" dirty="0" err="1" smtClean="0">
                <a:effectLst/>
                <a:latin typeface="Calibri" panose="020F0502020204030204" pitchFamily="34" charset="0"/>
                <a:ea typeface="Calibri" panose="020F0502020204030204" pitchFamily="34" charset="0"/>
                <a:cs typeface="Times New Roman" panose="02020603050405020304" pitchFamily="18" charset="0"/>
              </a:rPr>
              <a:t>Мыреевой</a:t>
            </a:r>
            <a:r>
              <a:rPr lang="ru-RU" dirty="0" smtClean="0">
                <a:effectLst/>
                <a:latin typeface="Calibri" panose="020F0502020204030204" pitchFamily="34" charset="0"/>
                <a:ea typeface="Calibri" panose="020F0502020204030204" pitchFamily="34" charset="0"/>
                <a:cs typeface="Times New Roman" panose="02020603050405020304" pitchFamily="18" charset="0"/>
              </a:rPr>
              <a:t>, Г.М. Василевич, М.Я. </a:t>
            </a:r>
            <a:r>
              <a:rPr lang="ru-RU" dirty="0" err="1" smtClean="0">
                <a:effectLst/>
                <a:latin typeface="Calibri" panose="020F0502020204030204" pitchFamily="34" charset="0"/>
                <a:ea typeface="Calibri" panose="020F0502020204030204" pitchFamily="34" charset="0"/>
                <a:cs typeface="Times New Roman" panose="02020603050405020304" pitchFamily="18" charset="0"/>
              </a:rPr>
              <a:t>Жорницкой</a:t>
            </a:r>
            <a:r>
              <a:rPr lang="ru-RU" dirty="0" smtClean="0">
                <a:effectLst/>
                <a:latin typeface="Calibri" panose="020F0502020204030204" pitchFamily="34" charset="0"/>
                <a:ea typeface="Calibri" panose="020F0502020204030204" pitchFamily="34" charset="0"/>
                <a:cs typeface="Times New Roman" panose="02020603050405020304" pitchFamily="18" charset="0"/>
              </a:rPr>
              <a:t>, Г.И. Варламовой, Ю.И. Шейкина, О.Э. </a:t>
            </a:r>
            <a:r>
              <a:rPr lang="ru-RU" dirty="0" err="1" smtClean="0">
                <a:effectLst/>
                <a:latin typeface="Calibri" panose="020F0502020204030204" pitchFamily="34" charset="0"/>
                <a:ea typeface="Calibri" panose="020F0502020204030204" pitchFamily="34" charset="0"/>
                <a:cs typeface="Times New Roman" panose="02020603050405020304" pitchFamily="18" charset="0"/>
              </a:rPr>
              <a:t>Добжанской</a:t>
            </a:r>
            <a:r>
              <a:rPr lang="ru-RU" dirty="0" smtClean="0">
                <a:effectLst/>
                <a:latin typeface="Calibri" panose="020F0502020204030204" pitchFamily="34" charset="0"/>
                <a:ea typeface="Calibri" panose="020F0502020204030204" pitchFamily="34" charset="0"/>
                <a:cs typeface="Times New Roman" panose="02020603050405020304" pitchFamily="18" charset="0"/>
              </a:rPr>
              <a:t>, Л.И. </a:t>
            </a:r>
            <a:r>
              <a:rPr lang="ru-RU" dirty="0" err="1" smtClean="0">
                <a:effectLst/>
                <a:latin typeface="Calibri" panose="020F0502020204030204" pitchFamily="34" charset="0"/>
                <a:ea typeface="Calibri" panose="020F0502020204030204" pitchFamily="34" charset="0"/>
                <a:cs typeface="Times New Roman" panose="02020603050405020304" pitchFamily="18" charset="0"/>
              </a:rPr>
              <a:t>Кардашевской</a:t>
            </a:r>
            <a:r>
              <a:rPr lang="ru-RU" dirty="0" smtClean="0">
                <a:effectLst/>
                <a:latin typeface="Calibri" panose="020F0502020204030204" pitchFamily="34" charset="0"/>
                <a:ea typeface="Calibri" panose="020F0502020204030204" pitchFamily="34" charset="0"/>
                <a:cs typeface="Times New Roman" panose="02020603050405020304" pitchFamily="18" charset="0"/>
              </a:rPr>
              <a:t> и др</a:t>
            </a:r>
            <a:r>
              <a:rPr lang="ru-RU"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p>
          <a:p>
            <a:pPr marL="449580">
              <a:spcAft>
                <a:spcPts val="800"/>
              </a:spcAft>
            </a:pPr>
            <a:r>
              <a:rPr lang="ru-RU" dirty="0" smtClean="0">
                <a:latin typeface="Calibri" panose="020F0502020204030204" pitchFamily="34" charset="0"/>
                <a:ea typeface="Calibri" panose="020F0502020204030204" pitchFamily="34" charset="0"/>
                <a:cs typeface="Times New Roman" panose="02020603050405020304" pitchFamily="18" charset="0"/>
              </a:rPr>
              <a:t>Практическая значимость. Содержащиеся в работе сведения могут быть использованы:</a:t>
            </a:r>
          </a:p>
          <a:p>
            <a:pPr marL="449580">
              <a:spcAft>
                <a:spcPts val="800"/>
              </a:spcAft>
              <a:buFontTx/>
              <a:buChar char="-"/>
            </a:pPr>
            <a:r>
              <a:rPr lang="ru-RU" dirty="0" smtClean="0">
                <a:effectLst/>
                <a:latin typeface="Calibri" panose="020F0502020204030204" pitchFamily="34" charset="0"/>
                <a:ea typeface="Calibri" panose="020F0502020204030204" pitchFamily="34" charset="0"/>
                <a:cs typeface="Times New Roman" panose="02020603050405020304" pitchFamily="18" charset="0"/>
              </a:rPr>
              <a:t>В работе детских фольклорных коллективов</a:t>
            </a:r>
          </a:p>
          <a:p>
            <a:pPr marL="449580">
              <a:spcAft>
                <a:spcPts val="800"/>
              </a:spcAft>
              <a:buFontTx/>
              <a:buChar char="-"/>
            </a:pPr>
            <a:r>
              <a:rPr lang="ru-RU" dirty="0" smtClean="0">
                <a:latin typeface="Calibri" panose="020F0502020204030204" pitchFamily="34" charset="0"/>
                <a:ea typeface="Calibri" panose="020F0502020204030204" pitchFamily="34" charset="0"/>
                <a:cs typeface="Times New Roman" panose="02020603050405020304" pitchFamily="18" charset="0"/>
              </a:rPr>
              <a:t>На уроках музыки и национальной культуры в общеобразовательной школе и на занятиях вокальных и танцевальных кружков;</a:t>
            </a:r>
          </a:p>
          <a:p>
            <a:pPr marL="449580">
              <a:spcAft>
                <a:spcPts val="800"/>
              </a:spcAft>
              <a:buFontTx/>
              <a:buChar char="-"/>
            </a:pPr>
            <a:r>
              <a:rPr lang="ru-RU" dirty="0" smtClean="0">
                <a:effectLst/>
                <a:latin typeface="Calibri" panose="020F0502020204030204" pitchFamily="34" charset="0"/>
                <a:ea typeface="Calibri" panose="020F0502020204030204" pitchFamily="34" charset="0"/>
                <a:cs typeface="Times New Roman" panose="02020603050405020304" pitchFamily="18" charset="0"/>
              </a:rPr>
              <a:t>При составлении репертуара детских исполнительских коллективов.</a:t>
            </a:r>
          </a:p>
        </p:txBody>
      </p:sp>
    </p:spTree>
    <p:extLst>
      <p:ext uri="{BB962C8B-B14F-4D97-AF65-F5344CB8AC3E}">
        <p14:creationId xmlns:p14="http://schemas.microsoft.com/office/powerpoint/2010/main" xmlns="" val="3314337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a:extLst>
              <a:ext uri="{FF2B5EF4-FFF2-40B4-BE49-F238E27FC236}">
                <a16:creationId xmlns="" xmlns:a16="http://schemas.microsoft.com/office/drawing/2014/main" id="{DFD6479E-56A5-4A58-A75A-7B022EA7959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204332" y="1248936"/>
            <a:ext cx="10185289" cy="5078313"/>
          </a:xfrm>
          <a:prstGeom prst="rect">
            <a:avLst/>
          </a:prstGeom>
          <a:noFill/>
        </p:spPr>
        <p:txBody>
          <a:bodyPr wrap="square" rtlCol="0">
            <a:spAutoFit/>
          </a:bodyPr>
          <a:lstStyle/>
          <a:p>
            <a:r>
              <a:rPr lang="ru-RU" dirty="0" smtClean="0"/>
              <a:t>1. </a:t>
            </a:r>
            <a:r>
              <a:rPr lang="ru-RU" b="1" dirty="0" smtClean="0"/>
              <a:t>Изучение музыкальный культуры </a:t>
            </a:r>
            <a:r>
              <a:rPr lang="ru-RU" dirty="0" smtClean="0"/>
              <a:t>и собирание эвенкийского фольклора началось в </a:t>
            </a:r>
            <a:r>
              <a:rPr lang="en-US" dirty="0" smtClean="0"/>
              <a:t> XVIII </a:t>
            </a:r>
            <a:r>
              <a:rPr lang="ru-RU" dirty="0" smtClean="0"/>
              <a:t>и начале </a:t>
            </a:r>
            <a:r>
              <a:rPr lang="en-US" dirty="0" smtClean="0"/>
              <a:t>XIX </a:t>
            </a:r>
            <a:r>
              <a:rPr lang="ru-RU" dirty="0" smtClean="0"/>
              <a:t>вв. благодаря трудам  И.Г. Георги, М.А. </a:t>
            </a:r>
            <a:r>
              <a:rPr lang="ru-RU" dirty="0" err="1" smtClean="0"/>
              <a:t>Кастрена</a:t>
            </a:r>
            <a:r>
              <a:rPr lang="ru-RU" dirty="0" smtClean="0"/>
              <a:t>, А.Ф. </a:t>
            </a:r>
            <a:r>
              <a:rPr lang="ru-RU" dirty="0" err="1" smtClean="0"/>
              <a:t>Миддендорфа</a:t>
            </a:r>
            <a:r>
              <a:rPr lang="ru-RU" dirty="0" smtClean="0"/>
              <a:t> и др.</a:t>
            </a:r>
          </a:p>
          <a:p>
            <a:endParaRPr lang="ru-RU" dirty="0" smtClean="0"/>
          </a:p>
          <a:p>
            <a:r>
              <a:rPr lang="ru-RU" dirty="0" smtClean="0"/>
              <a:t>Интерес к фольклору эвенков в конце </a:t>
            </a:r>
            <a:r>
              <a:rPr lang="en-US" dirty="0" smtClean="0"/>
              <a:t> XIX – XX </a:t>
            </a:r>
            <a:r>
              <a:rPr lang="ru-RU" dirty="0" smtClean="0"/>
              <a:t>вв. (приведем фамилии ученых – В.В. Гиппиус, Г.Гут, С.Д. Магид, П.П. Малых, К.М. </a:t>
            </a:r>
            <a:r>
              <a:rPr lang="ru-RU" dirty="0" err="1" smtClean="0"/>
              <a:t>Рычков</a:t>
            </a:r>
            <a:r>
              <a:rPr lang="ru-RU" dirty="0" smtClean="0"/>
              <a:t>, В.Н. Стешенко- </a:t>
            </a:r>
            <a:r>
              <a:rPr lang="ru-RU" dirty="0" err="1" smtClean="0"/>
              <a:t>Куфтина</a:t>
            </a:r>
            <a:r>
              <a:rPr lang="ru-RU" dirty="0" smtClean="0"/>
              <a:t>, И.М. Суслов, Е.И. Титов, А.А. Толмачёв, Е.Н. и С.М. </a:t>
            </a:r>
            <a:r>
              <a:rPr lang="ru-RU" dirty="0" err="1" smtClean="0"/>
              <a:t>Широкогоровы</a:t>
            </a:r>
            <a:r>
              <a:rPr lang="ru-RU" dirty="0" smtClean="0"/>
              <a:t>, Л.Я. </a:t>
            </a:r>
            <a:r>
              <a:rPr lang="ru-RU" dirty="0" err="1" smtClean="0"/>
              <a:t>Штернберг</a:t>
            </a:r>
            <a:r>
              <a:rPr lang="ru-RU" dirty="0" smtClean="0"/>
              <a:t>, З. В. </a:t>
            </a:r>
            <a:r>
              <a:rPr lang="ru-RU" dirty="0" err="1" smtClean="0"/>
              <a:t>Эвальд</a:t>
            </a:r>
            <a:r>
              <a:rPr lang="ru-RU" dirty="0" smtClean="0"/>
              <a:t>, и </a:t>
            </a:r>
            <a:r>
              <a:rPr lang="ru-RU" dirty="0" err="1" smtClean="0"/>
              <a:t>др</a:t>
            </a:r>
            <a:r>
              <a:rPr lang="ru-RU" dirty="0" smtClean="0"/>
              <a:t>)</a:t>
            </a:r>
          </a:p>
          <a:p>
            <a:endParaRPr lang="ru-RU" dirty="0" smtClean="0"/>
          </a:p>
          <a:p>
            <a:r>
              <a:rPr lang="ru-RU" dirty="0" smtClean="0"/>
              <a:t>Наиболее значительный вклад в изучение языка и фольклора эвенков внесла этнограф Г.М. Василевич, М.Г. Воскобойников, Б.М. Добровольский. </a:t>
            </a:r>
          </a:p>
          <a:p>
            <a:endParaRPr lang="ru-RU" dirty="0" smtClean="0"/>
          </a:p>
          <a:p>
            <a:r>
              <a:rPr lang="ru-RU" dirty="0" smtClean="0"/>
              <a:t>Во второй половине </a:t>
            </a:r>
            <a:r>
              <a:rPr lang="en-US" dirty="0" smtClean="0"/>
              <a:t>XX </a:t>
            </a:r>
            <a:r>
              <a:rPr lang="ru-RU" dirty="0" smtClean="0"/>
              <a:t>в. к научному изучению эвенкийского фольклора обращаются музыковеды А.М. </a:t>
            </a:r>
            <a:r>
              <a:rPr lang="ru-RU" dirty="0" err="1" smtClean="0"/>
              <a:t>Айзенштадт</a:t>
            </a:r>
            <a:r>
              <a:rPr lang="ru-RU" dirty="0" smtClean="0"/>
              <a:t>, И.А. Богданов, С.П. Галицкая, О.Э. </a:t>
            </a:r>
            <a:r>
              <a:rPr lang="ru-RU" dirty="0" err="1" smtClean="0"/>
              <a:t>Добжанская</a:t>
            </a:r>
            <a:r>
              <a:rPr lang="ru-RU" dirty="0" smtClean="0"/>
              <a:t>, Т.Ю. </a:t>
            </a:r>
            <a:r>
              <a:rPr lang="ru-RU" dirty="0" err="1" smtClean="0"/>
              <a:t>Дорожкова-Курц</a:t>
            </a:r>
            <a:r>
              <a:rPr lang="ru-RU" dirty="0" smtClean="0"/>
              <a:t>, Т.И. Игнатьева, Л.И. </a:t>
            </a:r>
            <a:r>
              <a:rPr lang="ru-RU" dirty="0" err="1" smtClean="0"/>
              <a:t>Кардашевская</a:t>
            </a:r>
            <a:r>
              <a:rPr lang="ru-RU" dirty="0" smtClean="0"/>
              <a:t>, В.С. Никифорова, Н.Н.Николаева, А.П. Решетникова, Д.Н. Сорокин, Ю.И. </a:t>
            </a:r>
            <a:r>
              <a:rPr lang="ru-RU" dirty="0" err="1" smtClean="0"/>
              <a:t>Шейкин</a:t>
            </a:r>
            <a:r>
              <a:rPr lang="ru-RU" dirty="0" smtClean="0"/>
              <a:t> и др.</a:t>
            </a:r>
          </a:p>
          <a:p>
            <a:r>
              <a:rPr lang="ru-RU" dirty="0" smtClean="0"/>
              <a:t> Некоторые виды жанровой классификации (исследователей Г.М. Василевич, М.г. </a:t>
            </a:r>
            <a:r>
              <a:rPr lang="ru-RU" dirty="0" err="1" smtClean="0"/>
              <a:t>Воскобойникова,А.М</a:t>
            </a:r>
            <a:r>
              <a:rPr lang="ru-RU" dirty="0" smtClean="0"/>
              <a:t>. </a:t>
            </a:r>
            <a:r>
              <a:rPr lang="ru-RU" dirty="0" err="1" smtClean="0"/>
              <a:t>Айзенштадта</a:t>
            </a:r>
            <a:r>
              <a:rPr lang="ru-RU" dirty="0" smtClean="0"/>
              <a:t>, Г.И. Варламовой (</a:t>
            </a:r>
            <a:r>
              <a:rPr lang="ru-RU" dirty="0" err="1" smtClean="0"/>
              <a:t>Кэптукэ</a:t>
            </a:r>
            <a:r>
              <a:rPr lang="ru-RU" dirty="0" smtClean="0"/>
              <a:t>), Ю.И. Шейкина. </a:t>
            </a:r>
          </a:p>
          <a:p>
            <a:endParaRPr lang="ru-RU" dirty="0" smtClean="0"/>
          </a:p>
          <a:p>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a:extLst>
              <a:ext uri="{FF2B5EF4-FFF2-40B4-BE49-F238E27FC236}">
                <a16:creationId xmlns="" xmlns:a16="http://schemas.microsoft.com/office/drawing/2014/main" id="{DFD6479E-56A5-4A58-A75A-7B022EA7959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215484" y="1159727"/>
            <a:ext cx="9612350" cy="2031325"/>
          </a:xfrm>
          <a:prstGeom prst="rect">
            <a:avLst/>
          </a:prstGeom>
          <a:noFill/>
        </p:spPr>
        <p:txBody>
          <a:bodyPr wrap="square" rtlCol="0">
            <a:spAutoFit/>
          </a:bodyPr>
          <a:lstStyle/>
          <a:p>
            <a:r>
              <a:rPr lang="ru-RU" b="1" dirty="0" smtClean="0"/>
              <a:t>2. Современное состояние эвенкийского музыкального фольклора.</a:t>
            </a:r>
            <a:endParaRPr lang="ru-RU" dirty="0" smtClean="0"/>
          </a:p>
          <a:p>
            <a:r>
              <a:rPr lang="ru-RU" dirty="0" smtClean="0"/>
              <a:t>В Республике Саха (Якутия) живет больше половины всех эвенков России. К 2010 их насчитывалось 21008 человек. Эвенки концентрируются в </a:t>
            </a:r>
            <a:r>
              <a:rPr lang="ru-RU" dirty="0" err="1" smtClean="0"/>
              <a:t>Алданском</a:t>
            </a:r>
            <a:r>
              <a:rPr lang="ru-RU" dirty="0" smtClean="0"/>
              <a:t> (2028 чел.), </a:t>
            </a:r>
            <a:r>
              <a:rPr lang="ru-RU" dirty="0" err="1" smtClean="0"/>
              <a:t>Булунском</a:t>
            </a:r>
            <a:r>
              <a:rPr lang="ru-RU" dirty="0" smtClean="0"/>
              <a:t> (2345), </a:t>
            </a:r>
            <a:r>
              <a:rPr lang="ru-RU" dirty="0" err="1" smtClean="0"/>
              <a:t>Жиганском</a:t>
            </a:r>
            <a:r>
              <a:rPr lang="ru-RU" dirty="0" smtClean="0"/>
              <a:t> (2046), </a:t>
            </a:r>
            <a:r>
              <a:rPr lang="ru-RU" dirty="0" err="1" smtClean="0"/>
              <a:t>Олнекском</a:t>
            </a:r>
            <a:r>
              <a:rPr lang="ru-RU" dirty="0" smtClean="0"/>
              <a:t> (2179), </a:t>
            </a:r>
            <a:r>
              <a:rPr lang="ru-RU" dirty="0" err="1" smtClean="0"/>
              <a:t>Олекминском</a:t>
            </a:r>
            <a:r>
              <a:rPr lang="ru-RU" dirty="0" smtClean="0"/>
              <a:t> (1064), (</a:t>
            </a:r>
            <a:r>
              <a:rPr lang="ru-RU" dirty="0" err="1" smtClean="0"/>
              <a:t>Нерюнгринском</a:t>
            </a:r>
            <a:r>
              <a:rPr lang="ru-RU" dirty="0" smtClean="0"/>
              <a:t> (св.900), </a:t>
            </a:r>
            <a:r>
              <a:rPr lang="ru-RU" dirty="0" err="1" smtClean="0"/>
              <a:t>Усть-Майском</a:t>
            </a:r>
            <a:r>
              <a:rPr lang="ru-RU" dirty="0" smtClean="0"/>
              <a:t> (678), </a:t>
            </a:r>
            <a:r>
              <a:rPr lang="ru-RU" dirty="0" err="1" smtClean="0"/>
              <a:t>Анабарском</a:t>
            </a:r>
            <a:r>
              <a:rPr lang="ru-RU" dirty="0" smtClean="0"/>
              <a:t> (564), </a:t>
            </a:r>
            <a:r>
              <a:rPr lang="ru-RU" dirty="0" err="1" smtClean="0"/>
              <a:t>Мирнинском</a:t>
            </a:r>
            <a:r>
              <a:rPr lang="ru-RU" dirty="0" smtClean="0"/>
              <a:t> (494) улусах республики. Наиболее сохраненным музыкальный фольклор является у эвенков </a:t>
            </a:r>
            <a:r>
              <a:rPr lang="ru-RU" dirty="0" err="1" smtClean="0"/>
              <a:t>Алданского</a:t>
            </a:r>
            <a:r>
              <a:rPr lang="ru-RU" dirty="0" smtClean="0"/>
              <a:t>, </a:t>
            </a:r>
            <a:r>
              <a:rPr lang="ru-RU" dirty="0" err="1" smtClean="0"/>
              <a:t>Нерюнгринского</a:t>
            </a:r>
            <a:r>
              <a:rPr lang="ru-RU" dirty="0" smtClean="0"/>
              <a:t> и </a:t>
            </a:r>
            <a:r>
              <a:rPr lang="ru-RU" dirty="0" err="1" smtClean="0"/>
              <a:t>Олекминского</a:t>
            </a:r>
            <a:r>
              <a:rPr lang="ru-RU" dirty="0" smtClean="0"/>
              <a:t> районов.</a:t>
            </a:r>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DFD6479E-56A5-4A58-A75A-7B022EA7959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 xmlns:a16="http://schemas.microsoft.com/office/drawing/2014/main" id="{A4764D4D-2969-4395-8924-E27509BC1F0C}"/>
              </a:ext>
            </a:extLst>
          </p:cNvPr>
          <p:cNvSpPr txBox="1"/>
          <p:nvPr/>
        </p:nvSpPr>
        <p:spPr>
          <a:xfrm>
            <a:off x="4140356" y="390293"/>
            <a:ext cx="7473306" cy="5868273"/>
          </a:xfrm>
          <a:prstGeom prst="rect">
            <a:avLst/>
          </a:prstGeom>
          <a:noFill/>
        </p:spPr>
        <p:txBody>
          <a:bodyPr wrap="square">
            <a:spAutoFit/>
          </a:bodyPr>
          <a:lstStyle/>
          <a:p>
            <a:pPr algn="just">
              <a:spcAft>
                <a:spcPts val="800"/>
              </a:spcAft>
            </a:pPr>
            <a:r>
              <a:rPr lang="ru-RU"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1 занятие: </a:t>
            </a:r>
            <a:r>
              <a:rPr lang="ru-RU" b="1" dirty="0" smtClean="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«Танец молодого олененка</a:t>
            </a:r>
            <a:r>
              <a:rPr lang="ru-RU" dirty="0" smtClean="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dirty="0">
              <a:solidFill>
                <a:srgbClr val="74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Цель:</a:t>
            </a:r>
            <a:r>
              <a:rPr lang="ru-RU"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развивать </a:t>
            </a:r>
            <a:r>
              <a:rPr lang="ru-RU" dirty="0">
                <a:latin typeface="Times New Roman" panose="02020603050405020304" pitchFamily="18" charset="0"/>
                <a:ea typeface="Times New Roman" panose="02020603050405020304" pitchFamily="18" charset="0"/>
                <a:cs typeface="Times New Roman" panose="02020603050405020304" pitchFamily="18" charset="0"/>
              </a:rPr>
              <a:t>чувство ритма, ритмический слух детей, </a:t>
            </a:r>
            <a:r>
              <a:rPr lang="ru-RU" dirty="0" smtClean="0">
                <a:effectLst/>
                <a:latin typeface="Times New Roman" panose="02020603050405020304" pitchFamily="18" charset="0"/>
                <a:ea typeface="Times New Roman" panose="02020603050405020304" pitchFamily="18" charset="0"/>
                <a:cs typeface="Times New Roman" panose="02020603050405020304" pitchFamily="18" charset="0"/>
              </a:rPr>
              <a:t>работа над простейшими пластическими движениями, умение </a:t>
            </a:r>
            <a:r>
              <a:rPr lang="ru-RU" dirty="0">
                <a:effectLst/>
                <a:latin typeface="Times New Roman" panose="02020603050405020304" pitchFamily="18" charset="0"/>
                <a:ea typeface="Times New Roman" panose="02020603050405020304" pitchFamily="18" charset="0"/>
                <a:cs typeface="Times New Roman" panose="02020603050405020304" pitchFamily="18" charset="0"/>
              </a:rPr>
              <a:t>передать образ.</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Музыкальный репертуар</a:t>
            </a:r>
            <a:r>
              <a:rPr lang="ru-RU"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dirty="0">
                <a:effectLst/>
                <a:latin typeface="Times New Roman" panose="02020603050405020304" pitchFamily="18" charset="0"/>
                <a:ea typeface="Times New Roman" panose="02020603050405020304" pitchFamily="18" charset="0"/>
                <a:cs typeface="Times New Roman" panose="02020603050405020304" pitchFamily="18" charset="0"/>
              </a:rPr>
              <a:t>фонограмма песни </a:t>
            </a:r>
            <a:r>
              <a:rPr lang="ru-RU" u="sng" dirty="0">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Наталья Бриз</a:t>
            </a:r>
            <a:r>
              <a:rPr lang="ru-RU" i="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ru-RU" dirty="0">
                <a:effectLst/>
                <a:latin typeface="Times New Roman" panose="02020603050405020304" pitchFamily="18" charset="0"/>
                <a:ea typeface="Times New Roman" panose="02020603050405020304" pitchFamily="18" charset="0"/>
                <a:cs typeface="Times New Roman" panose="02020603050405020304" pitchFamily="18" charset="0"/>
              </a:rPr>
              <a:t>Олененок (эвенкийская песня)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b="1" dirty="0" smtClean="0">
                <a:effectLst/>
                <a:latin typeface="Times New Roman" panose="02020603050405020304" pitchFamily="18" charset="0"/>
                <a:ea typeface="Times New Roman" panose="02020603050405020304" pitchFamily="18" charset="0"/>
                <a:cs typeface="Times New Roman" panose="02020603050405020304" pitchFamily="18" charset="0"/>
              </a:rPr>
              <a:t>Ход</a:t>
            </a:r>
            <a:r>
              <a:rPr lang="ru-RU" b="1" dirty="0" smtClean="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b="1" dirty="0" smtClean="0">
                <a:effectLst/>
                <a:latin typeface="Times New Roman" panose="02020603050405020304" pitchFamily="18" charset="0"/>
                <a:ea typeface="Times New Roman" panose="02020603050405020304" pitchFamily="18" charset="0"/>
                <a:cs typeface="Times New Roman" panose="02020603050405020304" pitchFamily="18" charset="0"/>
              </a:rPr>
              <a:t>занятия</a:t>
            </a:r>
            <a:r>
              <a:rPr lang="ru-RU"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Звучит фонограмма песни </a:t>
            </a:r>
            <a:r>
              <a:rPr lang="ru-RU" u="sng"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Наталья Бриз</a:t>
            </a:r>
            <a:r>
              <a:rPr lang="ru-RU" i="1"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ru-RU"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Олененок (эвенкийская песня) </a:t>
            </a:r>
          </a:p>
          <a:p>
            <a:pPr algn="just">
              <a:spcAft>
                <a:spcPts val="800"/>
              </a:spcAft>
            </a:pPr>
            <a:r>
              <a:rPr lang="ru-RU" dirty="0">
                <a:solidFill>
                  <a:srgbClr val="003366"/>
                </a:solidFill>
                <a:latin typeface="Times New Roman" panose="02020603050405020304" pitchFamily="18" charset="0"/>
                <a:ea typeface="Calibri" panose="020F0502020204030204" pitchFamily="34" charset="0"/>
                <a:cs typeface="Times New Roman" panose="02020603050405020304" pitchFamily="18" charset="0"/>
              </a:rPr>
              <a:t>	Урок начинается с просмотра танца молодого оленя. Ансамбль песни и пляски имени В.С. Локтева – танец новорожденного олененка.</a:t>
            </a:r>
            <a:endParaRPr lang="ru-RU" dirty="0">
              <a:solidFill>
                <a:srgbClr val="003366"/>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Учитель:</a:t>
            </a:r>
            <a:r>
              <a:rPr lang="ru-RU"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«Представьте себе, что наступила весна, дни стали длиннее, солнце светит ярче. Хочется все время гулять на улице. И в это время рождается олененок. </a:t>
            </a:r>
            <a:r>
              <a:rPr lang="ru-RU" dirty="0">
                <a:solidFill>
                  <a:srgbClr val="003366"/>
                </a:solidFill>
                <a:latin typeface="Times New Roman" panose="02020603050405020304" pitchFamily="18" charset="0"/>
                <a:ea typeface="Times New Roman" panose="02020603050405020304" pitchFamily="18" charset="0"/>
                <a:cs typeface="Times New Roman" panose="02020603050405020304" pitchFamily="18" charset="0"/>
              </a:rPr>
              <a:t>С наступлением весны приходит </a:t>
            </a:r>
            <a:r>
              <a:rPr lang="ru-RU"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праздник оленеводов - самый долгожданный праздник эвенков.</a:t>
            </a:r>
          </a:p>
          <a:p>
            <a:pPr algn="just">
              <a:spcAft>
                <a:spcPts val="800"/>
              </a:spcAft>
            </a:pPr>
            <a:r>
              <a:rPr lang="ru-RU"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Обучающиеся хлопают ладошками </a:t>
            </a:r>
            <a:r>
              <a:rPr lang="ru-RU" dirty="0">
                <a:solidFill>
                  <a:srgbClr val="003366"/>
                </a:solidFill>
                <a:latin typeface="Times New Roman" panose="02020603050405020304" pitchFamily="18" charset="0"/>
                <a:ea typeface="Times New Roman" panose="02020603050405020304" pitchFamily="18" charset="0"/>
                <a:cs typeface="Times New Roman" panose="02020603050405020304" pitchFamily="18" charset="0"/>
              </a:rPr>
              <a:t>под</a:t>
            </a:r>
            <a:r>
              <a:rPr lang="ru-RU"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темп музыки и передают движением радость рождения олененка. </a:t>
            </a:r>
            <a:endParaRPr lang="ru-RU" dirty="0">
              <a:solidFill>
                <a:srgbClr val="003366"/>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Дети танцуют под музыку. Необходимо подготовить не менее 3 движений</a:t>
            </a:r>
          </a:p>
          <a:p>
            <a:pPr algn="just">
              <a:spcAft>
                <a:spcPts val="800"/>
              </a:spcAft>
            </a:pPr>
            <a:r>
              <a:rPr lang="ru-RU" sz="1600" dirty="0">
                <a:solidFill>
                  <a:srgbClr val="003366"/>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solidFill>
                <a:srgbClr val="00336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 xmlns:a16="http://schemas.microsoft.com/office/drawing/2014/main" id="{999F521F-03A5-4B7B-A399-E2BE327BA43F}"/>
              </a:ext>
            </a:extLst>
          </p:cNvPr>
          <p:cNvPicPr>
            <a:picLocks noChangeAspect="1"/>
          </p:cNvPicPr>
          <p:nvPr/>
        </p:nvPicPr>
        <p:blipFill>
          <a:blip r:embed="rId4"/>
          <a:stretch>
            <a:fillRect/>
          </a:stretch>
        </p:blipFill>
        <p:spPr>
          <a:xfrm>
            <a:off x="997675" y="3710140"/>
            <a:ext cx="3093783" cy="1959395"/>
          </a:xfrm>
          <a:prstGeom prst="rect">
            <a:avLst/>
          </a:prstGeom>
        </p:spPr>
      </p:pic>
      <p:pic>
        <p:nvPicPr>
          <p:cNvPr id="5" name="Рисунок 4">
            <a:extLst>
              <a:ext uri="{FF2B5EF4-FFF2-40B4-BE49-F238E27FC236}">
                <a16:creationId xmlns="" xmlns:a16="http://schemas.microsoft.com/office/drawing/2014/main" id="{1A96CF87-B5C6-4CE4-8DC0-ADBFD4D73AC7}"/>
              </a:ext>
            </a:extLst>
          </p:cNvPr>
          <p:cNvPicPr>
            <a:picLocks noChangeAspect="1"/>
          </p:cNvPicPr>
          <p:nvPr/>
        </p:nvPicPr>
        <p:blipFill>
          <a:blip r:embed="rId5" cstate="print"/>
          <a:stretch>
            <a:fillRect/>
          </a:stretch>
        </p:blipFill>
        <p:spPr>
          <a:xfrm>
            <a:off x="997676" y="1533519"/>
            <a:ext cx="3093783" cy="2062522"/>
          </a:xfrm>
          <a:prstGeom prst="rect">
            <a:avLst/>
          </a:prstGeom>
        </p:spPr>
      </p:pic>
    </p:spTree>
    <p:extLst>
      <p:ext uri="{BB962C8B-B14F-4D97-AF65-F5344CB8AC3E}">
        <p14:creationId xmlns:p14="http://schemas.microsoft.com/office/powerpoint/2010/main" xmlns="" val="11880655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DFD6479E-56A5-4A58-A75A-7B022EA7959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 xmlns:a16="http://schemas.microsoft.com/office/drawing/2014/main" id="{6100D20A-A411-409E-BA25-223CC923BF29}"/>
              </a:ext>
            </a:extLst>
          </p:cNvPr>
          <p:cNvSpPr txBox="1"/>
          <p:nvPr/>
        </p:nvSpPr>
        <p:spPr>
          <a:xfrm>
            <a:off x="4248615" y="966787"/>
            <a:ext cx="6846848" cy="5796459"/>
          </a:xfrm>
          <a:prstGeom prst="rect">
            <a:avLst/>
          </a:prstGeom>
          <a:noFill/>
        </p:spPr>
        <p:txBody>
          <a:bodyPr wrap="square">
            <a:spAutoFit/>
          </a:bodyPr>
          <a:lstStyle/>
          <a:p>
            <a:pPr algn="just">
              <a:spcAft>
                <a:spcPts val="800"/>
              </a:spcAft>
            </a:pPr>
            <a:r>
              <a:rPr lang="ru-RU"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0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2 занятие:   «Встреча солнца».</a:t>
            </a:r>
            <a:endParaRPr lang="ru-RU" sz="2000" dirty="0">
              <a:solidFill>
                <a:srgbClr val="74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sz="16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Цель:</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Ознакомление с </a:t>
            </a:r>
            <a:r>
              <a:rPr lang="ru-RU"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национальным праздником </a:t>
            </a:r>
            <a:r>
              <a:rPr lang="ru-RU" sz="1600" dirty="0" err="1">
                <a:effectLst/>
                <a:latin typeface="Times New Roman" panose="02020603050405020304" pitchFamily="18" charset="0"/>
                <a:ea typeface="Times New Roman" panose="02020603050405020304" pitchFamily="18" charset="0"/>
                <a:cs typeface="Times New Roman" panose="02020603050405020304" pitchFamily="18" charset="0"/>
              </a:rPr>
              <a:t>Бакалдын</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работа над простейшими пластическими </a:t>
            </a:r>
            <a:r>
              <a:rPr lang="ru-RU" sz="1600" dirty="0" smtClean="0">
                <a:latin typeface="Times New Roman" panose="02020603050405020304" pitchFamily="18" charset="0"/>
                <a:ea typeface="Times New Roman" panose="02020603050405020304" pitchFamily="18" charset="0"/>
                <a:cs typeface="Times New Roman" panose="02020603050405020304" pitchFamily="18" charset="0"/>
              </a:rPr>
              <a:t>движениями</a:t>
            </a:r>
            <a:r>
              <a:rPr lang="ru-RU"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 умение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передать образ.</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sz="16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Учитель:</a:t>
            </a:r>
            <a:r>
              <a:rPr lang="ru-RU" sz="1600"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Самый зрелищный праздник встреча солнца </a:t>
            </a:r>
            <a:r>
              <a:rPr lang="ru-RU" sz="1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Бакалдын</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sz="16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Ход </a:t>
            </a:r>
            <a:r>
              <a:rPr lang="ru-RU" sz="1600" b="1" dirty="0" smtClean="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занятия</a:t>
            </a:r>
            <a:r>
              <a:rPr lang="ru-RU" sz="1600" dirty="0" smtClean="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ru-RU" sz="1600" b="1" i="0" dirty="0">
                <a:solidFill>
                  <a:srgbClr val="002060"/>
                </a:solidFill>
                <a:effectLst/>
                <a:latin typeface="Times New Roman" panose="02020603050405020304" pitchFamily="18" charset="0"/>
                <a:cs typeface="Times New Roman" panose="02020603050405020304" pitchFamily="18" charset="0"/>
              </a:rPr>
              <a:t>	</a:t>
            </a:r>
            <a:r>
              <a:rPr lang="ru-RU" sz="1600" b="1" i="0" dirty="0" err="1">
                <a:solidFill>
                  <a:srgbClr val="740000"/>
                </a:solidFill>
                <a:effectLst/>
                <a:latin typeface="Times New Roman" panose="02020603050405020304" pitchFamily="18" charset="0"/>
                <a:cs typeface="Times New Roman" panose="02020603050405020304" pitchFamily="18" charset="0"/>
              </a:rPr>
              <a:t>Бакалдын</a:t>
            </a:r>
            <a:r>
              <a:rPr lang="ru-RU" sz="1600" b="1" i="0" dirty="0">
                <a:solidFill>
                  <a:srgbClr val="002060"/>
                </a:solidFill>
                <a:effectLst/>
                <a:latin typeface="Times New Roman" panose="02020603050405020304" pitchFamily="18" charset="0"/>
                <a:cs typeface="Times New Roman" panose="02020603050405020304" pitchFamily="18" charset="0"/>
              </a:rPr>
              <a:t> - </a:t>
            </a:r>
            <a:r>
              <a:rPr lang="ru-RU" sz="1600" i="0" dirty="0">
                <a:solidFill>
                  <a:srgbClr val="002060"/>
                </a:solidFill>
                <a:effectLst/>
                <a:latin typeface="Times New Roman" panose="02020603050405020304" pitchFamily="18" charset="0"/>
                <a:cs typeface="Times New Roman" panose="02020603050405020304" pitchFamily="18" charset="0"/>
              </a:rPr>
              <a:t>праздник </a:t>
            </a:r>
            <a:r>
              <a:rPr lang="ru-RU" sz="1600" b="0" i="0" dirty="0">
                <a:solidFill>
                  <a:srgbClr val="002060"/>
                </a:solidFill>
                <a:effectLst/>
                <a:latin typeface="Times New Roman" panose="02020603050405020304" pitchFamily="18" charset="0"/>
                <a:cs typeface="Times New Roman" panose="02020603050405020304" pitchFamily="18" charset="0"/>
              </a:rPr>
              <a:t>новой жизни, радости встреч празднуется 24 июня. Каждый народ имеет свои обычаи и традиции, передаваемые из глубины веков, из поколения в поколение, являющиеся свидетельством его уникальной культуры и национальной идентичности</a:t>
            </a:r>
            <a:r>
              <a:rPr lang="ru-RU" sz="1600" b="0" i="0" dirty="0" smtClean="0">
                <a:solidFill>
                  <a:srgbClr val="002060"/>
                </a:solidFill>
                <a:effectLst/>
                <a:latin typeface="Times New Roman" panose="02020603050405020304" pitchFamily="18" charset="0"/>
                <a:cs typeface="Times New Roman" panose="02020603050405020304" pitchFamily="18" charset="0"/>
              </a:rPr>
              <a:t>.</a:t>
            </a:r>
            <a:endParaRPr lang="en-US" sz="1600" b="0" i="0" dirty="0" smtClean="0">
              <a:solidFill>
                <a:srgbClr val="002060"/>
              </a:solidFill>
              <a:effectLst/>
              <a:latin typeface="Times New Roman" panose="02020603050405020304" pitchFamily="18" charset="0"/>
              <a:cs typeface="Times New Roman" panose="02020603050405020304" pitchFamily="18" charset="0"/>
            </a:endParaRPr>
          </a:p>
          <a:p>
            <a:pPr algn="just">
              <a:spcAft>
                <a:spcPts val="800"/>
              </a:spcAft>
            </a:pPr>
            <a:r>
              <a:rPr lang="ru-RU" sz="1600" dirty="0" smtClean="0">
                <a:solidFill>
                  <a:schemeClr val="accent1">
                    <a:lumMod val="50000"/>
                  </a:schemeClr>
                </a:solidFill>
              </a:rPr>
              <a:t>На этом празднике проводятся следующие обряды: «</a:t>
            </a:r>
            <a:r>
              <a:rPr lang="ru-RU" sz="1600" i="1" dirty="0" err="1" smtClean="0">
                <a:solidFill>
                  <a:schemeClr val="accent1">
                    <a:lumMod val="50000"/>
                  </a:schemeClr>
                </a:solidFill>
              </a:rPr>
              <a:t>Имты</a:t>
            </a:r>
            <a:r>
              <a:rPr lang="ru-RU" sz="1600" dirty="0" smtClean="0">
                <a:solidFill>
                  <a:schemeClr val="accent1">
                    <a:lumMod val="50000"/>
                  </a:schemeClr>
                </a:solidFill>
              </a:rPr>
              <a:t>» «угощение огня», в котором просят удачи в промысле; «</a:t>
            </a:r>
            <a:r>
              <a:rPr lang="ru-RU" sz="1600" i="1" dirty="0" err="1" smtClean="0">
                <a:solidFill>
                  <a:schemeClr val="accent1">
                    <a:lumMod val="50000"/>
                  </a:schemeClr>
                </a:solidFill>
              </a:rPr>
              <a:t>Сингкэлэвун</a:t>
            </a:r>
            <a:r>
              <a:rPr lang="ru-RU" sz="1600" dirty="0" smtClean="0">
                <a:solidFill>
                  <a:schemeClr val="accent1">
                    <a:lumMod val="50000"/>
                  </a:schemeClr>
                </a:solidFill>
              </a:rPr>
              <a:t>» – добывание охотничьей удачи, где мужчины с луками и стрелами имитируют процесс охоты; «</a:t>
            </a:r>
            <a:r>
              <a:rPr lang="ru-RU" sz="1600" i="1" dirty="0" err="1" smtClean="0">
                <a:solidFill>
                  <a:schemeClr val="accent1">
                    <a:lumMod val="50000"/>
                  </a:schemeClr>
                </a:solidFill>
              </a:rPr>
              <a:t>Чичипкавун</a:t>
            </a:r>
            <a:r>
              <a:rPr lang="ru-RU" sz="1600" dirty="0" smtClean="0">
                <a:solidFill>
                  <a:schemeClr val="accent1">
                    <a:lumMod val="50000"/>
                  </a:schemeClr>
                </a:solidFill>
              </a:rPr>
              <a:t>» – обряд очищения дымом багульника каждого участника обряда перед его прохождением через «</a:t>
            </a:r>
            <a:r>
              <a:rPr lang="ru-RU" sz="1600" i="1" dirty="0" err="1" smtClean="0">
                <a:solidFill>
                  <a:schemeClr val="accent1">
                    <a:lumMod val="50000"/>
                  </a:schemeClr>
                </a:solidFill>
              </a:rPr>
              <a:t>чичипкан</a:t>
            </a:r>
            <a:r>
              <a:rPr lang="ru-RU" sz="1600" dirty="0" smtClean="0">
                <a:solidFill>
                  <a:schemeClr val="accent1">
                    <a:lumMod val="50000"/>
                  </a:schemeClr>
                </a:solidFill>
              </a:rPr>
              <a:t>» (арка из двух жердей, связанных верхушками) и др. Исполняются круговые танцы в медленном (</a:t>
            </a:r>
            <a:r>
              <a:rPr lang="ru-RU" sz="1600" i="1" dirty="0" err="1" smtClean="0">
                <a:solidFill>
                  <a:schemeClr val="accent1">
                    <a:lumMod val="50000"/>
                  </a:schemeClr>
                </a:solidFill>
              </a:rPr>
              <a:t>дэвэ-дэвэ</a:t>
            </a:r>
            <a:r>
              <a:rPr lang="ru-RU" sz="1600" i="1" dirty="0" smtClean="0">
                <a:solidFill>
                  <a:schemeClr val="accent1">
                    <a:lumMod val="50000"/>
                  </a:schemeClr>
                </a:solidFill>
              </a:rPr>
              <a:t>, </a:t>
            </a:r>
            <a:r>
              <a:rPr lang="ru-RU" sz="1600" i="1" dirty="0" err="1" smtClean="0">
                <a:solidFill>
                  <a:schemeClr val="accent1">
                    <a:lumMod val="50000"/>
                  </a:schemeClr>
                </a:solidFill>
              </a:rPr>
              <a:t>манчора</a:t>
            </a:r>
            <a:r>
              <a:rPr lang="ru-RU" sz="1600" i="1" dirty="0" smtClean="0">
                <a:solidFill>
                  <a:schemeClr val="accent1">
                    <a:lumMod val="50000"/>
                  </a:schemeClr>
                </a:solidFill>
              </a:rPr>
              <a:t>, </a:t>
            </a:r>
            <a:r>
              <a:rPr lang="ru-RU" sz="1600" i="1" dirty="0" err="1" smtClean="0">
                <a:solidFill>
                  <a:schemeClr val="accent1">
                    <a:lumMod val="50000"/>
                  </a:schemeClr>
                </a:solidFill>
              </a:rPr>
              <a:t>осорай</a:t>
            </a:r>
            <a:r>
              <a:rPr lang="ru-RU" sz="1600" dirty="0" smtClean="0">
                <a:solidFill>
                  <a:schemeClr val="accent1">
                    <a:lumMod val="50000"/>
                  </a:schemeClr>
                </a:solidFill>
              </a:rPr>
              <a:t>)и подвижном темпе (</a:t>
            </a:r>
            <a:r>
              <a:rPr lang="ru-RU" sz="1600" i="1" dirty="0" err="1" smtClean="0">
                <a:solidFill>
                  <a:schemeClr val="accent1">
                    <a:lumMod val="50000"/>
                  </a:schemeClr>
                </a:solidFill>
              </a:rPr>
              <a:t>гэсунго</a:t>
            </a:r>
            <a:r>
              <a:rPr lang="ru-RU" sz="1600" i="1" dirty="0" smtClean="0">
                <a:solidFill>
                  <a:schemeClr val="accent1">
                    <a:lumMod val="50000"/>
                  </a:schemeClr>
                </a:solidFill>
              </a:rPr>
              <a:t>, </a:t>
            </a:r>
            <a:r>
              <a:rPr lang="ru-RU" sz="1600" i="1" dirty="0" err="1" smtClean="0">
                <a:solidFill>
                  <a:schemeClr val="accent1">
                    <a:lumMod val="50000"/>
                  </a:schemeClr>
                </a:solidFill>
              </a:rPr>
              <a:t>дялехинчэ</a:t>
            </a:r>
            <a:r>
              <a:rPr lang="ru-RU" sz="1600" dirty="0" smtClean="0">
                <a:solidFill>
                  <a:schemeClr val="accent1">
                    <a:lumMod val="50000"/>
                  </a:schemeClr>
                </a:solidFill>
              </a:rPr>
              <a:t>)и песни </a:t>
            </a:r>
          </a:p>
          <a:p>
            <a:pPr algn="just">
              <a:spcAft>
                <a:spcPts val="800"/>
              </a:spcAft>
            </a:pP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strike="sngStrike" dirty="0">
              <a:solidFill>
                <a:schemeClr val="accent4">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 xmlns:a16="http://schemas.microsoft.com/office/drawing/2014/main" id="{F6874C12-032D-4215-A582-BBF320D5AF41}"/>
              </a:ext>
            </a:extLst>
          </p:cNvPr>
          <p:cNvPicPr>
            <a:picLocks noChangeAspect="1"/>
          </p:cNvPicPr>
          <p:nvPr/>
        </p:nvPicPr>
        <p:blipFill>
          <a:blip r:embed="rId3" cstate="print"/>
          <a:stretch>
            <a:fillRect/>
          </a:stretch>
        </p:blipFill>
        <p:spPr>
          <a:xfrm>
            <a:off x="1096537" y="1385910"/>
            <a:ext cx="3074019" cy="2305515"/>
          </a:xfrm>
          <a:prstGeom prst="rect">
            <a:avLst/>
          </a:prstGeom>
        </p:spPr>
      </p:pic>
      <p:pic>
        <p:nvPicPr>
          <p:cNvPr id="5" name="Рисунок 4">
            <a:extLst>
              <a:ext uri="{FF2B5EF4-FFF2-40B4-BE49-F238E27FC236}">
                <a16:creationId xmlns="" xmlns:a16="http://schemas.microsoft.com/office/drawing/2014/main" id="{C5F97EAE-E642-432D-9EA2-A8122356B87E}"/>
              </a:ext>
            </a:extLst>
          </p:cNvPr>
          <p:cNvPicPr>
            <a:picLocks noChangeAspect="1"/>
          </p:cNvPicPr>
          <p:nvPr/>
        </p:nvPicPr>
        <p:blipFill>
          <a:blip r:embed="rId4" cstate="print"/>
          <a:stretch>
            <a:fillRect/>
          </a:stretch>
        </p:blipFill>
        <p:spPr>
          <a:xfrm>
            <a:off x="1096537" y="3827285"/>
            <a:ext cx="3074019" cy="1729136"/>
          </a:xfrm>
          <a:prstGeom prst="rect">
            <a:avLst/>
          </a:prstGeom>
        </p:spPr>
      </p:pic>
    </p:spTree>
    <p:extLst>
      <p:ext uri="{BB962C8B-B14F-4D97-AF65-F5344CB8AC3E}">
        <p14:creationId xmlns:p14="http://schemas.microsoft.com/office/powerpoint/2010/main" xmlns="" val="42947260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DFD6479E-56A5-4A58-A75A-7B022EA7959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 xmlns:a16="http://schemas.microsoft.com/office/drawing/2014/main" id="{159C6AB8-7339-4634-B265-ECA13558BF12}"/>
              </a:ext>
            </a:extLst>
          </p:cNvPr>
          <p:cNvSpPr txBox="1"/>
          <p:nvPr/>
        </p:nvSpPr>
        <p:spPr>
          <a:xfrm>
            <a:off x="847494" y="1103971"/>
            <a:ext cx="10203366" cy="887422"/>
          </a:xfrm>
          <a:prstGeom prst="rect">
            <a:avLst/>
          </a:prstGeom>
          <a:noFill/>
        </p:spPr>
        <p:txBody>
          <a:bodyPr wrap="square" rtlCol="0">
            <a:spAutoFit/>
          </a:bodyPr>
          <a:lstStyle/>
          <a:p>
            <a:pPr algn="just">
              <a:lnSpc>
                <a:spcPct val="150000"/>
              </a:lnSpc>
              <a:spcAft>
                <a:spcPts val="800"/>
              </a:spcAft>
            </a:pPr>
            <a:r>
              <a:rPr lang="ru-RU" sz="1600" b="1"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a:solidFill>
                <a:srgbClr val="003366"/>
              </a:solidFill>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8" name="TextBox 7">
            <a:extLst>
              <a:ext uri="{FF2B5EF4-FFF2-40B4-BE49-F238E27FC236}">
                <a16:creationId xmlns="" xmlns:a16="http://schemas.microsoft.com/office/drawing/2014/main" id="{F343A470-F71B-428F-8AA2-653AE5519514}"/>
              </a:ext>
            </a:extLst>
          </p:cNvPr>
          <p:cNvSpPr txBox="1"/>
          <p:nvPr/>
        </p:nvSpPr>
        <p:spPr>
          <a:xfrm>
            <a:off x="397726" y="0"/>
            <a:ext cx="11528551" cy="5304016"/>
          </a:xfrm>
          <a:prstGeom prst="rect">
            <a:avLst/>
          </a:prstGeom>
          <a:noFill/>
        </p:spPr>
        <p:txBody>
          <a:bodyPr wrap="square">
            <a:spAutoFit/>
          </a:bodyPr>
          <a:lstStyle/>
          <a:p>
            <a:pPr algn="just">
              <a:spcAft>
                <a:spcPts val="800"/>
              </a:spcAft>
            </a:pPr>
            <a:r>
              <a:rPr lang="ru-RU"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0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ru-RU" sz="2000" b="1" dirty="0">
                <a:solidFill>
                  <a:srgbClr val="740000"/>
                </a:solidFill>
                <a:latin typeface="Times New Roman" panose="02020603050405020304" pitchFamily="18" charset="0"/>
                <a:ea typeface="Times New Roman" panose="02020603050405020304" pitchFamily="18" charset="0"/>
                <a:cs typeface="Times New Roman" panose="02020603050405020304" pitchFamily="18" charset="0"/>
              </a:rPr>
              <a:t>занятие </a:t>
            </a:r>
            <a:r>
              <a:rPr lang="ru-RU" sz="20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000" b="1" dirty="0" smtClean="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«Поиграем на бубне».</a:t>
            </a:r>
            <a:endParaRPr lang="ru-RU" sz="2000" dirty="0">
              <a:solidFill>
                <a:srgbClr val="74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sz="16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Цель занятия </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развитие тембрового слуха учащихся, закрепление </a:t>
            </a:r>
            <a:r>
              <a:rPr lang="ru-RU" sz="16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знаний </a:t>
            </a:r>
            <a:r>
              <a:rPr lang="ru-RU" sz="1600"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о </a:t>
            </a:r>
            <a:r>
              <a:rPr lang="ru-RU" sz="1600" dirty="0" smtClean="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явлении шаманизма</a:t>
            </a:r>
            <a:r>
              <a:rPr lang="ru-RU" sz="16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музыкальном инструменте-бубне </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и приемах игры на них.</a:t>
            </a:r>
            <a:endParaRPr lang="ru-RU"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sz="16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Дидактический репертуар</a:t>
            </a:r>
            <a:r>
              <a:rPr lang="ru-RU" sz="1600"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Звук шаманского бубна, звук оркестрового бубна.</a:t>
            </a:r>
            <a:endParaRPr lang="ru-RU"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sz="1600" b="1" dirty="0">
                <a:solidFill>
                  <a:srgbClr val="740000"/>
                </a:solidFill>
                <a:latin typeface="Times New Roman" panose="02020603050405020304" pitchFamily="18" charset="0"/>
                <a:ea typeface="Calibri" panose="020F0502020204030204" pitchFamily="34" charset="0"/>
                <a:cs typeface="Times New Roman" panose="02020603050405020304" pitchFamily="18" charset="0"/>
              </a:rPr>
              <a:t>	</a:t>
            </a:r>
            <a:r>
              <a:rPr lang="ru-RU" sz="1600" b="1" dirty="0" smtClean="0">
                <a:solidFill>
                  <a:srgbClr val="740000"/>
                </a:solidFill>
                <a:latin typeface="Times New Roman" panose="02020603050405020304" pitchFamily="18" charset="0"/>
                <a:ea typeface="Calibri" panose="020F0502020204030204" pitchFamily="34" charset="0"/>
                <a:cs typeface="Times New Roman" panose="02020603050405020304" pitchFamily="18" charset="0"/>
              </a:rPr>
              <a:t>Научно-поисковая работа учащихся</a:t>
            </a:r>
            <a:endParaRPr lang="ru-RU" sz="1600" dirty="0">
              <a:solidFill>
                <a:srgbClr val="74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smtClean="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Работа с трудами  </a:t>
            </a:r>
            <a:r>
              <a:rPr lang="ru-RU" sz="1600"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И.С. </a:t>
            </a:r>
            <a:r>
              <a:rPr lang="ru-RU" sz="1600" dirty="0" smtClean="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Суслова, который писал о шаманизме и роли бубна, а также выполнил первые нотации звучания бубна</a:t>
            </a:r>
            <a:r>
              <a:rPr lang="ru-RU" sz="1600" dirty="0" smtClean="0">
                <a:solidFill>
                  <a:srgbClr val="003366"/>
                </a:solidFill>
                <a:latin typeface="Times New Roman" panose="02020603050405020304" pitchFamily="18" charset="0"/>
                <a:ea typeface="Times New Roman" panose="02020603050405020304" pitchFamily="18" charset="0"/>
                <a:cs typeface="Times New Roman" panose="02020603050405020304" pitchFamily="18" charset="0"/>
              </a:rPr>
              <a:t>, с трудами Ю.И. Шейкина, Н.Н. Николаевой</a:t>
            </a:r>
            <a:r>
              <a:rPr lang="ru-RU" sz="16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16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Не говоря уже об особом религиозном значении этой неотъемлемой принадлежности шаманства, бубен является в то же время музыкальным инструментом. Шаманский бубен нельзя сравнивать с </a:t>
            </a:r>
            <a:r>
              <a:rPr lang="ru-RU" sz="16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оркестровым бубном  </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как ударным инструментом, звуки которого не имеют определенной высоты </a:t>
            </a:r>
            <a:r>
              <a:rPr lang="ru-RU" sz="1600" dirty="0" smtClean="0">
                <a:solidFill>
                  <a:srgbClr val="003366"/>
                </a:solidFill>
              </a:rPr>
              <a:t>и </a:t>
            </a:r>
            <a:r>
              <a:rPr lang="ru-RU" sz="1600" dirty="0" err="1" smtClean="0">
                <a:solidFill>
                  <a:srgbClr val="003366"/>
                </a:solidFill>
              </a:rPr>
              <a:t>нотируется</a:t>
            </a:r>
            <a:r>
              <a:rPr lang="ru-RU" sz="1600" dirty="0" smtClean="0">
                <a:solidFill>
                  <a:srgbClr val="003366"/>
                </a:solidFill>
              </a:rPr>
              <a:t> </a:t>
            </a:r>
            <a:r>
              <a:rPr lang="ru-RU" sz="1600" dirty="0">
                <a:solidFill>
                  <a:srgbClr val="003366"/>
                </a:solidFill>
              </a:rPr>
              <a:t>на одной </a:t>
            </a:r>
            <a:r>
              <a:rPr lang="ru-RU" sz="1600" dirty="0" smtClean="0">
                <a:solidFill>
                  <a:srgbClr val="003366"/>
                </a:solidFill>
              </a:rPr>
              <a:t>линейке</a:t>
            </a:r>
            <a:r>
              <a:rPr lang="ru-RU" sz="1600" dirty="0" smtClean="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ru-RU" sz="1600" dirty="0">
                <a:solidFill>
                  <a:srgbClr val="002060"/>
                </a:solidFill>
                <a:effectLst/>
                <a:latin typeface="Times New Roman" panose="02020603050405020304" pitchFamily="18" charset="0"/>
                <a:ea typeface="Times New Roman" panose="02020603050405020304" pitchFamily="18" charset="0"/>
              </a:rPr>
              <a:t>	Эвенкийский бубен имеет овальную (яйцеобразную) форму. Обтянут он прочной кожей лося. Кожа представляет особую перепонку-мембрану, которая может звучать лишь в натянутом состоянии. Перед началом шаманства и во время последнего бубен нагревают над костром, и чем больше он нагрет, тем чище и громче он может издавать звуки.</a:t>
            </a:r>
          </a:p>
          <a:p>
            <a:pPr algn="just">
              <a:spcAft>
                <a:spcPts val="800"/>
              </a:spcAft>
            </a:pP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Если ударять колотушкой не в эту точку, а в центр бубна (на той же оси), то звук будет уже другим. Этот звук при виртуозной игре на бубне может дать квинту или кварту в отношении первого звука. На этом основано мастерство игры эвенков во время шаманского обряда. Удивительный музыкальный эффект получается при игре на двух бубнах разной величины. Не говоря уже о больших возможностях вариаций ритмики при двух бубнах, они способны давать квартово-квинтовые созвучия.</a:t>
            </a:r>
            <a:endParaRPr lang="ru-RU"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ru-RU"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a:extLst>
              <a:ext uri="{FF2B5EF4-FFF2-40B4-BE49-F238E27FC236}">
                <a16:creationId xmlns="" xmlns:a16="http://schemas.microsoft.com/office/drawing/2014/main" id="{E99D94C6-3F72-4F38-BAA7-47EF735B57FB}"/>
              </a:ext>
            </a:extLst>
          </p:cNvPr>
          <p:cNvPicPr>
            <a:picLocks noChangeAspect="1"/>
          </p:cNvPicPr>
          <p:nvPr/>
        </p:nvPicPr>
        <p:blipFill>
          <a:blip r:embed="rId3" cstate="print"/>
          <a:stretch>
            <a:fillRect/>
          </a:stretch>
        </p:blipFill>
        <p:spPr>
          <a:xfrm>
            <a:off x="3518212" y="5072114"/>
            <a:ext cx="2430965" cy="1618617"/>
          </a:xfrm>
          <a:prstGeom prst="rect">
            <a:avLst/>
          </a:prstGeom>
        </p:spPr>
      </p:pic>
      <p:pic>
        <p:nvPicPr>
          <p:cNvPr id="9" name="Рисунок 8">
            <a:extLst>
              <a:ext uri="{FF2B5EF4-FFF2-40B4-BE49-F238E27FC236}">
                <a16:creationId xmlns="" xmlns:a16="http://schemas.microsoft.com/office/drawing/2014/main" id="{8C8D6AB5-9AE7-425A-BAEE-35E599AA80D7}"/>
              </a:ext>
            </a:extLst>
          </p:cNvPr>
          <p:cNvPicPr>
            <a:picLocks noChangeAspect="1"/>
          </p:cNvPicPr>
          <p:nvPr/>
        </p:nvPicPr>
        <p:blipFill>
          <a:blip r:embed="rId4" cstate="print"/>
          <a:stretch>
            <a:fillRect/>
          </a:stretch>
        </p:blipFill>
        <p:spPr>
          <a:xfrm>
            <a:off x="6150826" y="5072113"/>
            <a:ext cx="2430965" cy="1620643"/>
          </a:xfrm>
          <a:prstGeom prst="rect">
            <a:avLst/>
          </a:prstGeom>
        </p:spPr>
      </p:pic>
    </p:spTree>
    <p:extLst>
      <p:ext uri="{BB962C8B-B14F-4D97-AF65-F5344CB8AC3E}">
        <p14:creationId xmlns:p14="http://schemas.microsoft.com/office/powerpoint/2010/main" xmlns="" val="1539057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DFD6479E-56A5-4A58-A75A-7B022EA7959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 xmlns:a16="http://schemas.microsoft.com/office/drawing/2014/main" id="{4935AEE3-3BBF-4C85-B7E7-EFD1F213FDCF}"/>
              </a:ext>
            </a:extLst>
          </p:cNvPr>
          <p:cNvSpPr txBox="1"/>
          <p:nvPr/>
        </p:nvSpPr>
        <p:spPr>
          <a:xfrm>
            <a:off x="524107" y="386126"/>
            <a:ext cx="10905892" cy="3518912"/>
          </a:xfrm>
          <a:prstGeom prst="rect">
            <a:avLst/>
          </a:prstGeom>
          <a:noFill/>
        </p:spPr>
        <p:txBody>
          <a:bodyPr wrap="square">
            <a:spAutoFit/>
          </a:bodyPr>
          <a:lstStyle/>
          <a:p>
            <a:pPr algn="just">
              <a:spcAft>
                <a:spcPts val="800"/>
              </a:spcAft>
            </a:pPr>
            <a:r>
              <a:rPr lang="ru-RU"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0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ru-RU" sz="2000" b="1" dirty="0">
                <a:solidFill>
                  <a:srgbClr val="740000"/>
                </a:solidFill>
                <a:latin typeface="Times New Roman" panose="02020603050405020304" pitchFamily="18" charset="0"/>
                <a:ea typeface="Times New Roman" panose="02020603050405020304" pitchFamily="18" charset="0"/>
                <a:cs typeface="Times New Roman" panose="02020603050405020304" pitchFamily="18" charset="0"/>
              </a:rPr>
              <a:t>занятие</a:t>
            </a:r>
            <a:r>
              <a:rPr lang="ru-RU" sz="20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обряд  «Добывание удачи»</a:t>
            </a:r>
            <a:endParaRPr lang="ru-RU" sz="2000" dirty="0">
              <a:solidFill>
                <a:srgbClr val="74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Цель </a:t>
            </a:r>
            <a:r>
              <a:rPr lang="ru-RU" sz="1600" dirty="0" smtClean="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Учащиеся  </a:t>
            </a:r>
            <a:r>
              <a:rPr lang="ru-RU" sz="1600" dirty="0" smtClean="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спев </a:t>
            </a:r>
            <a:r>
              <a:rPr lang="ru-RU" sz="1600" dirty="0" err="1" smtClean="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алгавка</a:t>
            </a:r>
            <a:r>
              <a:rPr lang="ru-RU" sz="1600" dirty="0" smtClean="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 благопожелание  </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должны исполнить обряд добывания удачи. </a:t>
            </a:r>
            <a:endParaRPr lang="ru-RU"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smtClean="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Ход занятия:</a:t>
            </a:r>
            <a:r>
              <a:rPr lang="ru-RU" sz="1600" dirty="0" smtClean="0">
                <a:solidFill>
                  <a:srgbClr val="74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Основным занятием эвенков, которое обеспечивало им пропитание и средства на жизнь, была охота, поэтому среди традиций охотников есть много интересных обрядов. Один из них был направлен на то, чтобы призвать удачу, которая спасёт семью от голода на протяжении холодной снежной зимы.</a:t>
            </a:r>
            <a:endParaRPr lang="ru-RU"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Для того, чтобы предстоящий промысел стал успешным, охотники проводили обряд, который называется «</a:t>
            </a:r>
            <a:r>
              <a:rPr lang="ru-RU" sz="1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синкэлевун</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или «</a:t>
            </a:r>
            <a:r>
              <a:rPr lang="ru-RU" sz="1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шинкэлевун</a:t>
            </a: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Во время него выполнялось магическое забивание изображения животного, на которое собираются выходить мужчины. Такой же интересный обряд помогал вернуть удачу тому, кто на предыдущей охоте не смог добиться поставленной цели</a:t>
            </a:r>
            <a:r>
              <a:rPr lang="ru-RU" sz="16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В этом обряде не поют, но можно предложить учащимся исполнить перед началом </a:t>
            </a:r>
            <a:r>
              <a:rPr lang="ru-RU" sz="1600" i="1" dirty="0" err="1" smtClean="0">
                <a:solidFill>
                  <a:srgbClr val="003366"/>
                </a:solidFill>
              </a:rPr>
              <a:t>алгавка-hэгэн</a:t>
            </a:r>
            <a:r>
              <a:rPr lang="ru-RU" sz="1600" i="1" dirty="0" smtClean="0">
                <a:solidFill>
                  <a:srgbClr val="003366"/>
                </a:solidFill>
              </a:rPr>
              <a:t> </a:t>
            </a:r>
            <a:r>
              <a:rPr lang="ru-RU" sz="1600" dirty="0">
                <a:solidFill>
                  <a:srgbClr val="003366"/>
                </a:solidFill>
              </a:rPr>
              <a:t>(Благословление-песня) </a:t>
            </a:r>
            <a:r>
              <a:rPr lang="ru-RU" sz="1600" dirty="0" smtClean="0">
                <a:solidFill>
                  <a:srgbClr val="003366"/>
                </a:solidFill>
              </a:rPr>
              <a:t>(разучиваем по записи в </a:t>
            </a:r>
            <a:r>
              <a:rPr lang="ru-RU" sz="1600" dirty="0">
                <a:solidFill>
                  <a:srgbClr val="003366"/>
                </a:solidFill>
              </a:rPr>
              <a:t>исполнении А.П. </a:t>
            </a:r>
            <a:r>
              <a:rPr lang="ru-RU" sz="1600" dirty="0" err="1">
                <a:solidFill>
                  <a:srgbClr val="003366"/>
                </a:solidFill>
              </a:rPr>
              <a:t>Авеловой</a:t>
            </a:r>
            <a:r>
              <a:rPr lang="ru-RU" sz="1600" dirty="0">
                <a:solidFill>
                  <a:srgbClr val="003366"/>
                </a:solidFill>
              </a:rPr>
              <a:t> </a:t>
            </a:r>
            <a:r>
              <a:rPr lang="ru-RU" sz="1600" dirty="0" smtClean="0">
                <a:solidFill>
                  <a:srgbClr val="003366"/>
                </a:solidFill>
              </a:rPr>
              <a:t>из полевых материалов Ю.И. Шейкина)</a:t>
            </a:r>
            <a:endParaRPr lang="ru-RU" sz="1600" dirty="0">
              <a:solidFill>
                <a:srgbClr val="003366"/>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ru-RU"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Для того чтобы подпевать дети должны импровизировать парадируя эвенкийский стиль.</a:t>
            </a:r>
            <a:endParaRPr lang="ru-RU"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 xmlns:a16="http://schemas.microsoft.com/office/drawing/2014/main" id="{CE95AAFD-ED69-4A07-B841-F661808E05BC}"/>
              </a:ext>
            </a:extLst>
          </p:cNvPr>
          <p:cNvPicPr>
            <a:picLocks noChangeAspect="1"/>
          </p:cNvPicPr>
          <p:nvPr/>
        </p:nvPicPr>
        <p:blipFill>
          <a:blip r:embed="rId3" cstate="print"/>
          <a:stretch>
            <a:fillRect/>
          </a:stretch>
        </p:blipFill>
        <p:spPr>
          <a:xfrm>
            <a:off x="1315843" y="3506961"/>
            <a:ext cx="2914185" cy="2101856"/>
          </a:xfrm>
          <a:prstGeom prst="rect">
            <a:avLst/>
          </a:prstGeom>
        </p:spPr>
      </p:pic>
      <p:pic>
        <p:nvPicPr>
          <p:cNvPr id="6" name="Рисунок 5">
            <a:extLst>
              <a:ext uri="{FF2B5EF4-FFF2-40B4-BE49-F238E27FC236}">
                <a16:creationId xmlns="" xmlns:a16="http://schemas.microsoft.com/office/drawing/2014/main" id="{4AA9B724-14E2-4248-B942-3E7C96D6B225}"/>
              </a:ext>
            </a:extLst>
          </p:cNvPr>
          <p:cNvPicPr>
            <a:picLocks noChangeAspect="1"/>
          </p:cNvPicPr>
          <p:nvPr/>
        </p:nvPicPr>
        <p:blipFill>
          <a:blip r:embed="rId4" cstate="print"/>
          <a:stretch>
            <a:fillRect/>
          </a:stretch>
        </p:blipFill>
        <p:spPr>
          <a:xfrm>
            <a:off x="4433573" y="3506961"/>
            <a:ext cx="3138106" cy="2089456"/>
          </a:xfrm>
          <a:prstGeom prst="rect">
            <a:avLst/>
          </a:prstGeom>
        </p:spPr>
      </p:pic>
      <p:pic>
        <p:nvPicPr>
          <p:cNvPr id="7" name="Рисунок 6">
            <a:extLst>
              <a:ext uri="{FF2B5EF4-FFF2-40B4-BE49-F238E27FC236}">
                <a16:creationId xmlns="" xmlns:a16="http://schemas.microsoft.com/office/drawing/2014/main" id="{73BF3E81-50E2-433F-9D87-ECED1E2E1342}"/>
              </a:ext>
            </a:extLst>
          </p:cNvPr>
          <p:cNvPicPr>
            <a:picLocks noChangeAspect="1"/>
          </p:cNvPicPr>
          <p:nvPr/>
        </p:nvPicPr>
        <p:blipFill>
          <a:blip r:embed="rId5" cstate="print"/>
          <a:stretch>
            <a:fillRect/>
          </a:stretch>
        </p:blipFill>
        <p:spPr>
          <a:xfrm>
            <a:off x="7775224" y="3475406"/>
            <a:ext cx="3138106" cy="2089455"/>
          </a:xfrm>
          <a:prstGeom prst="rect">
            <a:avLst/>
          </a:prstGeom>
        </p:spPr>
      </p:pic>
    </p:spTree>
    <p:extLst>
      <p:ext uri="{BB962C8B-B14F-4D97-AF65-F5344CB8AC3E}">
        <p14:creationId xmlns:p14="http://schemas.microsoft.com/office/powerpoint/2010/main" xmlns="" val="59409617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3316</TotalTime>
  <Words>538</Words>
  <Application>Microsoft Office PowerPoint</Application>
  <PresentationFormat>Произвольный</PresentationFormat>
  <Paragraphs>81</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pet.marianna2015@yandex.ru</dc:creator>
  <cp:lastModifiedBy>P8H61-MX</cp:lastModifiedBy>
  <cp:revision>49</cp:revision>
  <dcterms:created xsi:type="dcterms:W3CDTF">2022-02-17T11:23:10Z</dcterms:created>
  <dcterms:modified xsi:type="dcterms:W3CDTF">2026-01-30T08:20:15Z</dcterms:modified>
</cp:coreProperties>
</file>