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9"/>
  </p:notesMasterIdLst>
  <p:handoutMasterIdLst>
    <p:handoutMasterId r:id="rId30"/>
  </p:handoutMasterIdLst>
  <p:sldIdLst>
    <p:sldId id="264" r:id="rId3"/>
    <p:sldId id="261" r:id="rId4"/>
    <p:sldId id="265" r:id="rId5"/>
    <p:sldId id="266" r:id="rId6"/>
    <p:sldId id="267" r:id="rId7"/>
    <p:sldId id="273" r:id="rId8"/>
    <p:sldId id="274" r:id="rId9"/>
    <p:sldId id="275" r:id="rId10"/>
    <p:sldId id="276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6" r:id="rId19"/>
    <p:sldId id="297" r:id="rId20"/>
    <p:sldId id="289" r:id="rId21"/>
    <p:sldId id="299" r:id="rId22"/>
    <p:sldId id="300" r:id="rId23"/>
    <p:sldId id="301" r:id="rId24"/>
    <p:sldId id="302" r:id="rId25"/>
    <p:sldId id="303" r:id="rId26"/>
    <p:sldId id="304" r:id="rId27"/>
    <p:sldId id="29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A37BD"/>
    <a:srgbClr val="044B5C"/>
    <a:srgbClr val="CC0099"/>
    <a:srgbClr val="0A562E"/>
    <a:srgbClr val="9933FF"/>
    <a:srgbClr val="141D4C"/>
    <a:srgbClr val="E5D9F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176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1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1380" y="6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ru-RU" smtClean="0"/>
              <a:pPr/>
              <a:t>28.02.2022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ru-RU" smtClean="0"/>
              <a:pPr/>
              <a:t>28.02.2022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</a:t>
            </a:r>
            <a:r>
              <a:rPr lang="ru-RU" noProof="0" dirty="0"/>
              <a:t>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ru-RU" smtClean="0"/>
              <a:pPr/>
              <a:t>28.02.2022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ru-RU" smtClean="0"/>
              <a:pPr/>
              <a:t>28.02.2022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ru-RU" smtClean="0"/>
              <a:pPr/>
              <a:t>28.02.2022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ru-RU" smtClean="0"/>
              <a:pPr/>
              <a:t>28.02.2022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ru-RU" smtClean="0"/>
              <a:pPr/>
              <a:t>28.02.2022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ru-RU" smtClean="0"/>
              <a:pPr/>
              <a:t>28.02.2022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ru-RU" smtClean="0"/>
              <a:pPr/>
              <a:t>28.02.2022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ru-RU" smtClean="0"/>
              <a:pPr/>
              <a:t>28.02.2022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ru-RU" smtClean="0"/>
              <a:pPr/>
              <a:t>28.02.2022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ru-RU" smtClean="0"/>
              <a:pPr/>
              <a:t>28.02.2022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ru-RU" smtClean="0"/>
              <a:pPr/>
              <a:t>28.02.2022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</a:t>
            </a:r>
            <a:r>
              <a:rPr lang="ru-RU" noProof="0" dirty="0"/>
              <a:t>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9D3B9702-7FBF-4720-8670-571C5E7EEDDE}" type="datetime1">
              <a:rPr lang="ru-RU" smtClean="0"/>
              <a:pPr/>
              <a:t>28.02.2022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accent2"/>
                </a:solidFill>
              </a:defRPr>
            </a:lvl1pPr>
          </a:lstStyle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5.wav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audio" Target="../media/audio6.wav"/><Relationship Id="rId10" Type="http://schemas.openxmlformats.org/officeDocument/2006/relationships/image" Target="../media/image23.jpeg"/><Relationship Id="rId4" Type="http://schemas.openxmlformats.org/officeDocument/2006/relationships/audio" Target="../media/audio1.wav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gi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5432" y="1275347"/>
            <a:ext cx="10836230" cy="2174965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5A37BD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ИНТЕЛЛЕКТУАЛЬНО – ПОЗНАВАТЕЛЬНАЯ ВИКТОРИНА «ПУТЕШЕСТВИЕ ПО ЯКУТИИ» </a:t>
            </a:r>
            <a:endParaRPr lang="ru-RU" sz="4800" b="1" dirty="0">
              <a:ln w="6600">
                <a:solidFill>
                  <a:srgbClr val="0070C0"/>
                </a:solidFill>
                <a:prstDash val="solid"/>
              </a:ln>
              <a:solidFill>
                <a:srgbClr val="5A37BD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328609" y="4911291"/>
            <a:ext cx="5660933" cy="1152625"/>
          </a:xfrm>
        </p:spPr>
        <p:txBody>
          <a:bodyPr>
            <a:noAutofit/>
          </a:bodyPr>
          <a:lstStyle/>
          <a:p>
            <a:pPr marL="4572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F0000"/>
                </a:solidFill>
              </a:rPr>
              <a:t>Воспитатели МДОУ ЦРР д/с «Классика» </a:t>
            </a:r>
            <a:endParaRPr lang="ru-RU" dirty="0" smtClean="0">
              <a:solidFill>
                <a:srgbClr val="FF0000"/>
              </a:solidFill>
            </a:endParaRPr>
          </a:p>
          <a:p>
            <a:pPr marL="4572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Янополец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Татьяна Юрьевна</a:t>
            </a:r>
          </a:p>
          <a:p>
            <a:pPr marL="4572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F0000"/>
                </a:solidFill>
              </a:rPr>
              <a:t>Ткачук Светлана Стефановна</a:t>
            </a:r>
          </a:p>
        </p:txBody>
      </p:sp>
      <p:sp>
        <p:nvSpPr>
          <p:cNvPr id="11" name="5-конечная звезда 10"/>
          <p:cNvSpPr/>
          <p:nvPr/>
        </p:nvSpPr>
        <p:spPr>
          <a:xfrm>
            <a:off x="175759" y="65314"/>
            <a:ext cx="692331" cy="66620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3" name="5-конечная звезда 12"/>
          <p:cNvSpPr/>
          <p:nvPr/>
        </p:nvSpPr>
        <p:spPr>
          <a:xfrm>
            <a:off x="868090" y="522514"/>
            <a:ext cx="725580" cy="80989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4" name="5-конечная звезда 13"/>
          <p:cNvSpPr/>
          <p:nvPr/>
        </p:nvSpPr>
        <p:spPr>
          <a:xfrm>
            <a:off x="0" y="1038496"/>
            <a:ext cx="770709" cy="75111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5224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6183" y="0"/>
            <a:ext cx="9464630" cy="1018903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A56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5.Какая улица названа в честь первостроителя нашего города? </a:t>
            </a:r>
            <a:endParaRPr lang="ru-RU" sz="3600" dirty="0">
              <a:solidFill>
                <a:srgbClr val="0A56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16183" y="1600200"/>
            <a:ext cx="3357154" cy="90487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sz="3600" dirty="0">
                <a:solidFill>
                  <a:srgbClr val="044B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Аммосова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116183" y="3618411"/>
            <a:ext cx="3357154" cy="9144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600" dirty="0">
                <a:solidFill>
                  <a:srgbClr val="044B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Кравченко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772399" y="1600199"/>
            <a:ext cx="3808414" cy="90487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sz="3600" dirty="0">
                <a:solidFill>
                  <a:srgbClr val="044B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Тимптонская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772399" y="3618411"/>
            <a:ext cx="3808414" cy="9144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600" dirty="0">
                <a:solidFill>
                  <a:srgbClr val="044B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Карла Маркса</a:t>
            </a:r>
          </a:p>
        </p:txBody>
      </p:sp>
      <p:sp>
        <p:nvSpPr>
          <p:cNvPr id="7" name="5-конечная звезда 6"/>
          <p:cNvSpPr/>
          <p:nvPr/>
        </p:nvSpPr>
        <p:spPr>
          <a:xfrm>
            <a:off x="52252" y="91440"/>
            <a:ext cx="666206" cy="50945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52251" y="728254"/>
            <a:ext cx="666206" cy="58129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711925" y="373924"/>
            <a:ext cx="705394" cy="58129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6-конечная звезда 11"/>
          <p:cNvSpPr/>
          <p:nvPr/>
        </p:nvSpPr>
        <p:spPr>
          <a:xfrm>
            <a:off x="5107577" y="2005148"/>
            <a:ext cx="757646" cy="711926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6-конечная звезда 12"/>
          <p:cNvSpPr/>
          <p:nvPr/>
        </p:nvSpPr>
        <p:spPr>
          <a:xfrm>
            <a:off x="5061857" y="3971108"/>
            <a:ext cx="849086" cy="773701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2</a:t>
            </a:r>
          </a:p>
        </p:txBody>
      </p:sp>
      <p:sp>
        <p:nvSpPr>
          <p:cNvPr id="14" name="6-конечная звезда 13"/>
          <p:cNvSpPr/>
          <p:nvPr/>
        </p:nvSpPr>
        <p:spPr>
          <a:xfrm>
            <a:off x="11238411" y="1883090"/>
            <a:ext cx="757645" cy="711926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3</a:t>
            </a:r>
          </a:p>
        </p:txBody>
      </p:sp>
      <p:sp>
        <p:nvSpPr>
          <p:cNvPr id="15" name="6-конечная звезда 14"/>
          <p:cNvSpPr/>
          <p:nvPr/>
        </p:nvSpPr>
        <p:spPr>
          <a:xfrm>
            <a:off x="11173687" y="3971108"/>
            <a:ext cx="814251" cy="836023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5107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437604"/>
            <a:ext cx="9372600" cy="640079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Раунд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</a:t>
            </a:r>
            <a:r>
              <a:rPr lang="ru-RU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-«Растительный и животный мир Якутии»</a:t>
            </a:r>
            <a:endParaRPr lang="ru-RU" sz="4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0422" y="1077683"/>
            <a:ext cx="10019211" cy="4519147"/>
          </a:xfrm>
        </p:spPr>
        <p:txBody>
          <a:bodyPr/>
          <a:lstStyle/>
          <a:p>
            <a:pPr marL="45720" indent="0">
              <a:buNone/>
            </a:pPr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44B5C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1.Конкурс «Пантомима» - изобразите животных нашего района, игрокам команды соперников.</a:t>
            </a:r>
          </a:p>
          <a:p>
            <a:endParaRPr lang="ru-RU" dirty="0"/>
          </a:p>
        </p:txBody>
      </p:sp>
      <p:sp>
        <p:nvSpPr>
          <p:cNvPr id="4" name="5-конечная звезда 3"/>
          <p:cNvSpPr/>
          <p:nvPr/>
        </p:nvSpPr>
        <p:spPr>
          <a:xfrm>
            <a:off x="143692" y="143691"/>
            <a:ext cx="757646" cy="61395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182881" y="757645"/>
            <a:ext cx="718457" cy="69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836317" y="437605"/>
            <a:ext cx="718458" cy="64007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 descr="https://ds02.infourok.ru/uploads/ex/0a34/0007d263-23c3d94b/img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01"/>
          <a:stretch/>
        </p:blipFill>
        <p:spPr bwMode="auto">
          <a:xfrm>
            <a:off x="2252458" y="2154619"/>
            <a:ext cx="7951788" cy="470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082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223" y="0"/>
            <a:ext cx="9490756" cy="1600200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solidFill>
                  <a:srgbClr val="99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Конкурс загадок о животных и птицах Якутии.( покажи картинку)</a:t>
            </a:r>
            <a:r>
              <a:rPr lang="ru-RU" sz="3600" dirty="0">
                <a:solidFill>
                  <a:srgbClr val="99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99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3600" dirty="0">
              <a:solidFill>
                <a:srgbClr val="9933FF"/>
              </a:solidFill>
            </a:endParaRPr>
          </a:p>
        </p:txBody>
      </p:sp>
      <p:pic>
        <p:nvPicPr>
          <p:cNvPr id="13316" name="Picture 4" descr="http://data7.i.gallery.ru/albums/gallery/131353-02fbd-14230773-m750x740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95371" y="1575207"/>
            <a:ext cx="2107611" cy="2508243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news.ykt.ru/upload/image/img_4220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458" y="1499355"/>
            <a:ext cx="2372077" cy="249149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http://smexkartinka.ru/uploads/posts/2012-08/1344610048_1344525290_chukotka_0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6671" y="4260551"/>
            <a:ext cx="3531235" cy="2491491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http://placepic.ru/uploads/posts/2009-04/1238585554_harry_eggens_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7369" y="1575208"/>
            <a:ext cx="2238604" cy="2508243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http://wildfrontier.ru/wp-content/uploads/2015/09/Zayats-belyak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8296" y="4250124"/>
            <a:ext cx="3216840" cy="2417503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конечная звезда 3"/>
          <p:cNvSpPr/>
          <p:nvPr/>
        </p:nvSpPr>
        <p:spPr>
          <a:xfrm>
            <a:off x="12960" y="33369"/>
            <a:ext cx="641498" cy="60997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641499" y="343204"/>
            <a:ext cx="651724" cy="6002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-26332" y="655571"/>
            <a:ext cx="706465" cy="53141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EB8BB2D-21EE-4F03-B2C2-FC3B7F331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328" y="4250124"/>
            <a:ext cx="3157433" cy="242793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0ECB331F-5AAF-492C-AE3C-240F8EC30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9104" y="1550215"/>
            <a:ext cx="3343744" cy="2508243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46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3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33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35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6" dur="1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7" dur="1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130630"/>
            <a:ext cx="9372600" cy="888274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конкурс: Растительный мир Якутии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dirty="0">
                <a:solidFill>
                  <a:srgbClr val="044B5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1.Основная пища оленей? </a:t>
            </a:r>
            <a:endParaRPr lang="ru-RU" sz="3600" dirty="0">
              <a:solidFill>
                <a:srgbClr val="044B5C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13854475" y="4114799"/>
            <a:ext cx="2832535" cy="4301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5-конечная звезда 7"/>
          <p:cNvSpPr/>
          <p:nvPr/>
        </p:nvSpPr>
        <p:spPr>
          <a:xfrm>
            <a:off x="130629" y="130630"/>
            <a:ext cx="783772" cy="65314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130629" y="783773"/>
            <a:ext cx="757646" cy="67926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750820" y="298266"/>
            <a:ext cx="823550" cy="67273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 descr="http://www.plantarium.ru/dat/plants/6/633/429633_e573c1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5737" y="1018904"/>
            <a:ext cx="3634516" cy="278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img-9.photosight.ru/431/5250194_larg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5737" y="4114799"/>
            <a:ext cx="363451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pixwords.pw/assets/images/image-e53a30e807fb154133d6723f6ba1f5e5-REINDEER%20MOS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4510" y="1045031"/>
            <a:ext cx="3890028" cy="278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i056.radikal.ru/1209/90/09ce728eaee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1014" y="4114799"/>
            <a:ext cx="3890028" cy="267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6-конечная звезда 10"/>
          <p:cNvSpPr/>
          <p:nvPr/>
        </p:nvSpPr>
        <p:spPr>
          <a:xfrm>
            <a:off x="4553394" y="2928387"/>
            <a:ext cx="833718" cy="880449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A562E"/>
                </a:solidFill>
                <a:latin typeface="Franklin Gothic Heavy" panose="020B0903020102020204" pitchFamily="34" charset="0"/>
              </a:rPr>
              <a:t>1</a:t>
            </a:r>
          </a:p>
        </p:txBody>
      </p:sp>
      <p:sp>
        <p:nvSpPr>
          <p:cNvPr id="12" name="6-конечная звезда 11"/>
          <p:cNvSpPr/>
          <p:nvPr/>
        </p:nvSpPr>
        <p:spPr>
          <a:xfrm>
            <a:off x="4507894" y="6003747"/>
            <a:ext cx="874059" cy="854252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2</a:t>
            </a:r>
          </a:p>
        </p:txBody>
      </p:sp>
      <p:sp>
        <p:nvSpPr>
          <p:cNvPr id="13" name="6-конечная звезда 12"/>
          <p:cNvSpPr/>
          <p:nvPr/>
        </p:nvSpPr>
        <p:spPr>
          <a:xfrm>
            <a:off x="9977338" y="3050944"/>
            <a:ext cx="914400" cy="914400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3</a:t>
            </a:r>
          </a:p>
        </p:txBody>
      </p:sp>
      <p:sp>
        <p:nvSpPr>
          <p:cNvPr id="14" name="6-конечная звезда 13"/>
          <p:cNvSpPr/>
          <p:nvPr/>
        </p:nvSpPr>
        <p:spPr>
          <a:xfrm>
            <a:off x="9869762" y="5879679"/>
            <a:ext cx="914400" cy="914400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419412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91440"/>
            <a:ext cx="9372600" cy="966651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2.Цветок символ чистоты и красоты, в Якутии часто так называют девочек. 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01936" y="6199094"/>
            <a:ext cx="45719" cy="245111"/>
          </a:xfrm>
        </p:spPr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3409613" y="3951514"/>
            <a:ext cx="4572000" cy="8239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 descr="http://img-2007-01.photosight.ru/14/18676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811" y="1003325"/>
            <a:ext cx="4646629" cy="289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old.sakha.gov.ru/sites/default/files/story/img/2015_05/18/5.%20%D0%98%D0%B2%D0%B0%D0%BD%D0%BA%D0%BE%D0%B2%D0%B0%20%D0%93%D0%B0%D0%BB%D0%B8%D0%BD%D0%B0%20%D0%92%D0%BB%D0%B0%D0%B4%D0%B8%D0%BC%D0%B8%D1%80%D0%BE%D0%B2%D0%BD%D0%B0.%20%D0%90%D0%BB%D0%B4%D0%B0%D0%BD%D1%81%D0%BA%D0%B8%D0%B9%20%D0%BF%D0%B5%D1%80%D0%B2%D0%BE%D1%86%D0%B2%D0%B5%D1%82.%D0%9C%D0%B8%D1%80%20%D0%BA%D1%80%D0%B0%D1%81%D0%BE%D0%BA%20%D0%B8%20%D1%86%D0%B2%D0%B5%D1%82%D0%BE%D0%B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810" y="4282805"/>
            <a:ext cx="4646630" cy="259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im2-tub-ru.yandex.net/i?id=d2cbb823dd2d67aeab0c385ee6cf2590&amp;n=33&amp;h=215&amp;w=3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4513" y="1003325"/>
            <a:ext cx="4358945" cy="289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www.playcast.ru/uploads/2016/04/15/1827363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4513" y="4269742"/>
            <a:ext cx="4358945" cy="257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6-конечная звезда 13"/>
          <p:cNvSpPr/>
          <p:nvPr/>
        </p:nvSpPr>
        <p:spPr>
          <a:xfrm>
            <a:off x="4518212" y="3024431"/>
            <a:ext cx="914400" cy="889395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1</a:t>
            </a:r>
          </a:p>
        </p:txBody>
      </p:sp>
      <p:sp>
        <p:nvSpPr>
          <p:cNvPr id="15" name="6-конечная звезда 14"/>
          <p:cNvSpPr/>
          <p:nvPr/>
        </p:nvSpPr>
        <p:spPr>
          <a:xfrm>
            <a:off x="4518212" y="5943600"/>
            <a:ext cx="914400" cy="914400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2</a:t>
            </a:r>
          </a:p>
        </p:txBody>
      </p:sp>
      <p:sp>
        <p:nvSpPr>
          <p:cNvPr id="16" name="6-конечная звезда 15"/>
          <p:cNvSpPr/>
          <p:nvPr/>
        </p:nvSpPr>
        <p:spPr>
          <a:xfrm>
            <a:off x="10796258" y="3024432"/>
            <a:ext cx="914400" cy="914400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3</a:t>
            </a:r>
          </a:p>
        </p:txBody>
      </p:sp>
      <p:sp>
        <p:nvSpPr>
          <p:cNvPr id="17" name="6-конечная звезда 16"/>
          <p:cNvSpPr/>
          <p:nvPr/>
        </p:nvSpPr>
        <p:spPr>
          <a:xfrm>
            <a:off x="10796258" y="5837726"/>
            <a:ext cx="914400" cy="914400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4</a:t>
            </a:r>
          </a:p>
        </p:txBody>
      </p:sp>
      <p:sp>
        <p:nvSpPr>
          <p:cNvPr id="18" name="5-конечная звезда 17"/>
          <p:cNvSpPr/>
          <p:nvPr/>
        </p:nvSpPr>
        <p:spPr>
          <a:xfrm>
            <a:off x="0" y="91440"/>
            <a:ext cx="659963" cy="48409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47398" y="574765"/>
            <a:ext cx="659964" cy="50690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707361" y="91440"/>
            <a:ext cx="744922" cy="62125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767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6226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CC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3.Вечнозеленый хвойный кустарник, произрастающий на большей территории Якутии</a:t>
            </a:r>
            <a:endParaRPr lang="ru-RU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81718" y="2246798"/>
            <a:ext cx="3024282" cy="51655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3503682" y="3391359"/>
            <a:ext cx="2119432" cy="9254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8" name="Picture 4" descr="http://cs8.pikabu.ru/post_img/2016/01/28/6/14539744801235510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323" y="1074736"/>
            <a:ext cx="4275582" cy="286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photosflowery.ru/photo/c9/c9cbc6c637a196c56c1f119da65514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710" y="4143607"/>
            <a:ext cx="4326195" cy="264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fenixclub.com/uploads/707/img-392609-1de3bfb23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2573" y="4082684"/>
            <a:ext cx="4106001" cy="271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mospark.ru/images/phocagallery/flofa/derkust/shipovnik/thumbs/phoca_thumb_l_shipovnik_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918"/>
          <a:stretch/>
        </p:blipFill>
        <p:spPr bwMode="auto">
          <a:xfrm>
            <a:off x="5974878" y="1090754"/>
            <a:ext cx="4093696" cy="284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-конечная звезда 6"/>
          <p:cNvSpPr/>
          <p:nvPr/>
        </p:nvSpPr>
        <p:spPr>
          <a:xfrm>
            <a:off x="4124705" y="3021011"/>
            <a:ext cx="914400" cy="914400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1</a:t>
            </a:r>
          </a:p>
        </p:txBody>
      </p:sp>
      <p:sp>
        <p:nvSpPr>
          <p:cNvPr id="8" name="6-конечная звезда 7"/>
          <p:cNvSpPr/>
          <p:nvPr/>
        </p:nvSpPr>
        <p:spPr>
          <a:xfrm>
            <a:off x="4124705" y="5878497"/>
            <a:ext cx="914400" cy="914400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2</a:t>
            </a:r>
          </a:p>
        </p:txBody>
      </p:sp>
      <p:sp>
        <p:nvSpPr>
          <p:cNvPr id="9" name="6-конечная звезда 8"/>
          <p:cNvSpPr/>
          <p:nvPr/>
        </p:nvSpPr>
        <p:spPr>
          <a:xfrm>
            <a:off x="9611374" y="3021011"/>
            <a:ext cx="914400" cy="914400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3</a:t>
            </a:r>
          </a:p>
        </p:txBody>
      </p:sp>
      <p:sp>
        <p:nvSpPr>
          <p:cNvPr id="10" name="6-конечная звезда 9"/>
          <p:cNvSpPr/>
          <p:nvPr/>
        </p:nvSpPr>
        <p:spPr>
          <a:xfrm>
            <a:off x="9611374" y="5865668"/>
            <a:ext cx="914400" cy="914400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4</a:t>
            </a:r>
          </a:p>
        </p:txBody>
      </p:sp>
      <p:sp>
        <p:nvSpPr>
          <p:cNvPr id="11" name="5-конечная звезда 10"/>
          <p:cNvSpPr/>
          <p:nvPr/>
        </p:nvSpPr>
        <p:spPr>
          <a:xfrm>
            <a:off x="0" y="0"/>
            <a:ext cx="826008" cy="62266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15330" y="673952"/>
            <a:ext cx="820270" cy="57662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747732" y="241615"/>
            <a:ext cx="769378" cy="4542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903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78" y="377322"/>
            <a:ext cx="9372600" cy="1092926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4.Какое дерево не произрастает на территории Якутии?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4134406" y="3218863"/>
            <a:ext cx="1508954" cy="28946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8442" name="Picture 10" descr="http://wk-ufa.ru/published/publicdata/PLATYAWK/attachments/SC/products_pictures/image_151_en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132"/>
          <a:stretch/>
        </p:blipFill>
        <p:spPr bwMode="auto">
          <a:xfrm>
            <a:off x="3137052" y="1165703"/>
            <a:ext cx="3039470" cy="335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8" name="Picture 16" descr="http://image.etov.com.ua/storage/640x640/a/1/7/e/a17eceb182683cc48c99205e91eb3313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8" t="3223" r="7165" b="12551"/>
          <a:stretch/>
        </p:blipFill>
        <p:spPr bwMode="auto">
          <a:xfrm>
            <a:off x="9301562" y="1148040"/>
            <a:ext cx="2742565" cy="338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50" name="Picture 18" descr="http://img0.liveinternet.ru/images/attach/c/6/93/166/93166432_Derevya1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62" t="3753" r="6925" b="9928"/>
          <a:stretch/>
        </p:blipFill>
        <p:spPr bwMode="auto">
          <a:xfrm>
            <a:off x="155575" y="1165703"/>
            <a:ext cx="2870013" cy="338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0" descr="http://ringtonymp3.ru/photos/kartinki-derevev-dlya-oznakomleniya-ih-s-detmi-85376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http://ringtonymp3.ru/photos/kartinki-derevev-dlya-oznakomleniya-ih-s-detmi-85376-large.jpg"/>
          <p:cNvSpPr>
            <a:spLocks noChangeAspect="1" noChangeArrowheads="1"/>
          </p:cNvSpPr>
          <p:nvPr/>
        </p:nvSpPr>
        <p:spPr bwMode="auto">
          <a:xfrm>
            <a:off x="8326182" y="517751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http://ringtonymp3.ru/photos/kartinki-derevev-dlya-oznakomleniya-ih-s-detmi-85376-larg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64" name="Picture 32" descr="http://elanskie-vesti.ru/media/cache/89/22/c7/08/89/6e/8922c708896e2001f6258e72cdc5a76b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7986" y="1148040"/>
            <a:ext cx="2902112" cy="338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6-конечная звезда 17"/>
          <p:cNvSpPr/>
          <p:nvPr/>
        </p:nvSpPr>
        <p:spPr>
          <a:xfrm>
            <a:off x="1133381" y="4061008"/>
            <a:ext cx="914400" cy="914400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1</a:t>
            </a:r>
          </a:p>
        </p:txBody>
      </p:sp>
      <p:sp>
        <p:nvSpPr>
          <p:cNvPr id="19" name="6-конечная звезда 18"/>
          <p:cNvSpPr/>
          <p:nvPr/>
        </p:nvSpPr>
        <p:spPr>
          <a:xfrm>
            <a:off x="4395779" y="4061008"/>
            <a:ext cx="914400" cy="914400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2</a:t>
            </a:r>
          </a:p>
        </p:txBody>
      </p:sp>
      <p:sp>
        <p:nvSpPr>
          <p:cNvPr id="20" name="6-конечная звезда 19"/>
          <p:cNvSpPr/>
          <p:nvPr/>
        </p:nvSpPr>
        <p:spPr>
          <a:xfrm>
            <a:off x="7281842" y="4061008"/>
            <a:ext cx="914400" cy="914400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3</a:t>
            </a:r>
          </a:p>
        </p:txBody>
      </p:sp>
      <p:sp>
        <p:nvSpPr>
          <p:cNvPr id="21" name="6-конечная звезда 20"/>
          <p:cNvSpPr/>
          <p:nvPr/>
        </p:nvSpPr>
        <p:spPr>
          <a:xfrm>
            <a:off x="10372378" y="4236219"/>
            <a:ext cx="914400" cy="914400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4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181" y="312738"/>
            <a:ext cx="805694" cy="56739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21" y="893576"/>
            <a:ext cx="865707" cy="60965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21" y="155881"/>
            <a:ext cx="981623" cy="69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914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882" y="-713150"/>
            <a:ext cx="11207931" cy="2148840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Как называется книга, в которую записывают редкие виды растений?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4903" y="1600200"/>
            <a:ext cx="5146766" cy="4312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978" y="329911"/>
            <a:ext cx="920576" cy="6462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0" y="885149"/>
            <a:ext cx="920576" cy="6462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154"/>
            <a:ext cx="1117979" cy="78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571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spcAft>
                <a:spcPts val="0"/>
              </a:spcAft>
            </a:pPr>
            <a:r>
              <a:rPr lang="ru-RU" sz="6000" b="1" dirty="0">
                <a:ln/>
                <a:solidFill>
                  <a:srgbClr val="5A37B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 капитанов</a:t>
            </a:r>
            <a:r>
              <a:rPr lang="ru-RU" sz="32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b="1" dirty="0">
              <a:ln/>
              <a:solidFill>
                <a:schemeClr val="accent4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208213" y="1144493"/>
            <a:ext cx="9372600" cy="4570507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НАЗВАНИЕ ГОРОДОВ ЯКУТИИ».</a:t>
            </a:r>
          </a:p>
          <a:p>
            <a:pPr marL="45720" indent="0">
              <a:buNone/>
            </a:pP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ИГРА СО ЗРИТЕЛЯМИ</a:t>
            </a:r>
          </a:p>
          <a:p>
            <a:pPr marL="45720" indent="0" algn="ctr">
              <a:buNone/>
            </a:pPr>
            <a:r>
              <a:rPr lang="ru-RU" sz="4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Якутские и эвенкийские загадки.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5-конечная звезда 9"/>
          <p:cNvSpPr/>
          <p:nvPr/>
        </p:nvSpPr>
        <p:spPr>
          <a:xfrm>
            <a:off x="169817" y="108857"/>
            <a:ext cx="744583" cy="67491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65314" y="783771"/>
            <a:ext cx="849086" cy="77070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2" name="5-конечная звезда 11"/>
          <p:cNvSpPr/>
          <p:nvPr/>
        </p:nvSpPr>
        <p:spPr>
          <a:xfrm>
            <a:off x="888864" y="423048"/>
            <a:ext cx="849086" cy="72144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7191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8501" y="869086"/>
            <a:ext cx="3974215" cy="2559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278501" y="3792219"/>
            <a:ext cx="3802519" cy="2760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-171994" y="27845"/>
            <a:ext cx="126114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Раунд 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III</a:t>
            </a:r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. – «Достопримечательности города».</a:t>
            </a:r>
            <a:endParaRPr lang="ru-RU" sz="3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794" y="825907"/>
            <a:ext cx="3554492" cy="2576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5-конечная звезда 3"/>
          <p:cNvSpPr/>
          <p:nvPr/>
        </p:nvSpPr>
        <p:spPr>
          <a:xfrm>
            <a:off x="39562" y="1696"/>
            <a:ext cx="809898" cy="73875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711274" y="407433"/>
            <a:ext cx="638310" cy="59975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39562" y="700325"/>
            <a:ext cx="804493" cy="76476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182F71F7-CAB2-46AE-9BB9-662AA1626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1364" y="847497"/>
            <a:ext cx="3824736" cy="2619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893D6A9B-ACB0-4027-AD82-08A05C292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4213" y="3792219"/>
            <a:ext cx="3043148" cy="2760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xmlns="" id="{5D1EFD0D-FB51-49E6-A98D-8C8EFBA82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0091" y="3792219"/>
            <a:ext cx="3936009" cy="2760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861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600" b="0" i="0" dirty="0">
                <a:solidFill>
                  <a:srgbClr val="DF5327"/>
                </a:solidFill>
                <a:latin typeface="Euphemia"/>
                <a:ea typeface="+mj-ea"/>
                <a:cs typeface="+mj-cs"/>
              </a:rPr>
              <a:t>Макет рисунка с подписью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 algn="l" defTabSz="914400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z="1400" b="0" i="0" dirty="0">
                <a:solidFill>
                  <a:srgbClr val="595959"/>
                </a:solidFill>
                <a:latin typeface="Euphemia"/>
                <a:ea typeface="+mn-ea"/>
                <a:cs typeface="+mn-cs"/>
              </a:rPr>
              <a:t>Подпись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4098" name="Picture 2" descr="http://mtdata.ru/u12/photo9ACF/20806844213-0/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0915" y="-147300"/>
            <a:ext cx="12612915" cy="708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49931" y="12357"/>
            <a:ext cx="8464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5771" y="2277477"/>
            <a:ext cx="1145177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ЯКУТИЯ МОЯ</a:t>
            </a:r>
          </a:p>
        </p:txBody>
      </p:sp>
    </p:spTree>
    <p:extLst>
      <p:ext uri="{BB962C8B-B14F-4D97-AF65-F5344CB8AC3E}">
        <p14:creationId xmlns:p14="http://schemas.microsoft.com/office/powerpoint/2010/main" xmlns="" val="160914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67491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044B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№1:Коренное население Якутии?</a:t>
            </a:r>
          </a:p>
        </p:txBody>
      </p:sp>
      <p:sp>
        <p:nvSpPr>
          <p:cNvPr id="4" name="5-конечная звезда 3"/>
          <p:cNvSpPr/>
          <p:nvPr/>
        </p:nvSpPr>
        <p:spPr>
          <a:xfrm>
            <a:off x="169817" y="65313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169817" y="931132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927167" y="522513"/>
            <a:ext cx="719047" cy="69886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kamchat.info/images/cms/data/ethno/narody/even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2411" y="1221376"/>
            <a:ext cx="10248402" cy="554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46214" y="1356714"/>
            <a:ext cx="566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ЭВЕНЫ</a:t>
            </a:r>
          </a:p>
        </p:txBody>
      </p:sp>
    </p:spTree>
    <p:extLst>
      <p:ext uri="{BB962C8B-B14F-4D97-AF65-F5344CB8AC3E}">
        <p14:creationId xmlns:p14="http://schemas.microsoft.com/office/powerpoint/2010/main" xmlns="" val="224310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9400" y="0"/>
            <a:ext cx="9372600" cy="796834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№2: Жилище якутов</a:t>
            </a:r>
          </a:p>
        </p:txBody>
      </p:sp>
      <p:pic>
        <p:nvPicPr>
          <p:cNvPr id="2050" name="Picture 2" descr="http://images.myshared.ru/9/854941/slide_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845" y="901338"/>
            <a:ext cx="10365968" cy="595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конечная звезда 3"/>
          <p:cNvSpPr/>
          <p:nvPr/>
        </p:nvSpPr>
        <p:spPr>
          <a:xfrm>
            <a:off x="209006" y="-13062"/>
            <a:ext cx="770707" cy="74458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169816" y="731520"/>
            <a:ext cx="809897" cy="79683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862149" y="300446"/>
            <a:ext cx="809897" cy="69233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301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Вопрос№3: Средство передвижения по тундре?</a:t>
            </a:r>
          </a:p>
        </p:txBody>
      </p:sp>
      <p:sp>
        <p:nvSpPr>
          <p:cNvPr id="4" name="5-конечная звезда 3"/>
          <p:cNvSpPr/>
          <p:nvPr/>
        </p:nvSpPr>
        <p:spPr>
          <a:xfrm>
            <a:off x="136866" y="104502"/>
            <a:ext cx="816724" cy="74825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136865" y="852756"/>
            <a:ext cx="914990" cy="73152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953590" y="304800"/>
            <a:ext cx="895102" cy="70539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xn--80adjapb7awdo4m.xn--p1ai.images.1c-bitrix-cdn.ru/upload/resize_cache/iblock/85e/617_359_2/salekhard-25.jpg?14600255148622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316" y="1584276"/>
            <a:ext cx="11325497" cy="5143095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533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5A37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№4:Как называют посуду в которой подают кумыс?</a:t>
            </a:r>
          </a:p>
        </p:txBody>
      </p:sp>
      <p:sp>
        <p:nvSpPr>
          <p:cNvPr id="4" name="5-конечная звезда 3"/>
          <p:cNvSpPr/>
          <p:nvPr/>
        </p:nvSpPr>
        <p:spPr>
          <a:xfrm>
            <a:off x="80683" y="860611"/>
            <a:ext cx="833718" cy="73958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806824" y="477368"/>
            <a:ext cx="860611" cy="73959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107577" y="107576"/>
            <a:ext cx="806824" cy="76648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2" name="Picture 6" descr="http://cdn13.img22.ria.ru/images/99361/53/99361539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34"/>
          <a:stretch/>
        </p:blipFill>
        <p:spPr bwMode="auto">
          <a:xfrm>
            <a:off x="1237129" y="1600200"/>
            <a:ext cx="10179424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67435" y="1888458"/>
            <a:ext cx="2918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ЧОРОН</a:t>
            </a:r>
          </a:p>
        </p:txBody>
      </p:sp>
    </p:spTree>
    <p:extLst>
      <p:ext uri="{BB962C8B-B14F-4D97-AF65-F5344CB8AC3E}">
        <p14:creationId xmlns:p14="http://schemas.microsoft.com/office/powerpoint/2010/main" xmlns="" val="8728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№5:Национальный якутский музыкальный инструмент?</a:t>
            </a:r>
          </a:p>
        </p:txBody>
      </p:sp>
      <p:sp>
        <p:nvSpPr>
          <p:cNvPr id="4" name="5-конечная звезда 3"/>
          <p:cNvSpPr/>
          <p:nvPr/>
        </p:nvSpPr>
        <p:spPr>
          <a:xfrm>
            <a:off x="137159" y="189411"/>
            <a:ext cx="744582" cy="56170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744582" y="304800"/>
            <a:ext cx="809898" cy="58782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137159" y="751114"/>
            <a:ext cx="744582" cy="60742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http://www.khomus.ru/upload/iblock/e13/yakut_vargan_neustroev_zakr_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0752" y="1505216"/>
            <a:ext cx="9156471" cy="524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80752" y="1358538"/>
            <a:ext cx="2912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5A37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ХОМУС</a:t>
            </a:r>
          </a:p>
        </p:txBody>
      </p:sp>
    </p:spTree>
    <p:extLst>
      <p:ext uri="{BB962C8B-B14F-4D97-AF65-F5344CB8AC3E}">
        <p14:creationId xmlns:p14="http://schemas.microsoft.com/office/powerpoint/2010/main" xmlns="" val="255610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№6: Национальный летний праздник якутов</a:t>
            </a:r>
          </a:p>
        </p:txBody>
      </p:sp>
      <p:pic>
        <p:nvPicPr>
          <p:cNvPr id="6148" name="Picture 4" descr="http://www.somb.ru/images/stories/events/2015-06/ysyah/yys1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750"/>
          <a:stretch/>
        </p:blipFill>
        <p:spPr bwMode="auto">
          <a:xfrm>
            <a:off x="132523" y="1505216"/>
            <a:ext cx="11873948" cy="519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59966" y="1505216"/>
            <a:ext cx="5049078" cy="101566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ЫСЫАХ</a:t>
            </a:r>
          </a:p>
        </p:txBody>
      </p:sp>
      <p:sp>
        <p:nvSpPr>
          <p:cNvPr id="7" name="5-конечная звезда 6"/>
          <p:cNvSpPr/>
          <p:nvPr/>
        </p:nvSpPr>
        <p:spPr>
          <a:xfrm>
            <a:off x="168369" y="645459"/>
            <a:ext cx="908496" cy="73958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955311" y="235324"/>
            <a:ext cx="827244" cy="7395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213206" y="59125"/>
            <a:ext cx="818823" cy="68494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088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5737" y="648929"/>
            <a:ext cx="9765076" cy="4092887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ru-RU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br>
              <a:rPr lang="ru-RU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endParaRPr lang="ru-RU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391885" y="235131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1528355" y="692331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391885" y="1332410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3"/>
          <a:stretch>
            <a:fillRect/>
          </a:stretch>
        </p:blipFill>
        <p:spPr>
          <a:xfrm>
            <a:off x="3035808" y="561746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280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8866" y="153766"/>
            <a:ext cx="9372600" cy="1200416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Разминка</a:t>
            </a:r>
          </a:p>
        </p:txBody>
      </p:sp>
      <p:sp>
        <p:nvSpPr>
          <p:cNvPr id="4" name="5-конечная звезда 3"/>
          <p:cNvSpPr/>
          <p:nvPr/>
        </p:nvSpPr>
        <p:spPr>
          <a:xfrm>
            <a:off x="182291" y="170501"/>
            <a:ext cx="679268" cy="600208"/>
          </a:xfrm>
          <a:prstGeom prst="star5">
            <a:avLst>
              <a:gd name="adj" fmla="val 21067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861559" y="689812"/>
            <a:ext cx="665910" cy="68729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65315" y="1033459"/>
            <a:ext cx="679268" cy="71845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" t="-536" r="290" b="643"/>
          <a:stretch/>
        </p:blipFill>
        <p:spPr>
          <a:xfrm>
            <a:off x="1269624" y="1498858"/>
            <a:ext cx="10439405" cy="472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294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2045" y="121920"/>
            <a:ext cx="9934893" cy="857794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Раунд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ru-RU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«Заглянем в историю» </a:t>
            </a:r>
            <a:endParaRPr lang="ru-RU" sz="5400" dirty="0">
              <a:ln w="22225">
                <a:solidFill>
                  <a:srgbClr val="00B0F0"/>
                </a:solidFill>
                <a:prstDash val="solid"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конечная звезда 5"/>
          <p:cNvSpPr/>
          <p:nvPr/>
        </p:nvSpPr>
        <p:spPr>
          <a:xfrm>
            <a:off x="156754" y="121920"/>
            <a:ext cx="613955" cy="66185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770709" y="509452"/>
            <a:ext cx="718456" cy="7837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65315" y="901337"/>
            <a:ext cx="718457" cy="74458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Admin\Desktop\нерюнгри\Изображение 0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230" b="64823"/>
          <a:stretch/>
        </p:blipFill>
        <p:spPr bwMode="auto">
          <a:xfrm>
            <a:off x="3869599" y="979713"/>
            <a:ext cx="4464503" cy="4976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нерюнгри\разное 0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3" t="50000" r="4568"/>
          <a:stretch/>
        </p:blipFill>
        <p:spPr bwMode="auto">
          <a:xfrm>
            <a:off x="65315" y="2764520"/>
            <a:ext cx="3621405" cy="4023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нерюнгри\портреты 0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3" t="53309" b="1625"/>
          <a:stretch/>
        </p:blipFill>
        <p:spPr bwMode="auto">
          <a:xfrm>
            <a:off x="8516981" y="2764520"/>
            <a:ext cx="3579816" cy="4023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964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95897" y="0"/>
            <a:ext cx="8484915" cy="705394"/>
          </a:xfrm>
        </p:spPr>
        <p:txBody>
          <a:bodyPr>
            <a:normAutofit/>
          </a:bodyPr>
          <a:lstStyle/>
          <a:p>
            <a:r>
              <a:rPr lang="ru-RU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Любимый город Нерюнгри</a:t>
            </a:r>
          </a:p>
        </p:txBody>
      </p:sp>
      <p:pic>
        <p:nvPicPr>
          <p:cNvPr id="10242" name="Picture 2" descr="http://ysia.ru/spravka/wp-content/uploads/2016/02/Ner-07_30h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" y="705394"/>
            <a:ext cx="12191997" cy="615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0882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0"/>
            <a:ext cx="9372600" cy="111034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1.В каком году основан наш город?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68579" y="1110343"/>
            <a:ext cx="2690358" cy="110932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8000" dirty="0">
                <a:solidFill>
                  <a:srgbClr val="0070C0"/>
                </a:solidFill>
              </a:rPr>
              <a:t>1975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868579" y="3082833"/>
            <a:ext cx="2938552" cy="1463041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8000" dirty="0">
                <a:solidFill>
                  <a:srgbClr val="0070C0"/>
                </a:solidFill>
              </a:rPr>
              <a:t>1970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249887" y="1110344"/>
            <a:ext cx="2690948" cy="124097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8000" dirty="0">
                <a:solidFill>
                  <a:srgbClr val="0070C0"/>
                </a:solidFill>
              </a:rPr>
              <a:t>1980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249887" y="3317965"/>
            <a:ext cx="2690948" cy="1227909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45720" indent="0">
              <a:buNone/>
            </a:pPr>
            <a:r>
              <a:rPr lang="ru-RU" sz="8000" dirty="0">
                <a:solidFill>
                  <a:srgbClr val="0070C0"/>
                </a:solidFill>
              </a:rPr>
              <a:t>1985</a:t>
            </a:r>
          </a:p>
          <a:p>
            <a:endParaRPr lang="ru-RU" dirty="0"/>
          </a:p>
        </p:txBody>
      </p:sp>
      <p:sp>
        <p:nvSpPr>
          <p:cNvPr id="13" name="6-конечная звезда 12"/>
          <p:cNvSpPr/>
          <p:nvPr/>
        </p:nvSpPr>
        <p:spPr>
          <a:xfrm>
            <a:off x="4369524" y="1828801"/>
            <a:ext cx="711927" cy="783769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Franklin Gothic Heavy" panose="020B0903020102020204" pitchFamily="34" charset="0"/>
              </a:rPr>
              <a:t>1</a:t>
            </a:r>
          </a:p>
        </p:txBody>
      </p:sp>
      <p:sp>
        <p:nvSpPr>
          <p:cNvPr id="14" name="6-конечная звезда 13"/>
          <p:cNvSpPr/>
          <p:nvPr/>
        </p:nvSpPr>
        <p:spPr>
          <a:xfrm>
            <a:off x="4369524" y="4278086"/>
            <a:ext cx="731520" cy="783772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2</a:t>
            </a:r>
          </a:p>
        </p:txBody>
      </p:sp>
      <p:sp>
        <p:nvSpPr>
          <p:cNvPr id="15" name="6-конечная звезда 14"/>
          <p:cNvSpPr/>
          <p:nvPr/>
        </p:nvSpPr>
        <p:spPr>
          <a:xfrm>
            <a:off x="9741920" y="1828801"/>
            <a:ext cx="679269" cy="783769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3</a:t>
            </a:r>
          </a:p>
        </p:txBody>
      </p:sp>
      <p:sp>
        <p:nvSpPr>
          <p:cNvPr id="16" name="6-конечная звезда 15"/>
          <p:cNvSpPr/>
          <p:nvPr/>
        </p:nvSpPr>
        <p:spPr>
          <a:xfrm>
            <a:off x="9741919" y="4291149"/>
            <a:ext cx="679269" cy="770709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4</a:t>
            </a:r>
          </a:p>
        </p:txBody>
      </p:sp>
      <p:sp>
        <p:nvSpPr>
          <p:cNvPr id="17" name="5-конечная звезда 16"/>
          <p:cNvSpPr/>
          <p:nvPr/>
        </p:nvSpPr>
        <p:spPr>
          <a:xfrm>
            <a:off x="784361" y="509451"/>
            <a:ext cx="691742" cy="6008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52841" y="861639"/>
            <a:ext cx="731520" cy="80336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52841" y="97971"/>
            <a:ext cx="757350" cy="76366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855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>
                <a:solidFill>
                  <a:srgbClr val="0A56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2.Как переводится название нашего города с эвенкийского?</a:t>
            </a:r>
            <a:endParaRPr lang="ru-RU" dirty="0">
              <a:solidFill>
                <a:srgbClr val="0A56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0709" y="1600200"/>
            <a:ext cx="4336868" cy="1077686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Сухой ключ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 rot="10800000" flipV="1">
            <a:off x="770709" y="3592286"/>
            <a:ext cx="4336868" cy="107115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Осетровое место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94513" y="1600200"/>
            <a:ext cx="4683625" cy="1077686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Тысяча хариусов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841375" y="3592286"/>
            <a:ext cx="4683625" cy="107115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Дверь души</a:t>
            </a:r>
          </a:p>
        </p:txBody>
      </p:sp>
      <p:sp>
        <p:nvSpPr>
          <p:cNvPr id="7" name="6-конечная звезда 6"/>
          <p:cNvSpPr/>
          <p:nvPr/>
        </p:nvSpPr>
        <p:spPr>
          <a:xfrm>
            <a:off x="4678430" y="2267899"/>
            <a:ext cx="881743" cy="880250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1</a:t>
            </a:r>
          </a:p>
        </p:txBody>
      </p:sp>
      <p:sp>
        <p:nvSpPr>
          <p:cNvPr id="8" name="6-конечная звезда 7"/>
          <p:cNvSpPr/>
          <p:nvPr/>
        </p:nvSpPr>
        <p:spPr>
          <a:xfrm>
            <a:off x="4820194" y="4238897"/>
            <a:ext cx="849086" cy="849086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 </a:t>
            </a:r>
            <a:r>
              <a:rPr lang="ru-RU" sz="32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2</a:t>
            </a:r>
          </a:p>
        </p:txBody>
      </p:sp>
      <p:sp>
        <p:nvSpPr>
          <p:cNvPr id="9" name="6-конечная звезда 8"/>
          <p:cNvSpPr/>
          <p:nvPr/>
        </p:nvSpPr>
        <p:spPr>
          <a:xfrm>
            <a:off x="11272544" y="2267899"/>
            <a:ext cx="797536" cy="880251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3</a:t>
            </a:r>
          </a:p>
        </p:txBody>
      </p:sp>
      <p:sp>
        <p:nvSpPr>
          <p:cNvPr id="10" name="6-конечная звезда 9"/>
          <p:cNvSpPr/>
          <p:nvPr/>
        </p:nvSpPr>
        <p:spPr>
          <a:xfrm>
            <a:off x="11430000" y="4754880"/>
            <a:ext cx="365760" cy="45719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6-конечная звезда 10"/>
          <p:cNvSpPr/>
          <p:nvPr/>
        </p:nvSpPr>
        <p:spPr>
          <a:xfrm>
            <a:off x="11204960" y="4238897"/>
            <a:ext cx="865120" cy="849086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4</a:t>
            </a:r>
          </a:p>
        </p:txBody>
      </p:sp>
      <p:sp>
        <p:nvSpPr>
          <p:cNvPr id="14" name="5-конечная звезда 13"/>
          <p:cNvSpPr/>
          <p:nvPr/>
        </p:nvSpPr>
        <p:spPr>
          <a:xfrm>
            <a:off x="169817" y="94984"/>
            <a:ext cx="809897" cy="72797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940525" y="445442"/>
            <a:ext cx="822960" cy="75083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169226" y="795061"/>
            <a:ext cx="809897" cy="74812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746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3600" dirty="0">
                <a:solidFill>
                  <a:srgbClr val="044B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3600" dirty="0">
                <a:solidFill>
                  <a:srgbClr val="044B5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Благодаря этому месторождению был построен наш город?</a:t>
            </a:r>
            <a:br>
              <a:rPr lang="ru-RU" sz="3600" dirty="0">
                <a:solidFill>
                  <a:srgbClr val="044B5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044B5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63930" y="1600200"/>
            <a:ext cx="3017521" cy="105156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 rot="10800000" flipV="1">
            <a:off x="2063929" y="3291840"/>
            <a:ext cx="3017521" cy="113646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3036524" cy="105156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008813" y="3291840"/>
            <a:ext cx="3036524" cy="122790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400" dirty="0">
                <a:solidFill>
                  <a:schemeClr val="tx2"/>
                </a:solidFill>
              </a:rPr>
              <a:t>Золото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274" y="50404"/>
            <a:ext cx="839108" cy="792549"/>
          </a:xfrm>
          <a:prstGeom prst="rect">
            <a:avLst/>
          </a:prstGeom>
        </p:spPr>
      </p:pic>
      <p:sp>
        <p:nvSpPr>
          <p:cNvPr id="8" name="5-конечная звезда 7"/>
          <p:cNvSpPr/>
          <p:nvPr/>
        </p:nvSpPr>
        <p:spPr>
          <a:xfrm>
            <a:off x="0" y="905008"/>
            <a:ext cx="796834" cy="69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653143" y="522514"/>
            <a:ext cx="891654" cy="70467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6-конечная звезда 9"/>
          <p:cNvSpPr/>
          <p:nvPr/>
        </p:nvSpPr>
        <p:spPr>
          <a:xfrm>
            <a:off x="4775059" y="1941327"/>
            <a:ext cx="888276" cy="1010879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1</a:t>
            </a:r>
          </a:p>
        </p:txBody>
      </p:sp>
      <p:sp>
        <p:nvSpPr>
          <p:cNvPr id="11" name="6-конечная звезда 10"/>
          <p:cNvSpPr/>
          <p:nvPr/>
        </p:nvSpPr>
        <p:spPr>
          <a:xfrm>
            <a:off x="4653937" y="3984171"/>
            <a:ext cx="927463" cy="888274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2</a:t>
            </a:r>
          </a:p>
        </p:txBody>
      </p:sp>
      <p:sp>
        <p:nvSpPr>
          <p:cNvPr id="12" name="6-конечная звезда 11"/>
          <p:cNvSpPr/>
          <p:nvPr/>
        </p:nvSpPr>
        <p:spPr>
          <a:xfrm>
            <a:off x="9483634" y="1941327"/>
            <a:ext cx="966652" cy="997813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3</a:t>
            </a:r>
          </a:p>
        </p:txBody>
      </p:sp>
      <p:sp>
        <p:nvSpPr>
          <p:cNvPr id="13" name="6-конечная звезда 12"/>
          <p:cNvSpPr/>
          <p:nvPr/>
        </p:nvSpPr>
        <p:spPr>
          <a:xfrm>
            <a:off x="9431383" y="4033155"/>
            <a:ext cx="1018903" cy="973185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180013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2513" y="274321"/>
            <a:ext cx="9372600" cy="814252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Выберите герб города Нерюнгри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3862051" y="2776872"/>
            <a:ext cx="2003871" cy="2982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5-конечная звезда 7"/>
          <p:cNvSpPr/>
          <p:nvPr/>
        </p:nvSpPr>
        <p:spPr>
          <a:xfrm>
            <a:off x="65314" y="104503"/>
            <a:ext cx="836023" cy="72281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65314" y="810580"/>
            <a:ext cx="914400" cy="69463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901337" y="535578"/>
            <a:ext cx="796834" cy="58347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8" name="Picture 4" descr="https://pp.vk.me/c617616/v617616108/b22d/yNz2UAhva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645" y="4045940"/>
            <a:ext cx="2155532" cy="281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old.sakha.gov.ru/sites/default/files/55/images/%D0%9C%D0%98%D0%A0%D0%9D%D0%98%D0%9D%D0%A1%D0%9A%D0%98%D0%99%20%D0%A0%D0%90%D0%99%D0%9E%D0%9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355" y="810580"/>
            <a:ext cx="2246104" cy="279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old.sakha.gov.ru/sites/default/files/story/img/2016_04/118/%D0%9D%D1%8E%D1%80%D0%B1%D0%B8%D0%BD%D1%81%D0%BA%D0%B8%D0%B9-%D0%93%D0%BE%D1%80%D0%BE%D0%B4%20%D0%9D%D1%8E%D1%80%D0%B1%D0%B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2212" y="4045941"/>
            <a:ext cx="2246104" cy="281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www.vseflagi.ru/upload/symbolics/coa/normal/saha_yakutiya/verhnekolimskiy_coa.gif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9100" y="810580"/>
            <a:ext cx="2159535" cy="271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6-конечная звезда 11"/>
          <p:cNvSpPr/>
          <p:nvPr/>
        </p:nvSpPr>
        <p:spPr>
          <a:xfrm>
            <a:off x="8175812" y="5365376"/>
            <a:ext cx="228600" cy="45719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6-конечная звезда 12"/>
          <p:cNvSpPr/>
          <p:nvPr/>
        </p:nvSpPr>
        <p:spPr>
          <a:xfrm>
            <a:off x="5069541" y="3075144"/>
            <a:ext cx="995083" cy="1064926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1</a:t>
            </a:r>
          </a:p>
        </p:txBody>
      </p:sp>
      <p:sp>
        <p:nvSpPr>
          <p:cNvPr id="14" name="6-конечная звезда 13"/>
          <p:cNvSpPr/>
          <p:nvPr/>
        </p:nvSpPr>
        <p:spPr>
          <a:xfrm>
            <a:off x="9174406" y="3067078"/>
            <a:ext cx="1072938" cy="1064926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3</a:t>
            </a:r>
          </a:p>
        </p:txBody>
      </p:sp>
      <p:sp>
        <p:nvSpPr>
          <p:cNvPr id="15" name="6-конечная звезда 14"/>
          <p:cNvSpPr/>
          <p:nvPr/>
        </p:nvSpPr>
        <p:spPr>
          <a:xfrm>
            <a:off x="4948517" y="5814348"/>
            <a:ext cx="995083" cy="1043652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2</a:t>
            </a:r>
          </a:p>
        </p:txBody>
      </p:sp>
      <p:sp>
        <p:nvSpPr>
          <p:cNvPr id="17" name="6-конечная звезда 16"/>
          <p:cNvSpPr/>
          <p:nvPr/>
        </p:nvSpPr>
        <p:spPr>
          <a:xfrm>
            <a:off x="9368635" y="5795682"/>
            <a:ext cx="991080" cy="1062318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Franklin Gothic Heavy" panose="020B0903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96237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Children Happy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3" id="{7909083B-3485-49E7-BBE7-EFD488C62F99}" vid="{B57F6697-5DA8-422E-86BF-20B69A74A1E0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22224F2-88E2-4E19-8BE2-5AB2030F71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Макет презентации с играющимися детьми (рисованное широкоэкранное изображение)</Template>
  <TotalTime>0</TotalTime>
  <Words>301</Words>
  <Application>Microsoft Office PowerPoint</Application>
  <PresentationFormat>Произвольный</PresentationFormat>
  <Paragraphs>94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Children Happy 16x9</vt:lpstr>
      <vt:lpstr>ИНТЕЛЛЕКТУАЛЬНО – ПОЗНАВАТЕЛЬНАЯ ВИКТОРИНА «ПУТЕШЕСТВИЕ ПО ЯКУТИИ» </vt:lpstr>
      <vt:lpstr>Макет рисунка с подписью</vt:lpstr>
      <vt:lpstr>Разминка</vt:lpstr>
      <vt:lpstr>Раунд I. «Заглянем в историю» </vt:lpstr>
      <vt:lpstr>Любимый город Нерюнгри</vt:lpstr>
      <vt:lpstr>1.В каком году основан наш город? </vt:lpstr>
      <vt:lpstr>2.Как переводится название нашего города с эвенкийского?</vt:lpstr>
      <vt:lpstr>3. Благодаря этому месторождению был построен наш город? </vt:lpstr>
      <vt:lpstr>4. Выберите герб города Нерюнгри </vt:lpstr>
      <vt:lpstr>5.Какая улица названа в честь первостроителя нашего города? </vt:lpstr>
      <vt:lpstr>Раунд II. -«Растительный и животный мир Якутии»</vt:lpstr>
      <vt:lpstr>2. Конкурс загадок о животных и птицах Якутии.( покажи картинку) </vt:lpstr>
      <vt:lpstr>3 конкурс: Растительный мир Якутии  1.Основная пища оленей? </vt:lpstr>
      <vt:lpstr>2.Цветок символ чистоты и красоты, в Якутии часто так называют девочек. </vt:lpstr>
      <vt:lpstr>3.Вечнозеленый хвойный кустарник, произрастающий на большей территории Якутии</vt:lpstr>
      <vt:lpstr>4.Какое дерево не произрастает на территории Якутии?  </vt:lpstr>
      <vt:lpstr>6. Как называется книга, в которую записывают редкие виды растений? </vt:lpstr>
      <vt:lpstr>Конкурс капитанов </vt:lpstr>
      <vt:lpstr>5</vt:lpstr>
      <vt:lpstr>Вопрос №1:Коренное население Якутии?</vt:lpstr>
      <vt:lpstr>Вопрос №2: Жилище якутов</vt:lpstr>
      <vt:lpstr>Вопрос№3: Средство передвижения по тундре?</vt:lpstr>
      <vt:lpstr>Вопрос №4:Как называют посуду в которой подают кумыс?</vt:lpstr>
      <vt:lpstr>Вопрос №5:Национальный якутский музыкальный инструмент?</vt:lpstr>
      <vt:lpstr>Вопрос №6: Национальный летний праздник якутов</vt:lpstr>
      <vt:lpstr> СПАСИБО  ЗА  ВНИМАНИЕ!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2017-02-12T05:28:13Z</dcterms:created>
  <dcterms:modified xsi:type="dcterms:W3CDTF">2022-02-28T01:00:44Z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TC034618839991</vt:lpwstr>
  </property>
</Properties>
</file>