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20"/>
  </p:notesMasterIdLst>
  <p:sldIdLst>
    <p:sldId id="288" r:id="rId2"/>
    <p:sldId id="302" r:id="rId3"/>
    <p:sldId id="324" r:id="rId4"/>
    <p:sldId id="263" r:id="rId5"/>
    <p:sldId id="326" r:id="rId6"/>
    <p:sldId id="322" r:id="rId7"/>
    <p:sldId id="325" r:id="rId8"/>
    <p:sldId id="317" r:id="rId9"/>
    <p:sldId id="265" r:id="rId10"/>
    <p:sldId id="331" r:id="rId11"/>
    <p:sldId id="330" r:id="rId12"/>
    <p:sldId id="273" r:id="rId13"/>
    <p:sldId id="332" r:id="rId14"/>
    <p:sldId id="333" r:id="rId15"/>
    <p:sldId id="315" r:id="rId16"/>
    <p:sldId id="334" r:id="rId17"/>
    <p:sldId id="335" r:id="rId18"/>
    <p:sldId id="289" r:id="rId1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AF606853-7671-496A-8E4F-DF71F8EC918B}" styleName="Темный стиль 1 — акцент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Темный стиль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Темный стиль 2 — акцент 1/акцент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45" autoAdjust="0"/>
    <p:restoredTop sz="91797" autoAdjust="0"/>
  </p:normalViewPr>
  <p:slideViewPr>
    <p:cSldViewPr snapToGrid="0">
      <p:cViewPr varScale="1">
        <p:scale>
          <a:sx n="100" d="100"/>
          <a:sy n="100" d="100"/>
        </p:scale>
        <p:origin x="744" y="77"/>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ED451-66DB-4818-AF82-1283F553AE17}" type="datetimeFigureOut">
              <a:rPr lang="ru-RU" smtClean="0"/>
              <a:t>17.11.2022</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C38245-FBD2-4C73-BFAB-C1049DCFCDAF}" type="slidenum">
              <a:rPr lang="ru-RU" smtClean="0"/>
              <a:t>‹#›</a:t>
            </a:fld>
            <a:endParaRPr lang="ru-RU"/>
          </a:p>
        </p:txBody>
      </p:sp>
    </p:spTree>
    <p:extLst>
      <p:ext uri="{BB962C8B-B14F-4D97-AF65-F5344CB8AC3E}">
        <p14:creationId xmlns:p14="http://schemas.microsoft.com/office/powerpoint/2010/main" val="2964040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6BA7F00F-C8BA-4635-9D73-0D9ED1345E20}" type="datetimeFigureOut">
              <a:rPr lang="ru-RU" smtClean="0"/>
              <a:t>17.11.2022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3571BE5-9734-4143-BFF7-762FF4BD2BEE}" type="slidenum">
              <a:rPr lang="ru-RU" smtClean="0"/>
              <a:t>‹#›</a:t>
            </a:fld>
            <a:endParaRPr lang="ru-RU"/>
          </a:p>
        </p:txBody>
      </p:sp>
    </p:spTree>
    <p:extLst>
      <p:ext uri="{BB962C8B-B14F-4D97-AF65-F5344CB8AC3E}">
        <p14:creationId xmlns:p14="http://schemas.microsoft.com/office/powerpoint/2010/main" val="2237340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ru-RU" smtClean="0"/>
              <a:t>Образец заголовка</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Date Placeholder 2"/>
          <p:cNvSpPr>
            <a:spLocks noGrp="1"/>
          </p:cNvSpPr>
          <p:nvPr>
            <p:ph type="dt" sz="half" idx="10"/>
          </p:nvPr>
        </p:nvSpPr>
        <p:spPr/>
        <p:txBody>
          <a:bodyPr/>
          <a:lstStyle/>
          <a:p>
            <a:fld id="{6BA7F00F-C8BA-4635-9D73-0D9ED1345E20}" type="datetimeFigureOut">
              <a:rPr lang="ru-RU" smtClean="0"/>
              <a:t>17.11.2022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F3571BE5-9734-4143-BFF7-762FF4BD2BEE}" type="slidenum">
              <a:rPr lang="ru-RU" smtClean="0"/>
              <a:t>‹#›</a:t>
            </a:fld>
            <a:endParaRPr lang="ru-RU"/>
          </a:p>
        </p:txBody>
      </p:sp>
    </p:spTree>
    <p:extLst>
      <p:ext uri="{BB962C8B-B14F-4D97-AF65-F5344CB8AC3E}">
        <p14:creationId xmlns:p14="http://schemas.microsoft.com/office/powerpoint/2010/main" val="2105540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BA7F00F-C8BA-4635-9D73-0D9ED1345E20}" type="datetimeFigureOut">
              <a:rPr lang="ru-RU" smtClean="0"/>
              <a:t>17.11.2022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3571BE5-9734-4143-BFF7-762FF4BD2BEE}" type="slidenum">
              <a:rPr lang="ru-RU" smtClean="0"/>
              <a:t>‹#›</a:t>
            </a:fld>
            <a:endParaRPr lang="ru-RU"/>
          </a:p>
        </p:txBody>
      </p:sp>
    </p:spTree>
    <p:extLst>
      <p:ext uri="{BB962C8B-B14F-4D97-AF65-F5344CB8AC3E}">
        <p14:creationId xmlns:p14="http://schemas.microsoft.com/office/powerpoint/2010/main" val="2310723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BA7F00F-C8BA-4635-9D73-0D9ED1345E20}" type="datetimeFigureOut">
              <a:rPr lang="ru-RU" smtClean="0"/>
              <a:t>17.11.2022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3571BE5-9734-4143-BFF7-762FF4BD2BEE}" type="slidenum">
              <a:rPr lang="ru-RU" smtClean="0"/>
              <a:t>‹#›</a:t>
            </a:fld>
            <a:endParaRPr lang="ru-RU"/>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426904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BA7F00F-C8BA-4635-9D73-0D9ED1345E20}" type="datetimeFigureOut">
              <a:rPr lang="ru-RU" smtClean="0"/>
              <a:t>17.11.2022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3571BE5-9734-4143-BFF7-762FF4BD2BEE}" type="slidenum">
              <a:rPr lang="ru-RU" smtClean="0"/>
              <a:t>‹#›</a:t>
            </a:fld>
            <a:endParaRPr lang="ru-RU"/>
          </a:p>
        </p:txBody>
      </p:sp>
    </p:spTree>
    <p:extLst>
      <p:ext uri="{BB962C8B-B14F-4D97-AF65-F5344CB8AC3E}">
        <p14:creationId xmlns:p14="http://schemas.microsoft.com/office/powerpoint/2010/main" val="1969149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BA7F00F-C8BA-4635-9D73-0D9ED1345E20}" type="datetimeFigureOut">
              <a:rPr lang="ru-RU" smtClean="0"/>
              <a:t>17.11.2022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3571BE5-9734-4143-BFF7-762FF4BD2BEE}" type="slidenum">
              <a:rPr lang="ru-RU" smtClean="0"/>
              <a:t>‹#›</a:t>
            </a:fld>
            <a:endParaRPr lang="ru-RU"/>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202154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BA7F00F-C8BA-4635-9D73-0D9ED1345E20}" type="datetimeFigureOut">
              <a:rPr lang="ru-RU" smtClean="0"/>
              <a:t>17.11.2022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3571BE5-9734-4143-BFF7-762FF4BD2BEE}" type="slidenum">
              <a:rPr lang="ru-RU" smtClean="0"/>
              <a:t>‹#›</a:t>
            </a:fld>
            <a:endParaRPr lang="ru-RU"/>
          </a:p>
        </p:txBody>
      </p:sp>
    </p:spTree>
    <p:extLst>
      <p:ext uri="{BB962C8B-B14F-4D97-AF65-F5344CB8AC3E}">
        <p14:creationId xmlns:p14="http://schemas.microsoft.com/office/powerpoint/2010/main" val="1274921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BA7F00F-C8BA-4635-9D73-0D9ED1345E20}" type="datetimeFigureOut">
              <a:rPr lang="ru-RU" smtClean="0"/>
              <a:t>17.11.2022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3571BE5-9734-4143-BFF7-762FF4BD2BEE}" type="slidenum">
              <a:rPr lang="ru-RU" smtClean="0"/>
              <a:t>‹#›</a:t>
            </a:fld>
            <a:endParaRPr lang="ru-RU"/>
          </a:p>
        </p:txBody>
      </p:sp>
    </p:spTree>
    <p:extLst>
      <p:ext uri="{BB962C8B-B14F-4D97-AF65-F5344CB8AC3E}">
        <p14:creationId xmlns:p14="http://schemas.microsoft.com/office/powerpoint/2010/main" val="2760877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BA7F00F-C8BA-4635-9D73-0D9ED1345E20}" type="datetimeFigureOut">
              <a:rPr lang="ru-RU" smtClean="0"/>
              <a:t>17.11.2022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3571BE5-9734-4143-BFF7-762FF4BD2BEE}" type="slidenum">
              <a:rPr lang="ru-RU" smtClean="0"/>
              <a:t>‹#›</a:t>
            </a:fld>
            <a:endParaRPr lang="ru-RU"/>
          </a:p>
        </p:txBody>
      </p:sp>
    </p:spTree>
    <p:extLst>
      <p:ext uri="{BB962C8B-B14F-4D97-AF65-F5344CB8AC3E}">
        <p14:creationId xmlns:p14="http://schemas.microsoft.com/office/powerpoint/2010/main" val="3778252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BA7F00F-C8BA-4635-9D73-0D9ED1345E20}" type="datetimeFigureOut">
              <a:rPr lang="ru-RU" smtClean="0"/>
              <a:t>17.11.2022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3571BE5-9734-4143-BFF7-762FF4BD2BEE}" type="slidenum">
              <a:rPr lang="ru-RU" smtClean="0"/>
              <a:t>‹#›</a:t>
            </a:fld>
            <a:endParaRPr lang="ru-RU"/>
          </a:p>
        </p:txBody>
      </p:sp>
    </p:spTree>
    <p:extLst>
      <p:ext uri="{BB962C8B-B14F-4D97-AF65-F5344CB8AC3E}">
        <p14:creationId xmlns:p14="http://schemas.microsoft.com/office/powerpoint/2010/main" val="1839914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BA7F00F-C8BA-4635-9D73-0D9ED1345E20}" type="datetimeFigureOut">
              <a:rPr lang="ru-RU" smtClean="0"/>
              <a:t>17.11.2022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3571BE5-9734-4143-BFF7-762FF4BD2BEE}" type="slidenum">
              <a:rPr lang="ru-RU" smtClean="0"/>
              <a:t>‹#›</a:t>
            </a:fld>
            <a:endParaRPr lang="ru-RU"/>
          </a:p>
        </p:txBody>
      </p:sp>
    </p:spTree>
    <p:extLst>
      <p:ext uri="{BB962C8B-B14F-4D97-AF65-F5344CB8AC3E}">
        <p14:creationId xmlns:p14="http://schemas.microsoft.com/office/powerpoint/2010/main" val="3778808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ru-RU" smtClean="0"/>
              <a:t>Образец заголовка</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6BA7F00F-C8BA-4635-9D73-0D9ED1345E20}" type="datetimeFigureOut">
              <a:rPr lang="ru-RU" smtClean="0"/>
              <a:t>17.11.2022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3571BE5-9734-4143-BFF7-762FF4BD2BEE}" type="slidenum">
              <a:rPr lang="ru-RU" smtClean="0"/>
              <a:t>‹#›</a:t>
            </a:fld>
            <a:endParaRPr lang="ru-RU"/>
          </a:p>
        </p:txBody>
      </p:sp>
    </p:spTree>
    <p:extLst>
      <p:ext uri="{BB962C8B-B14F-4D97-AF65-F5344CB8AC3E}">
        <p14:creationId xmlns:p14="http://schemas.microsoft.com/office/powerpoint/2010/main" val="1523996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ru-RU" smtClean="0"/>
              <a:t>Образец заголовка</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6BA7F00F-C8BA-4635-9D73-0D9ED1345E20}" type="datetimeFigureOut">
              <a:rPr lang="ru-RU" smtClean="0"/>
              <a:t>17.11.2022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F3571BE5-9734-4143-BFF7-762FF4BD2BEE}" type="slidenum">
              <a:rPr lang="ru-RU" smtClean="0"/>
              <a:t>‹#›</a:t>
            </a:fld>
            <a:endParaRPr lang="ru-RU"/>
          </a:p>
        </p:txBody>
      </p:sp>
    </p:spTree>
    <p:extLst>
      <p:ext uri="{BB962C8B-B14F-4D97-AF65-F5344CB8AC3E}">
        <p14:creationId xmlns:p14="http://schemas.microsoft.com/office/powerpoint/2010/main" val="307687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6BA7F00F-C8BA-4635-9D73-0D9ED1345E20}" type="datetimeFigureOut">
              <a:rPr lang="ru-RU" smtClean="0"/>
              <a:t>17.11.2022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F3571BE5-9734-4143-BFF7-762FF4BD2BEE}" type="slidenum">
              <a:rPr lang="ru-RU" smtClean="0"/>
              <a:t>‹#›</a:t>
            </a:fld>
            <a:endParaRPr lang="ru-RU"/>
          </a:p>
        </p:txBody>
      </p:sp>
    </p:spTree>
    <p:extLst>
      <p:ext uri="{BB962C8B-B14F-4D97-AF65-F5344CB8AC3E}">
        <p14:creationId xmlns:p14="http://schemas.microsoft.com/office/powerpoint/2010/main" val="620590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A7F00F-C8BA-4635-9D73-0D9ED1345E20}" type="datetimeFigureOut">
              <a:rPr lang="ru-RU" smtClean="0"/>
              <a:t>17.11.2022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F3571BE5-9734-4143-BFF7-762FF4BD2BEE}" type="slidenum">
              <a:rPr lang="ru-RU" smtClean="0"/>
              <a:t>‹#›</a:t>
            </a:fld>
            <a:endParaRPr lang="ru-RU"/>
          </a:p>
        </p:txBody>
      </p:sp>
    </p:spTree>
    <p:extLst>
      <p:ext uri="{BB962C8B-B14F-4D97-AF65-F5344CB8AC3E}">
        <p14:creationId xmlns:p14="http://schemas.microsoft.com/office/powerpoint/2010/main" val="3892996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6BA7F00F-C8BA-4635-9D73-0D9ED1345E20}" type="datetimeFigureOut">
              <a:rPr lang="ru-RU" smtClean="0"/>
              <a:t>17.11.2022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3571BE5-9734-4143-BFF7-762FF4BD2BEE}" type="slidenum">
              <a:rPr lang="ru-RU" smtClean="0"/>
              <a:t>‹#›</a:t>
            </a:fld>
            <a:endParaRPr lang="ru-RU"/>
          </a:p>
        </p:txBody>
      </p:sp>
    </p:spTree>
    <p:extLst>
      <p:ext uri="{BB962C8B-B14F-4D97-AF65-F5344CB8AC3E}">
        <p14:creationId xmlns:p14="http://schemas.microsoft.com/office/powerpoint/2010/main" val="2235241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ru-RU" smtClean="0"/>
              <a:t>Образец заголовка</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6BA7F00F-C8BA-4635-9D73-0D9ED1345E20}" type="datetimeFigureOut">
              <a:rPr lang="ru-RU" smtClean="0"/>
              <a:t>17.11.2022</a:t>
            </a:fld>
            <a:endParaRPr lang="ru-RU"/>
          </a:p>
        </p:txBody>
      </p:sp>
      <p:sp>
        <p:nvSpPr>
          <p:cNvPr id="6" name="Footer Placeholder 5"/>
          <p:cNvSpPr>
            <a:spLocks noGrp="1"/>
          </p:cNvSpPr>
          <p:nvPr>
            <p:ph type="ftr" sz="quarter" idx="11"/>
          </p:nvPr>
        </p:nvSpPr>
        <p:spPr>
          <a:xfrm>
            <a:off x="533400" y="6172200"/>
            <a:ext cx="5811724" cy="365125"/>
          </a:xfrm>
        </p:spPr>
        <p:txBody>
          <a:bodyPr/>
          <a:lstStyle/>
          <a:p>
            <a:endParaRPr lang="ru-RU"/>
          </a:p>
        </p:txBody>
      </p:sp>
      <p:sp>
        <p:nvSpPr>
          <p:cNvPr id="7" name="Slide Number Placeholder 6"/>
          <p:cNvSpPr>
            <a:spLocks noGrp="1"/>
          </p:cNvSpPr>
          <p:nvPr>
            <p:ph type="sldNum" sz="quarter" idx="12"/>
          </p:nvPr>
        </p:nvSpPr>
        <p:spPr/>
        <p:txBody>
          <a:bodyPr/>
          <a:lstStyle/>
          <a:p>
            <a:fld id="{F3571BE5-9734-4143-BFF7-762FF4BD2BEE}" type="slidenum">
              <a:rPr lang="ru-RU" smtClean="0"/>
              <a:t>‹#›</a:t>
            </a:fld>
            <a:endParaRPr lang="ru-RU"/>
          </a:p>
        </p:txBody>
      </p:sp>
    </p:spTree>
    <p:extLst>
      <p:ext uri="{BB962C8B-B14F-4D97-AF65-F5344CB8AC3E}">
        <p14:creationId xmlns:p14="http://schemas.microsoft.com/office/powerpoint/2010/main" val="142452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6BA7F00F-C8BA-4635-9D73-0D9ED1345E20}" type="datetimeFigureOut">
              <a:rPr lang="ru-RU" smtClean="0"/>
              <a:t>17.11.2022</a:t>
            </a:fld>
            <a:endParaRPr lang="ru-RU"/>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ru-RU"/>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F3571BE5-9734-4143-BFF7-762FF4BD2BEE}" type="slidenum">
              <a:rPr lang="ru-RU" smtClean="0"/>
              <a:t>‹#›</a:t>
            </a:fld>
            <a:endParaRPr lang="ru-RU"/>
          </a:p>
        </p:txBody>
      </p:sp>
    </p:spTree>
    <p:extLst>
      <p:ext uri="{BB962C8B-B14F-4D97-AF65-F5344CB8AC3E}">
        <p14:creationId xmlns:p14="http://schemas.microsoft.com/office/powerpoint/2010/main" val="924906691"/>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hyperlink" Target="mailto:schmastah@rambler.ru" TargetMode="Externa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hyperlink" Target="http://www.rusla.ru/rsba/help/itogi_konkyrs/index.php?ELEMENT_ID=3408" TargetMode="External"/><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5260" y="5501640"/>
            <a:ext cx="8869680" cy="1249680"/>
          </a:xfrm>
        </p:spPr>
        <p:txBody>
          <a:bodyPr>
            <a:normAutofit/>
          </a:bodyPr>
          <a:lstStyle/>
          <a:p>
            <a:pPr algn="ctr"/>
            <a:r>
              <a:rPr lang="ru-RU" sz="2000" b="1" dirty="0">
                <a:solidFill>
                  <a:schemeClr val="accent3">
                    <a:lumMod val="50000"/>
                  </a:schemeClr>
                </a:solidFill>
              </a:rPr>
              <a:t>Тема работы: «Я – БИБЛИОТЕКАРЬ!»</a:t>
            </a:r>
            <a:r>
              <a:rPr lang="en-US" sz="2000" b="1" dirty="0" smtClean="0">
                <a:solidFill>
                  <a:schemeClr val="accent3">
                    <a:lumMod val="50000"/>
                  </a:schemeClr>
                </a:solidFill>
              </a:rPr>
              <a:t/>
            </a:r>
            <a:br>
              <a:rPr lang="en-US" sz="2000" b="1" dirty="0" smtClean="0">
                <a:solidFill>
                  <a:schemeClr val="accent3">
                    <a:lumMod val="50000"/>
                  </a:schemeClr>
                </a:solidFill>
              </a:rPr>
            </a:br>
            <a:r>
              <a:rPr lang="ru-RU" sz="2000" b="1" dirty="0" smtClean="0">
                <a:solidFill>
                  <a:schemeClr val="accent3">
                    <a:lumMod val="50000"/>
                  </a:schemeClr>
                </a:solidFill>
              </a:rPr>
              <a:t>Педагог – библиотекарь – Яковлева Изабелла Дмитриевна</a:t>
            </a:r>
            <a:endParaRPr lang="ru-RU" sz="2000" b="1" dirty="0">
              <a:solidFill>
                <a:schemeClr val="accent3">
                  <a:lumMod val="50000"/>
                </a:schemeClr>
              </a:solidFill>
            </a:endParaRPr>
          </a:p>
        </p:txBody>
      </p:sp>
      <p:pic>
        <p:nvPicPr>
          <p:cNvPr id="4" name="Объект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038350" y="2294701"/>
            <a:ext cx="4693920" cy="3520440"/>
          </a:xfrm>
          <a:prstGeom prst="rect">
            <a:avLst/>
          </a:prstGeom>
        </p:spPr>
      </p:pic>
      <p:pic>
        <p:nvPicPr>
          <p:cNvPr id="5" name="Рисунок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2780" y="152400"/>
            <a:ext cx="1733506" cy="2455802"/>
          </a:xfrm>
          <a:prstGeom prst="rect">
            <a:avLst/>
          </a:prstGeom>
          <a:ln>
            <a:noFill/>
          </a:ln>
          <a:effectLst>
            <a:softEdge rad="112500"/>
          </a:effectLst>
        </p:spPr>
      </p:pic>
      <p:pic>
        <p:nvPicPr>
          <p:cNvPr id="6" name="Рисунок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4200" y="411202"/>
            <a:ext cx="1894640" cy="1894640"/>
          </a:xfrm>
          <a:prstGeom prst="rect">
            <a:avLst/>
          </a:prstGeom>
          <a:ln>
            <a:noFill/>
          </a:ln>
          <a:effectLst>
            <a:softEdge rad="112500"/>
          </a:effectLst>
        </p:spPr>
      </p:pic>
      <p:sp>
        <p:nvSpPr>
          <p:cNvPr id="7" name="Заголовок 1"/>
          <p:cNvSpPr txBox="1">
            <a:spLocks/>
          </p:cNvSpPr>
          <p:nvPr/>
        </p:nvSpPr>
        <p:spPr>
          <a:xfrm>
            <a:off x="2148840" y="815339"/>
            <a:ext cx="4472940" cy="91087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000" b="1" dirty="0">
                <a:solidFill>
                  <a:srgbClr val="002060"/>
                </a:solidFill>
                <a:latin typeface="Times New Roman" panose="02020603050405020304" pitchFamily="18" charset="0"/>
                <a:cs typeface="Times New Roman" panose="02020603050405020304" pitchFamily="18" charset="0"/>
              </a:rPr>
              <a:t>Библиотека МБОУ «</a:t>
            </a:r>
            <a:r>
              <a:rPr lang="ru-RU" sz="2000" b="1" dirty="0" err="1">
                <a:solidFill>
                  <a:srgbClr val="002060"/>
                </a:solidFill>
                <a:latin typeface="Times New Roman" panose="02020603050405020304" pitchFamily="18" charset="0"/>
                <a:cs typeface="Times New Roman" panose="02020603050405020304" pitchFamily="18" charset="0"/>
              </a:rPr>
              <a:t>Мастахская</a:t>
            </a:r>
            <a:r>
              <a:rPr lang="ru-RU" sz="2000" b="1" dirty="0">
                <a:solidFill>
                  <a:srgbClr val="002060"/>
                </a:solidFill>
                <a:latin typeface="Times New Roman" panose="02020603050405020304" pitchFamily="18" charset="0"/>
                <a:cs typeface="Times New Roman" panose="02020603050405020304" pitchFamily="18" charset="0"/>
              </a:rPr>
              <a:t> средняя общеобразовательная школа имени Героя Советского Союза </a:t>
            </a:r>
          </a:p>
          <a:p>
            <a:pPr algn="ctr"/>
            <a:r>
              <a:rPr lang="ru-RU" sz="2000" b="1" dirty="0">
                <a:solidFill>
                  <a:srgbClr val="002060"/>
                </a:solidFill>
                <a:latin typeface="Times New Roman" panose="02020603050405020304" pitchFamily="18" charset="0"/>
                <a:cs typeface="Times New Roman" panose="02020603050405020304" pitchFamily="18" charset="0"/>
              </a:rPr>
              <a:t>Алексея Афанасьевича Миронова»</a:t>
            </a:r>
          </a:p>
        </p:txBody>
      </p:sp>
    </p:spTree>
    <p:extLst>
      <p:ext uri="{BB962C8B-B14F-4D97-AF65-F5344CB8AC3E}">
        <p14:creationId xmlns:p14="http://schemas.microsoft.com/office/powerpoint/2010/main" val="21117952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5340" y="449580"/>
            <a:ext cx="6797040" cy="1645920"/>
          </a:xfrm>
        </p:spPr>
        <p:txBody>
          <a:bodyPr>
            <a:normAutofit fontScale="90000"/>
          </a:bodyPr>
          <a:lstStyle/>
          <a:p>
            <a:r>
              <a:rPr lang="ru-RU" dirty="0">
                <a:solidFill>
                  <a:srgbClr val="FF0000"/>
                </a:solidFill>
                <a:latin typeface="Times New Roman" panose="02020603050405020304" pitchFamily="18" charset="0"/>
                <a:cs typeface="Times New Roman" panose="02020603050405020304" pitchFamily="18" charset="0"/>
              </a:rPr>
              <a:t>В библиотеке можно не только читать, но и играть</a:t>
            </a:r>
            <a:r>
              <a:rPr lang="ru-RU" dirty="0" smtClean="0">
                <a:solidFill>
                  <a:srgbClr val="FF0000"/>
                </a:solidFill>
                <a:latin typeface="Times New Roman" panose="02020603050405020304" pitchFamily="18" charset="0"/>
                <a:cs typeface="Times New Roman" panose="02020603050405020304" pitchFamily="18" charset="0"/>
              </a:rPr>
              <a:t>, рисовать </a:t>
            </a:r>
            <a:r>
              <a:rPr lang="ru-RU" dirty="0">
                <a:solidFill>
                  <a:srgbClr val="FF0000"/>
                </a:solidFill>
                <a:latin typeface="Times New Roman" panose="02020603050405020304" pitchFamily="18" charset="0"/>
                <a:cs typeface="Times New Roman" panose="02020603050405020304" pitchFamily="18" charset="0"/>
              </a:rPr>
              <a:t>и учится чему-то новому</a:t>
            </a:r>
          </a:p>
        </p:txBody>
      </p:sp>
      <p:pic>
        <p:nvPicPr>
          <p:cNvPr id="5" name="Объект 4"/>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91540" y="2262505"/>
            <a:ext cx="7361009" cy="4136912"/>
          </a:xfrm>
          <a:prstGeom prst="rect">
            <a:avLst/>
          </a:prstGeom>
        </p:spPr>
      </p:pic>
    </p:spTree>
    <p:extLst>
      <p:ext uri="{BB962C8B-B14F-4D97-AF65-F5344CB8AC3E}">
        <p14:creationId xmlns:p14="http://schemas.microsoft.com/office/powerpoint/2010/main" val="304110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title"/>
          </p:nvPr>
        </p:nvSpPr>
        <p:spPr/>
        <p:txBody>
          <a:bodyPr/>
          <a:lstStyle/>
          <a:p>
            <a:endParaRPr lang="ru-RU"/>
          </a:p>
        </p:txBody>
      </p:sp>
      <p:pic>
        <p:nvPicPr>
          <p:cNvPr id="4" name="Объект 3"/>
          <p:cNvPicPr>
            <a:picLocks noGrp="1" noChangeAspect="1"/>
          </p:cNvPicPr>
          <p:nvPr>
            <p:ph idx="4294967295"/>
          </p:nvPr>
        </p:nvPicPr>
        <p:blipFill>
          <a:blip r:embed="rId2"/>
          <a:stretch>
            <a:fillRect/>
          </a:stretch>
        </p:blipFill>
        <p:spPr>
          <a:xfrm>
            <a:off x="0" y="0"/>
            <a:ext cx="9144000" cy="6858000"/>
          </a:xfrm>
          <a:prstGeom prst="rect">
            <a:avLst/>
          </a:prstGeom>
        </p:spPr>
      </p:pic>
      <p:pic>
        <p:nvPicPr>
          <p:cNvPr id="5" name="Рисунок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4339" y="1121568"/>
            <a:ext cx="8477675" cy="4768692"/>
          </a:xfrm>
          <a:prstGeom prst="rect">
            <a:avLst/>
          </a:prstGeom>
        </p:spPr>
      </p:pic>
    </p:spTree>
    <p:extLst>
      <p:ext uri="{BB962C8B-B14F-4D97-AF65-F5344CB8AC3E}">
        <p14:creationId xmlns:p14="http://schemas.microsoft.com/office/powerpoint/2010/main" val="32080798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767" y="456765"/>
            <a:ext cx="8624169" cy="954107"/>
          </a:xfrm>
          <a:prstGeom prst="rect">
            <a:avLst/>
          </a:prstGeom>
          <a:noFill/>
        </p:spPr>
        <p:txBody>
          <a:bodyPr wrap="square" rtlCol="0">
            <a:spAutoFit/>
          </a:bodyPr>
          <a:lstStyle/>
          <a:p>
            <a:pPr algn="ctr"/>
            <a:r>
              <a:rPr lang="ru-RU" sz="2800" b="1" i="1" dirty="0">
                <a:solidFill>
                  <a:srgbClr val="002060"/>
                </a:solidFill>
                <a:latin typeface="Times New Roman" panose="02020603050405020304" pitchFamily="18" charset="0"/>
                <a:cs typeface="Times New Roman" panose="02020603050405020304" pitchFamily="18" charset="0"/>
              </a:rPr>
              <a:t>Благотворительная акция </a:t>
            </a:r>
          </a:p>
          <a:p>
            <a:pPr algn="ctr"/>
            <a:r>
              <a:rPr lang="ru-RU" sz="2800" b="1" i="1" dirty="0">
                <a:solidFill>
                  <a:srgbClr val="FF0000"/>
                </a:solidFill>
                <a:latin typeface="Times New Roman" panose="02020603050405020304" pitchFamily="18" charset="0"/>
                <a:cs typeface="Times New Roman" panose="02020603050405020304" pitchFamily="18" charset="0"/>
              </a:rPr>
              <a:t>«Подари книгу школьной библиотеке»</a:t>
            </a:r>
          </a:p>
        </p:txBody>
      </p:sp>
      <p:sp>
        <p:nvSpPr>
          <p:cNvPr id="3" name="TextBox 2"/>
          <p:cNvSpPr txBox="1"/>
          <p:nvPr/>
        </p:nvSpPr>
        <p:spPr>
          <a:xfrm>
            <a:off x="152767" y="1410872"/>
            <a:ext cx="5573620" cy="1131079"/>
          </a:xfrm>
          <a:prstGeom prst="rect">
            <a:avLst/>
          </a:prstGeom>
          <a:noFill/>
        </p:spPr>
        <p:txBody>
          <a:bodyPr wrap="square" rtlCol="0">
            <a:spAutoFit/>
          </a:bodyPr>
          <a:lstStyle/>
          <a:p>
            <a:pPr algn="ctr"/>
            <a:r>
              <a:rPr lang="ru-RU" sz="1350" b="1" i="1" dirty="0">
                <a:solidFill>
                  <a:srgbClr val="002060"/>
                </a:solidFill>
                <a:latin typeface="Times New Roman" panose="02020603050405020304" pitchFamily="18" charset="0"/>
                <a:cs typeface="Times New Roman" panose="02020603050405020304" pitchFamily="18" charset="0"/>
              </a:rPr>
              <a:t>В день открытия здания новой школы Выпускник </a:t>
            </a:r>
            <a:r>
              <a:rPr lang="ru-RU" sz="1350" b="1" i="1" dirty="0" err="1">
                <a:solidFill>
                  <a:srgbClr val="002060"/>
                </a:solidFill>
                <a:latin typeface="Times New Roman" panose="02020603050405020304" pitchFamily="18" charset="0"/>
                <a:cs typeface="Times New Roman" panose="02020603050405020304" pitchFamily="18" charset="0"/>
              </a:rPr>
              <a:t>Мастахской</a:t>
            </a:r>
            <a:r>
              <a:rPr lang="ru-RU" sz="1350" b="1" i="1" dirty="0">
                <a:solidFill>
                  <a:srgbClr val="002060"/>
                </a:solidFill>
                <a:latin typeface="Times New Roman" panose="02020603050405020304" pitchFamily="18" charset="0"/>
                <a:cs typeface="Times New Roman" panose="02020603050405020304" pitchFamily="18" charset="0"/>
              </a:rPr>
              <a:t> неполной средней школы №5 1952 г.</a:t>
            </a:r>
          </a:p>
          <a:p>
            <a:pPr algn="ctr"/>
            <a:r>
              <a:rPr lang="ru-RU" sz="1350" b="1" i="1" dirty="0">
                <a:solidFill>
                  <a:srgbClr val="002060"/>
                </a:solidFill>
                <a:latin typeface="Times New Roman" panose="02020603050405020304" pitchFamily="18" charset="0"/>
                <a:cs typeface="Times New Roman" panose="02020603050405020304" pitchFamily="18" charset="0"/>
              </a:rPr>
              <a:t>Заслуженный работник культуры РС(Я): </a:t>
            </a:r>
            <a:r>
              <a:rPr lang="ru-RU" sz="1350" b="1" i="1" dirty="0" err="1">
                <a:solidFill>
                  <a:srgbClr val="FF0000"/>
                </a:solidFill>
                <a:latin typeface="Times New Roman" panose="02020603050405020304" pitchFamily="18" charset="0"/>
                <a:cs typeface="Times New Roman" panose="02020603050405020304" pitchFamily="18" charset="0"/>
              </a:rPr>
              <a:t>Телье</a:t>
            </a:r>
            <a:r>
              <a:rPr lang="ru-RU" sz="1350" b="1" i="1" dirty="0">
                <a:solidFill>
                  <a:srgbClr val="FF0000"/>
                </a:solidFill>
                <a:latin typeface="Times New Roman" panose="02020603050405020304" pitchFamily="18" charset="0"/>
                <a:cs typeface="Times New Roman" panose="02020603050405020304" pitchFamily="18" charset="0"/>
              </a:rPr>
              <a:t>-Иванов Семен Викторович </a:t>
            </a:r>
            <a:r>
              <a:rPr lang="ru-RU" sz="1350" b="1" i="1" dirty="0">
                <a:solidFill>
                  <a:srgbClr val="002060"/>
                </a:solidFill>
                <a:latin typeface="Times New Roman" panose="02020603050405020304" pitchFamily="18" charset="0"/>
                <a:cs typeface="Times New Roman" panose="02020603050405020304" pitchFamily="18" charset="0"/>
              </a:rPr>
              <a:t>по собственной инициативе подарил из своей библиотеки книги для пользования.</a:t>
            </a:r>
          </a:p>
        </p:txBody>
      </p:sp>
      <p:pic>
        <p:nvPicPr>
          <p:cNvPr id="7" name="Рисунок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69691" y="2162074"/>
            <a:ext cx="3050549" cy="2323630"/>
          </a:xfrm>
          <a:prstGeom prst="rect">
            <a:avLst/>
          </a:prstGeom>
          <a:ln>
            <a:noFill/>
          </a:ln>
          <a:effectLst>
            <a:softEdge rad="112500"/>
          </a:effectLst>
        </p:spPr>
      </p:pic>
      <p:sp>
        <p:nvSpPr>
          <p:cNvPr id="6" name="TextBox 5"/>
          <p:cNvSpPr txBox="1"/>
          <p:nvPr/>
        </p:nvSpPr>
        <p:spPr>
          <a:xfrm>
            <a:off x="5851623" y="1305379"/>
            <a:ext cx="2800075" cy="954107"/>
          </a:xfrm>
          <a:prstGeom prst="rect">
            <a:avLst/>
          </a:prstGeom>
          <a:noFill/>
        </p:spPr>
        <p:txBody>
          <a:bodyPr wrap="square" rtlCol="0">
            <a:spAutoFit/>
          </a:bodyPr>
          <a:lstStyle/>
          <a:p>
            <a:pPr algn="ctr"/>
            <a:r>
              <a:rPr lang="ru-RU" sz="1400" b="1" i="1" dirty="0">
                <a:solidFill>
                  <a:srgbClr val="FF0000"/>
                </a:solidFill>
                <a:latin typeface="Times New Roman" panose="02020603050405020304" pitchFamily="18" charset="0"/>
                <a:cs typeface="Times New Roman" panose="02020603050405020304" pitchFamily="18" charset="0"/>
              </a:rPr>
              <a:t>Алексеева </a:t>
            </a:r>
            <a:r>
              <a:rPr lang="ru-RU" sz="1400" b="1" i="1" dirty="0" err="1">
                <a:solidFill>
                  <a:srgbClr val="FF0000"/>
                </a:solidFill>
                <a:latin typeface="Times New Roman" panose="02020603050405020304" pitchFamily="18" charset="0"/>
                <a:cs typeface="Times New Roman" panose="02020603050405020304" pitchFamily="18" charset="0"/>
              </a:rPr>
              <a:t>Нарыйа</a:t>
            </a:r>
            <a:r>
              <a:rPr lang="ru-RU" sz="1400" b="1" i="1" dirty="0">
                <a:solidFill>
                  <a:srgbClr val="FF0000"/>
                </a:solidFill>
                <a:latin typeface="Times New Roman" panose="02020603050405020304" pitchFamily="18" charset="0"/>
                <a:cs typeface="Times New Roman" panose="02020603050405020304" pitchFamily="18" charset="0"/>
              </a:rPr>
              <a:t> </a:t>
            </a:r>
            <a:r>
              <a:rPr lang="ru-RU" sz="1400" b="1" i="1" dirty="0">
                <a:solidFill>
                  <a:srgbClr val="002060"/>
                </a:solidFill>
                <a:latin typeface="Times New Roman" panose="02020603050405020304" pitchFamily="18" charset="0"/>
                <a:cs typeface="Times New Roman" panose="02020603050405020304" pitchFamily="18" charset="0"/>
              </a:rPr>
              <a:t>ученица 5 класса в этом </a:t>
            </a:r>
          </a:p>
          <a:p>
            <a:pPr algn="ctr"/>
            <a:r>
              <a:rPr lang="ru-RU" sz="1400" b="1" i="1" dirty="0">
                <a:solidFill>
                  <a:srgbClr val="002060"/>
                </a:solidFill>
                <a:latin typeface="Times New Roman" panose="02020603050405020304" pitchFamily="18" charset="0"/>
                <a:cs typeface="Times New Roman" panose="02020603050405020304" pitchFamily="18" charset="0"/>
              </a:rPr>
              <a:t>учебном году тоже сделала подарок библиотеке </a:t>
            </a:r>
          </a:p>
        </p:txBody>
      </p:sp>
      <p:pic>
        <p:nvPicPr>
          <p:cNvPr id="8" name="Объект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2625653"/>
            <a:ext cx="1723869" cy="2136866"/>
          </a:xfrm>
          <a:prstGeom prst="rect">
            <a:avLst/>
          </a:prstGeom>
          <a:ln>
            <a:noFill/>
          </a:ln>
          <a:effectLst>
            <a:softEdge rad="112500"/>
          </a:effectLst>
        </p:spPr>
      </p:pic>
      <p:pic>
        <p:nvPicPr>
          <p:cNvPr id="9" name="Рисунок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1465479" y="2917997"/>
            <a:ext cx="2067134" cy="1550351"/>
          </a:xfrm>
          <a:prstGeom prst="rect">
            <a:avLst/>
          </a:prstGeom>
          <a:ln>
            <a:noFill/>
          </a:ln>
          <a:effectLst>
            <a:softEdge rad="112500"/>
          </a:effectLst>
        </p:spPr>
      </p:pic>
      <p:pic>
        <p:nvPicPr>
          <p:cNvPr id="10" name="Рисунок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27034" y="2571284"/>
            <a:ext cx="1633237" cy="2177650"/>
          </a:xfrm>
          <a:prstGeom prst="rect">
            <a:avLst/>
          </a:prstGeom>
          <a:ln>
            <a:noFill/>
          </a:ln>
          <a:effectLst>
            <a:softEdge rad="112500"/>
          </a:effectLst>
        </p:spPr>
      </p:pic>
      <p:pic>
        <p:nvPicPr>
          <p:cNvPr id="11" name="Рисунок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075" y="4726740"/>
            <a:ext cx="1636251" cy="2083071"/>
          </a:xfrm>
          <a:prstGeom prst="rect">
            <a:avLst/>
          </a:prstGeom>
          <a:ln>
            <a:noFill/>
          </a:ln>
          <a:effectLst>
            <a:softEdge rad="112500"/>
          </a:effectLst>
        </p:spPr>
      </p:pic>
      <p:pic>
        <p:nvPicPr>
          <p:cNvPr id="12" name="Рисунок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02517" y="4726740"/>
            <a:ext cx="1495666" cy="1994222"/>
          </a:xfrm>
          <a:prstGeom prst="rect">
            <a:avLst/>
          </a:prstGeom>
          <a:ln>
            <a:noFill/>
          </a:ln>
          <a:effectLst>
            <a:softEdge rad="112500"/>
          </a:effectLst>
        </p:spPr>
      </p:pic>
      <p:pic>
        <p:nvPicPr>
          <p:cNvPr id="13" name="Объект 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04411" y="4733242"/>
            <a:ext cx="1519205" cy="2025607"/>
          </a:xfrm>
          <a:prstGeom prst="rect">
            <a:avLst/>
          </a:prstGeom>
          <a:ln>
            <a:noFill/>
          </a:ln>
          <a:effectLst>
            <a:softEdge rad="112500"/>
          </a:effectLst>
        </p:spPr>
      </p:pic>
      <p:pic>
        <p:nvPicPr>
          <p:cNvPr id="14" name="Объект 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02562" y="4748825"/>
            <a:ext cx="1568139" cy="2090853"/>
          </a:xfrm>
          <a:prstGeom prst="rect">
            <a:avLst/>
          </a:prstGeom>
          <a:ln>
            <a:noFill/>
          </a:ln>
          <a:effectLst>
            <a:softEdge rad="112500"/>
          </a:effectLst>
        </p:spPr>
      </p:pic>
      <p:pic>
        <p:nvPicPr>
          <p:cNvPr id="15" name="Рисунок 1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96521" y="4485704"/>
            <a:ext cx="1797971" cy="2397294"/>
          </a:xfrm>
          <a:prstGeom prst="rect">
            <a:avLst/>
          </a:prstGeom>
          <a:ln>
            <a:noFill/>
          </a:ln>
          <a:effectLst>
            <a:softEdge rad="112500"/>
          </a:effectLst>
        </p:spPr>
      </p:pic>
    </p:spTree>
    <p:extLst>
      <p:ext uri="{BB962C8B-B14F-4D97-AF65-F5344CB8AC3E}">
        <p14:creationId xmlns:p14="http://schemas.microsoft.com/office/powerpoint/2010/main" val="2485908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259080"/>
            <a:ext cx="6827520" cy="1371600"/>
          </a:xfrm>
        </p:spPr>
        <p:txBody>
          <a:bodyPr>
            <a:normAutofit fontScale="90000"/>
          </a:bodyPr>
          <a:lstStyle/>
          <a:p>
            <a:r>
              <a:rPr lang="ru-RU" dirty="0">
                <a:solidFill>
                  <a:srgbClr val="FF0000"/>
                </a:solidFill>
              </a:rPr>
              <a:t>акция для работников школы «Подари библиотеке книгу»</a:t>
            </a:r>
          </a:p>
        </p:txBody>
      </p:sp>
      <p:pic>
        <p:nvPicPr>
          <p:cNvPr id="4" name="Объект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626418" y="3032760"/>
            <a:ext cx="3708284" cy="3581241"/>
          </a:xfrm>
        </p:spPr>
      </p:pic>
      <p:pic>
        <p:nvPicPr>
          <p:cNvPr id="5" name="Рисунок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8602" y="1748758"/>
            <a:ext cx="3215337" cy="3105182"/>
          </a:xfrm>
          <a:prstGeom prst="rect">
            <a:avLst/>
          </a:prstGeom>
        </p:spPr>
      </p:pic>
      <p:pic>
        <p:nvPicPr>
          <p:cNvPr id="6" name="Рисунок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31180" y="1630680"/>
            <a:ext cx="3223260" cy="3223260"/>
          </a:xfrm>
          <a:prstGeom prst="rect">
            <a:avLst/>
          </a:prstGeom>
        </p:spPr>
      </p:pic>
    </p:spTree>
    <p:extLst>
      <p:ext uri="{BB962C8B-B14F-4D97-AF65-F5344CB8AC3E}">
        <p14:creationId xmlns:p14="http://schemas.microsoft.com/office/powerpoint/2010/main" val="694080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76301" y="243840"/>
            <a:ext cx="6865620" cy="1623060"/>
          </a:xfrm>
        </p:spPr>
        <p:txBody>
          <a:bodyPr/>
          <a:lstStyle/>
          <a:p>
            <a:pPr algn="ctr"/>
            <a:r>
              <a:rPr lang="ru-RU" b="1" dirty="0" smtClean="0">
                <a:solidFill>
                  <a:srgbClr val="FF0000"/>
                </a:solidFill>
              </a:rPr>
              <a:t>Акция « Я люблю читать»</a:t>
            </a:r>
            <a:endParaRPr lang="ru-RU" b="1" dirty="0">
              <a:solidFill>
                <a:srgbClr val="FF0000"/>
              </a:solidFill>
            </a:endParaRPr>
          </a:p>
        </p:txBody>
      </p:sp>
      <p:pic>
        <p:nvPicPr>
          <p:cNvPr id="4" name="Объект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45573" y="2012630"/>
            <a:ext cx="2826227" cy="2826227"/>
          </a:xfrm>
        </p:spPr>
      </p:pic>
      <p:pic>
        <p:nvPicPr>
          <p:cNvPr id="5" name="Рисунок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58440" y="2922427"/>
            <a:ext cx="3832860" cy="3832860"/>
          </a:xfrm>
          <a:prstGeom prst="rect">
            <a:avLst/>
          </a:prstGeom>
        </p:spPr>
      </p:pic>
      <p:pic>
        <p:nvPicPr>
          <p:cNvPr id="6" name="Рисунок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41720" y="1866900"/>
            <a:ext cx="2834640" cy="2834640"/>
          </a:xfrm>
          <a:prstGeom prst="rect">
            <a:avLst/>
          </a:prstGeom>
        </p:spPr>
      </p:pic>
    </p:spTree>
    <p:extLst>
      <p:ext uri="{BB962C8B-B14F-4D97-AF65-F5344CB8AC3E}">
        <p14:creationId xmlns:p14="http://schemas.microsoft.com/office/powerpoint/2010/main" val="957923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7" y="0"/>
            <a:ext cx="9144793" cy="6858000"/>
          </a:xfrm>
          <a:prstGeom prst="rect">
            <a:avLst/>
          </a:prstGeom>
        </p:spPr>
      </p:pic>
      <p:sp>
        <p:nvSpPr>
          <p:cNvPr id="2" name="Заголовок 1"/>
          <p:cNvSpPr>
            <a:spLocks noGrp="1"/>
          </p:cNvSpPr>
          <p:nvPr>
            <p:ph type="title"/>
          </p:nvPr>
        </p:nvSpPr>
        <p:spPr>
          <a:xfrm>
            <a:off x="628649" y="163096"/>
            <a:ext cx="7886700" cy="549933"/>
          </a:xfrm>
        </p:spPr>
        <p:txBody>
          <a:bodyPr>
            <a:normAutofit fontScale="90000"/>
          </a:bodyPr>
          <a:lstStyle/>
          <a:p>
            <a:pPr algn="ctr"/>
            <a:r>
              <a:rPr lang="ru-RU" sz="2400" b="1" i="1" dirty="0">
                <a:solidFill>
                  <a:srgbClr val="FF0000"/>
                </a:solidFill>
                <a:latin typeface="Times New Roman" panose="02020603050405020304" pitchFamily="18" charset="0"/>
                <a:cs typeface="Times New Roman" panose="02020603050405020304" pitchFamily="18" charset="0"/>
              </a:rPr>
              <a:t>Конкурс чтецов «Стихов пленительные звуки»</a:t>
            </a:r>
          </a:p>
        </p:txBody>
      </p:sp>
      <p:pic>
        <p:nvPicPr>
          <p:cNvPr id="4" name="Объект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6943" y="845840"/>
            <a:ext cx="3210786" cy="2408090"/>
          </a:xfrm>
          <a:prstGeom prst="rect">
            <a:avLst/>
          </a:prstGeom>
          <a:ln>
            <a:noFill/>
          </a:ln>
          <a:effectLst>
            <a:softEdge rad="112500"/>
          </a:effectLst>
        </p:spPr>
      </p:pic>
      <p:pic>
        <p:nvPicPr>
          <p:cNvPr id="5" name="Рисунок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76" y="4201991"/>
            <a:ext cx="3297867" cy="2473401"/>
          </a:xfrm>
          <a:prstGeom prst="rect">
            <a:avLst/>
          </a:prstGeom>
          <a:ln>
            <a:noFill/>
          </a:ln>
          <a:effectLst>
            <a:softEdge rad="112500"/>
          </a:effectLst>
        </p:spPr>
      </p:pic>
      <p:pic>
        <p:nvPicPr>
          <p:cNvPr id="6" name="Рисунок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01131" y="986924"/>
            <a:ext cx="3443164" cy="2582373"/>
          </a:xfrm>
          <a:prstGeom prst="rect">
            <a:avLst/>
          </a:prstGeom>
          <a:ln>
            <a:noFill/>
          </a:ln>
          <a:effectLst>
            <a:softEdge rad="112500"/>
          </a:effectLst>
        </p:spPr>
      </p:pic>
      <p:pic>
        <p:nvPicPr>
          <p:cNvPr id="7" name="Рисунок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71378" y="4069180"/>
            <a:ext cx="3280459" cy="2460343"/>
          </a:xfrm>
          <a:prstGeom prst="rect">
            <a:avLst/>
          </a:prstGeom>
          <a:ln>
            <a:noFill/>
          </a:ln>
          <a:effectLst>
            <a:softEdge rad="112500"/>
          </a:effectLst>
        </p:spPr>
      </p:pic>
      <p:pic>
        <p:nvPicPr>
          <p:cNvPr id="8" name="Рисунок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77391" y="3685968"/>
            <a:ext cx="3354730" cy="2516049"/>
          </a:xfrm>
          <a:prstGeom prst="rect">
            <a:avLst/>
          </a:prstGeom>
          <a:ln>
            <a:noFill/>
          </a:ln>
          <a:effectLst>
            <a:softEdge rad="112500"/>
          </a:effectLst>
        </p:spPr>
      </p:pic>
      <p:pic>
        <p:nvPicPr>
          <p:cNvPr id="9" name="Рисунок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677391" y="982295"/>
            <a:ext cx="3293775" cy="2470332"/>
          </a:xfrm>
          <a:prstGeom prst="rect">
            <a:avLst/>
          </a:prstGeom>
          <a:ln>
            <a:noFill/>
          </a:ln>
          <a:effectLst>
            <a:softEdge rad="112500"/>
          </a:effectLst>
        </p:spPr>
      </p:pic>
    </p:spTree>
    <p:extLst>
      <p:ext uri="{BB962C8B-B14F-4D97-AF65-F5344CB8AC3E}">
        <p14:creationId xmlns:p14="http://schemas.microsoft.com/office/powerpoint/2010/main" val="3657601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6219" y="426720"/>
            <a:ext cx="5415699" cy="2918460"/>
          </a:xfrm>
          <a:prstGeom prst="rect">
            <a:avLst/>
          </a:prstGeom>
        </p:spPr>
      </p:pic>
      <p:pic>
        <p:nvPicPr>
          <p:cNvPr id="5" name="Рисунок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4131" y="2087880"/>
            <a:ext cx="3688778" cy="2077243"/>
          </a:xfrm>
          <a:prstGeom prst="rect">
            <a:avLst/>
          </a:prstGeom>
        </p:spPr>
      </p:pic>
      <p:pic>
        <p:nvPicPr>
          <p:cNvPr id="6" name="Рисунок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9569" y="3758882"/>
            <a:ext cx="5215011" cy="2824798"/>
          </a:xfrm>
          <a:prstGeom prst="rect">
            <a:avLst/>
          </a:prstGeom>
        </p:spPr>
      </p:pic>
    </p:spTree>
    <p:extLst>
      <p:ext uri="{BB962C8B-B14F-4D97-AF65-F5344CB8AC3E}">
        <p14:creationId xmlns:p14="http://schemas.microsoft.com/office/powerpoint/2010/main" val="2906262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31291" y="213360"/>
            <a:ext cx="5435005" cy="3767138"/>
          </a:xfrm>
        </p:spPr>
      </p:pic>
      <p:pic>
        <p:nvPicPr>
          <p:cNvPr id="5" name="Рисунок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88180" y="3324224"/>
            <a:ext cx="4549140" cy="3411855"/>
          </a:xfrm>
          <a:prstGeom prst="rect">
            <a:avLst/>
          </a:prstGeom>
        </p:spPr>
      </p:pic>
    </p:spTree>
    <p:extLst>
      <p:ext uri="{BB962C8B-B14F-4D97-AF65-F5344CB8AC3E}">
        <p14:creationId xmlns:p14="http://schemas.microsoft.com/office/powerpoint/2010/main" val="3491687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0"/>
            <a:ext cx="9143999" cy="6858000"/>
          </a:xfrm>
          <a:prstGeom prst="rect">
            <a:avLst/>
          </a:prstGeom>
        </p:spPr>
      </p:pic>
      <p:sp>
        <p:nvSpPr>
          <p:cNvPr id="4" name="Объект 3"/>
          <p:cNvSpPr>
            <a:spLocks noGrp="1"/>
          </p:cNvSpPr>
          <p:nvPr>
            <p:ph idx="1"/>
          </p:nvPr>
        </p:nvSpPr>
        <p:spPr>
          <a:xfrm>
            <a:off x="628650" y="278296"/>
            <a:ext cx="7886700" cy="6400799"/>
          </a:xfrm>
        </p:spPr>
        <p:txBody>
          <a:bodyPr>
            <a:normAutofit fontScale="40000" lnSpcReduction="20000"/>
          </a:bodyPr>
          <a:lstStyle/>
          <a:p>
            <a:pPr marL="0" indent="0" algn="ctr">
              <a:lnSpc>
                <a:spcPct val="170000"/>
              </a:lnSpc>
              <a:buNone/>
            </a:pPr>
            <a:r>
              <a:rPr lang="ru-RU" sz="4000" b="1" dirty="0">
                <a:solidFill>
                  <a:srgbClr val="002060"/>
                </a:solidFill>
                <a:latin typeface="Times New Roman" panose="02020603050405020304" pitchFamily="18" charset="0"/>
                <a:cs typeface="Times New Roman" panose="02020603050405020304" pitchFamily="18" charset="0"/>
              </a:rPr>
              <a:t>Положение о </a:t>
            </a:r>
            <a:r>
              <a:rPr lang="ru-RU" sz="4000" b="1" dirty="0" smtClean="0">
                <a:solidFill>
                  <a:srgbClr val="002060"/>
                </a:solidFill>
                <a:latin typeface="Times New Roman" panose="02020603050405020304" pitchFamily="18" charset="0"/>
                <a:cs typeface="Times New Roman" panose="02020603050405020304" pitchFamily="18" charset="0"/>
              </a:rPr>
              <a:t>стипендии</a:t>
            </a:r>
            <a:r>
              <a:rPr lang="ru-RU" sz="4000" dirty="0">
                <a:solidFill>
                  <a:srgbClr val="002060"/>
                </a:solidFill>
                <a:latin typeface="Times New Roman" panose="02020603050405020304" pitchFamily="18" charset="0"/>
                <a:cs typeface="Times New Roman" panose="02020603050405020304" pitchFamily="18" charset="0"/>
              </a:rPr>
              <a:t/>
            </a:r>
            <a:br>
              <a:rPr lang="ru-RU" sz="4000" dirty="0">
                <a:solidFill>
                  <a:srgbClr val="002060"/>
                </a:solidFill>
                <a:latin typeface="Times New Roman" panose="02020603050405020304" pitchFamily="18" charset="0"/>
                <a:cs typeface="Times New Roman" panose="02020603050405020304" pitchFamily="18" charset="0"/>
              </a:rPr>
            </a:br>
            <a:r>
              <a:rPr lang="ru-RU" sz="4000" b="1" dirty="0">
                <a:solidFill>
                  <a:srgbClr val="002060"/>
                </a:solidFill>
                <a:latin typeface="Times New Roman" panose="02020603050405020304" pitchFamily="18" charset="0"/>
                <a:cs typeface="Times New Roman" panose="02020603050405020304" pitchFamily="18" charset="0"/>
              </a:rPr>
              <a:t>«ЛУЧШИЙ ЧИТАТЕЛЬ</a:t>
            </a:r>
            <a:r>
              <a:rPr lang="ru-RU" sz="4000" b="1" dirty="0" smtClean="0">
                <a:solidFill>
                  <a:srgbClr val="002060"/>
                </a:solidFill>
                <a:latin typeface="Times New Roman" panose="02020603050405020304" pitchFamily="18" charset="0"/>
                <a:cs typeface="Times New Roman" panose="02020603050405020304" pitchFamily="18" charset="0"/>
              </a:rPr>
              <a:t>»</a:t>
            </a:r>
          </a:p>
          <a:p>
            <a:pPr marL="0" indent="0">
              <a:lnSpc>
                <a:spcPct val="120000"/>
              </a:lnSpc>
              <a:buNone/>
            </a:pPr>
            <a:r>
              <a:rPr lang="ru-RU" sz="3500" dirty="0">
                <a:solidFill>
                  <a:schemeClr val="tx2"/>
                </a:solidFill>
                <a:latin typeface="Times New Roman" panose="02020603050405020304" pitchFamily="18" charset="0"/>
                <a:cs typeface="Times New Roman" panose="02020603050405020304" pitchFamily="18" charset="0"/>
              </a:rPr>
              <a:t/>
            </a:r>
            <a:br>
              <a:rPr lang="ru-RU" sz="3500" dirty="0">
                <a:solidFill>
                  <a:schemeClr val="tx2"/>
                </a:solidFill>
                <a:latin typeface="Times New Roman" panose="02020603050405020304" pitchFamily="18" charset="0"/>
                <a:cs typeface="Times New Roman" panose="02020603050405020304" pitchFamily="18" charset="0"/>
              </a:rPr>
            </a:br>
            <a:r>
              <a:rPr lang="ru-RU" sz="3500" b="1" dirty="0">
                <a:solidFill>
                  <a:schemeClr val="accent1">
                    <a:lumMod val="50000"/>
                  </a:schemeClr>
                </a:solidFill>
                <a:latin typeface="Times New Roman" panose="02020603050405020304" pitchFamily="18" charset="0"/>
                <a:cs typeface="Times New Roman" panose="02020603050405020304" pitchFamily="18" charset="0"/>
              </a:rPr>
              <a:t>1. Общие положения:</a:t>
            </a:r>
            <a:r>
              <a:rPr lang="ru-RU" sz="3500" dirty="0">
                <a:solidFill>
                  <a:schemeClr val="accent1">
                    <a:lumMod val="50000"/>
                  </a:schemeClr>
                </a:solidFill>
                <a:latin typeface="Times New Roman" panose="02020603050405020304" pitchFamily="18" charset="0"/>
                <a:cs typeface="Times New Roman" panose="02020603050405020304" pitchFamily="18" charset="0"/>
              </a:rPr>
              <a:t/>
            </a:r>
            <a:br>
              <a:rPr lang="ru-RU" sz="3500" dirty="0">
                <a:solidFill>
                  <a:schemeClr val="accent1">
                    <a:lumMod val="50000"/>
                  </a:schemeClr>
                </a:solidFill>
                <a:latin typeface="Times New Roman" panose="02020603050405020304" pitchFamily="18" charset="0"/>
                <a:cs typeface="Times New Roman" panose="02020603050405020304" pitchFamily="18" charset="0"/>
              </a:rPr>
            </a:br>
            <a:r>
              <a:rPr lang="ru-RU" sz="3500" dirty="0">
                <a:solidFill>
                  <a:schemeClr val="accent1">
                    <a:lumMod val="50000"/>
                  </a:schemeClr>
                </a:solidFill>
                <a:latin typeface="Times New Roman" panose="02020603050405020304" pitchFamily="18" charset="0"/>
                <a:cs typeface="Times New Roman" panose="02020603050405020304" pitchFamily="18" charset="0"/>
              </a:rPr>
              <a:t>Стипендия «Лучший читатель»  учреждается школьной библиотекой МБОУ «</a:t>
            </a:r>
            <a:r>
              <a:rPr lang="ru-RU" sz="3500" dirty="0" err="1">
                <a:solidFill>
                  <a:schemeClr val="accent1">
                    <a:lumMod val="50000"/>
                  </a:schemeClr>
                </a:solidFill>
                <a:latin typeface="Times New Roman" panose="02020603050405020304" pitchFamily="18" charset="0"/>
                <a:cs typeface="Times New Roman" panose="02020603050405020304" pitchFamily="18" charset="0"/>
              </a:rPr>
              <a:t>Мастахская</a:t>
            </a:r>
            <a:r>
              <a:rPr lang="ru-RU" sz="3500" dirty="0">
                <a:solidFill>
                  <a:schemeClr val="accent1">
                    <a:lumMod val="50000"/>
                  </a:schemeClr>
                </a:solidFill>
                <a:latin typeface="Times New Roman" panose="02020603050405020304" pitchFamily="18" charset="0"/>
                <a:cs typeface="Times New Roman" panose="02020603050405020304" pitchFamily="18" charset="0"/>
              </a:rPr>
              <a:t> СОШ им А. А. Миронова» и сельской библиотекой </a:t>
            </a:r>
            <a:r>
              <a:rPr lang="ru-RU" sz="3500" dirty="0" err="1">
                <a:solidFill>
                  <a:schemeClr val="accent1">
                    <a:lumMod val="50000"/>
                  </a:schemeClr>
                </a:solidFill>
                <a:latin typeface="Times New Roman" panose="02020603050405020304" pitchFamily="18" charset="0"/>
                <a:cs typeface="Times New Roman" panose="02020603050405020304" pitchFamily="18" charset="0"/>
              </a:rPr>
              <a:t>ЦДиК</a:t>
            </a:r>
            <a:r>
              <a:rPr lang="ru-RU" sz="3500" dirty="0">
                <a:solidFill>
                  <a:schemeClr val="accent1">
                    <a:lumMod val="50000"/>
                  </a:schemeClr>
                </a:solidFill>
                <a:latin typeface="Times New Roman" panose="02020603050405020304" pitchFamily="18" charset="0"/>
                <a:cs typeface="Times New Roman" panose="02020603050405020304" pitchFamily="18" charset="0"/>
              </a:rPr>
              <a:t> «</a:t>
            </a:r>
            <a:r>
              <a:rPr lang="ru-RU" sz="3500" dirty="0" err="1">
                <a:solidFill>
                  <a:schemeClr val="accent1">
                    <a:lumMod val="50000"/>
                  </a:schemeClr>
                </a:solidFill>
                <a:latin typeface="Times New Roman" panose="02020603050405020304" pitchFamily="18" charset="0"/>
                <a:cs typeface="Times New Roman" panose="02020603050405020304" pitchFamily="18" charset="0"/>
              </a:rPr>
              <a:t>Чэчир</a:t>
            </a:r>
            <a:r>
              <a:rPr lang="ru-RU" sz="3500" dirty="0">
                <a:solidFill>
                  <a:schemeClr val="accent1">
                    <a:lumMod val="50000"/>
                  </a:schemeClr>
                </a:solidFill>
                <a:latin typeface="Times New Roman" panose="02020603050405020304" pitchFamily="18" charset="0"/>
                <a:cs typeface="Times New Roman" panose="02020603050405020304" pitchFamily="18" charset="0"/>
              </a:rPr>
              <a:t>». </a:t>
            </a:r>
            <a:br>
              <a:rPr lang="ru-RU" sz="3500" dirty="0">
                <a:solidFill>
                  <a:schemeClr val="accent1">
                    <a:lumMod val="50000"/>
                  </a:schemeClr>
                </a:solidFill>
                <a:latin typeface="Times New Roman" panose="02020603050405020304" pitchFamily="18" charset="0"/>
                <a:cs typeface="Times New Roman" panose="02020603050405020304" pitchFamily="18" charset="0"/>
              </a:rPr>
            </a:br>
            <a:r>
              <a:rPr lang="ru-RU" sz="3500" b="1" dirty="0">
                <a:solidFill>
                  <a:schemeClr val="accent1">
                    <a:lumMod val="50000"/>
                  </a:schemeClr>
                </a:solidFill>
                <a:latin typeface="Times New Roman" panose="02020603050405020304" pitchFamily="18" charset="0"/>
                <a:cs typeface="Times New Roman" panose="02020603050405020304" pitchFamily="18" charset="0"/>
              </a:rPr>
              <a:t>2. Цели и задачи стипендии:</a:t>
            </a:r>
            <a:r>
              <a:rPr lang="ru-RU" sz="3500" dirty="0">
                <a:solidFill>
                  <a:schemeClr val="accent1">
                    <a:lumMod val="50000"/>
                  </a:schemeClr>
                </a:solidFill>
                <a:latin typeface="Times New Roman" panose="02020603050405020304" pitchFamily="18" charset="0"/>
                <a:cs typeface="Times New Roman" panose="02020603050405020304" pitchFamily="18" charset="0"/>
              </a:rPr>
              <a:t/>
            </a:r>
            <a:br>
              <a:rPr lang="ru-RU" sz="3500" dirty="0">
                <a:solidFill>
                  <a:schemeClr val="accent1">
                    <a:lumMod val="50000"/>
                  </a:schemeClr>
                </a:solidFill>
                <a:latin typeface="Times New Roman" panose="02020603050405020304" pitchFamily="18" charset="0"/>
                <a:cs typeface="Times New Roman" panose="02020603050405020304" pitchFamily="18" charset="0"/>
              </a:rPr>
            </a:br>
            <a:r>
              <a:rPr lang="ru-RU" sz="3500" dirty="0">
                <a:solidFill>
                  <a:schemeClr val="accent1">
                    <a:lumMod val="50000"/>
                  </a:schemeClr>
                </a:solidFill>
                <a:latin typeface="Times New Roman" panose="02020603050405020304" pitchFamily="18" charset="0"/>
                <a:cs typeface="Times New Roman" panose="02020603050405020304" pitchFamily="18" charset="0"/>
              </a:rPr>
              <a:t>Активизация читательских интересов школьников, привлечение в библиотеку новых читателей;</a:t>
            </a:r>
            <a:br>
              <a:rPr lang="ru-RU" sz="3500" dirty="0">
                <a:solidFill>
                  <a:schemeClr val="accent1">
                    <a:lumMod val="50000"/>
                  </a:schemeClr>
                </a:solidFill>
                <a:latin typeface="Times New Roman" panose="02020603050405020304" pitchFamily="18" charset="0"/>
                <a:cs typeface="Times New Roman" panose="02020603050405020304" pitchFamily="18" charset="0"/>
              </a:rPr>
            </a:br>
            <a:r>
              <a:rPr lang="ru-RU" sz="3500" dirty="0">
                <a:solidFill>
                  <a:schemeClr val="accent1">
                    <a:lumMod val="50000"/>
                  </a:schemeClr>
                </a:solidFill>
                <a:latin typeface="Times New Roman" panose="02020603050405020304" pitchFamily="18" charset="0"/>
                <a:cs typeface="Times New Roman" panose="02020603050405020304" pitchFamily="18" charset="0"/>
              </a:rPr>
              <a:t>Создание привлекательного образа «Человека читающего»;</a:t>
            </a:r>
            <a:br>
              <a:rPr lang="ru-RU" sz="3500" dirty="0">
                <a:solidFill>
                  <a:schemeClr val="accent1">
                    <a:lumMod val="50000"/>
                  </a:schemeClr>
                </a:solidFill>
                <a:latin typeface="Times New Roman" panose="02020603050405020304" pitchFamily="18" charset="0"/>
                <a:cs typeface="Times New Roman" panose="02020603050405020304" pitchFamily="18" charset="0"/>
              </a:rPr>
            </a:br>
            <a:r>
              <a:rPr lang="ru-RU" sz="3500" dirty="0">
                <a:solidFill>
                  <a:schemeClr val="accent1">
                    <a:lumMod val="50000"/>
                  </a:schemeClr>
                </a:solidFill>
                <a:latin typeface="Times New Roman" panose="02020603050405020304" pitchFamily="18" charset="0"/>
                <a:cs typeface="Times New Roman" panose="02020603050405020304" pitchFamily="18" charset="0"/>
              </a:rPr>
              <a:t>Выявление и поощрение лучших читателей.</a:t>
            </a:r>
            <a:br>
              <a:rPr lang="ru-RU" sz="3500" dirty="0">
                <a:solidFill>
                  <a:schemeClr val="accent1">
                    <a:lumMod val="50000"/>
                  </a:schemeClr>
                </a:solidFill>
                <a:latin typeface="Times New Roman" panose="02020603050405020304" pitchFamily="18" charset="0"/>
                <a:cs typeface="Times New Roman" panose="02020603050405020304" pitchFamily="18" charset="0"/>
              </a:rPr>
            </a:br>
            <a:r>
              <a:rPr lang="ru-RU" sz="3500" b="1" dirty="0">
                <a:solidFill>
                  <a:schemeClr val="accent1">
                    <a:lumMod val="50000"/>
                  </a:schemeClr>
                </a:solidFill>
                <a:latin typeface="Times New Roman" panose="02020603050405020304" pitchFamily="18" charset="0"/>
                <a:cs typeface="Times New Roman" panose="02020603050405020304" pitchFamily="18" charset="0"/>
              </a:rPr>
              <a:t>3. Сроки и условия проведения конкурса:</a:t>
            </a:r>
            <a:r>
              <a:rPr lang="ru-RU" sz="3500" dirty="0">
                <a:solidFill>
                  <a:schemeClr val="accent1">
                    <a:lumMod val="50000"/>
                  </a:schemeClr>
                </a:solidFill>
                <a:latin typeface="Times New Roman" panose="02020603050405020304" pitchFamily="18" charset="0"/>
                <a:cs typeface="Times New Roman" panose="02020603050405020304" pitchFamily="18" charset="0"/>
              </a:rPr>
              <a:t/>
            </a:r>
            <a:br>
              <a:rPr lang="ru-RU" sz="3500" dirty="0">
                <a:solidFill>
                  <a:schemeClr val="accent1">
                    <a:lumMod val="50000"/>
                  </a:schemeClr>
                </a:solidFill>
                <a:latin typeface="Times New Roman" panose="02020603050405020304" pitchFamily="18" charset="0"/>
                <a:cs typeface="Times New Roman" panose="02020603050405020304" pitchFamily="18" charset="0"/>
              </a:rPr>
            </a:br>
            <a:r>
              <a:rPr lang="ru-RU" sz="3500" dirty="0">
                <a:solidFill>
                  <a:schemeClr val="accent1">
                    <a:lumMod val="50000"/>
                  </a:schemeClr>
                </a:solidFill>
                <a:latin typeface="Times New Roman" panose="02020603050405020304" pitchFamily="18" charset="0"/>
                <a:cs typeface="Times New Roman" panose="02020603050405020304" pitchFamily="18" charset="0"/>
              </a:rPr>
              <a:t>Конкурс проводится с сентября  года по июнь  года и подводится во время школьного </a:t>
            </a:r>
            <a:r>
              <a:rPr lang="ru-RU" sz="3500" dirty="0" err="1">
                <a:solidFill>
                  <a:schemeClr val="accent1">
                    <a:lumMod val="50000"/>
                  </a:schemeClr>
                </a:solidFill>
                <a:latin typeface="Times New Roman" panose="02020603050405020304" pitchFamily="18" charset="0"/>
                <a:cs typeface="Times New Roman" panose="02020603050405020304" pitchFamily="18" charset="0"/>
              </a:rPr>
              <a:t>ысыаха</a:t>
            </a:r>
            <a:r>
              <a:rPr lang="ru-RU" sz="3500" dirty="0">
                <a:solidFill>
                  <a:schemeClr val="accent1">
                    <a:lumMod val="50000"/>
                  </a:schemeClr>
                </a:solidFill>
                <a:latin typeface="Times New Roman" panose="02020603050405020304" pitchFamily="18" charset="0"/>
                <a:cs typeface="Times New Roman" panose="02020603050405020304" pitchFamily="18" charset="0"/>
              </a:rPr>
              <a:t>.</a:t>
            </a:r>
            <a:br>
              <a:rPr lang="ru-RU" sz="3500" dirty="0">
                <a:solidFill>
                  <a:schemeClr val="accent1">
                    <a:lumMod val="50000"/>
                  </a:schemeClr>
                </a:solidFill>
                <a:latin typeface="Times New Roman" panose="02020603050405020304" pitchFamily="18" charset="0"/>
                <a:cs typeface="Times New Roman" panose="02020603050405020304" pitchFamily="18" charset="0"/>
              </a:rPr>
            </a:br>
            <a:r>
              <a:rPr lang="ru-RU" sz="3500" dirty="0">
                <a:solidFill>
                  <a:schemeClr val="accent1">
                    <a:lumMod val="50000"/>
                  </a:schemeClr>
                </a:solidFill>
                <a:latin typeface="Times New Roman" panose="02020603050405020304" pitchFamily="18" charset="0"/>
                <a:cs typeface="Times New Roman" panose="02020603050405020304" pitchFamily="18" charset="0"/>
              </a:rPr>
              <a:t>В конкурсе принимают участие все читатели-школьники библиотеки. Основанием для участия в конкурсе является регистрация читателя в библиотеках и информация о чтении, зафиксированная в читательском формуляре.</a:t>
            </a:r>
            <a:br>
              <a:rPr lang="ru-RU" sz="3500" dirty="0">
                <a:solidFill>
                  <a:schemeClr val="accent1">
                    <a:lumMod val="50000"/>
                  </a:schemeClr>
                </a:solidFill>
                <a:latin typeface="Times New Roman" panose="02020603050405020304" pitchFamily="18" charset="0"/>
                <a:cs typeface="Times New Roman" panose="02020603050405020304" pitchFamily="18" charset="0"/>
              </a:rPr>
            </a:br>
            <a:r>
              <a:rPr lang="ru-RU" sz="3500" b="1" dirty="0">
                <a:solidFill>
                  <a:schemeClr val="accent1">
                    <a:lumMod val="50000"/>
                  </a:schemeClr>
                </a:solidFill>
                <a:latin typeface="Times New Roman" panose="02020603050405020304" pitchFamily="18" charset="0"/>
                <a:cs typeface="Times New Roman" panose="02020603050405020304" pitchFamily="18" charset="0"/>
              </a:rPr>
              <a:t>4. Критерии оценки:</a:t>
            </a:r>
            <a:r>
              <a:rPr lang="ru-RU" sz="3500" dirty="0">
                <a:solidFill>
                  <a:schemeClr val="accent1">
                    <a:lumMod val="50000"/>
                  </a:schemeClr>
                </a:solidFill>
                <a:latin typeface="Times New Roman" panose="02020603050405020304" pitchFamily="18" charset="0"/>
                <a:cs typeface="Times New Roman" panose="02020603050405020304" pitchFamily="18" charset="0"/>
              </a:rPr>
              <a:t/>
            </a:r>
            <a:br>
              <a:rPr lang="ru-RU" sz="3500" dirty="0">
                <a:solidFill>
                  <a:schemeClr val="accent1">
                    <a:lumMod val="50000"/>
                  </a:schemeClr>
                </a:solidFill>
                <a:latin typeface="Times New Roman" panose="02020603050405020304" pitchFamily="18" charset="0"/>
                <a:cs typeface="Times New Roman" panose="02020603050405020304" pitchFamily="18" charset="0"/>
              </a:rPr>
            </a:br>
            <a:r>
              <a:rPr lang="ru-RU" sz="3500" dirty="0">
                <a:solidFill>
                  <a:schemeClr val="accent1">
                    <a:lumMod val="50000"/>
                  </a:schemeClr>
                </a:solidFill>
                <a:latin typeface="Times New Roman" panose="02020603050405020304" pitchFamily="18" charset="0"/>
                <a:cs typeface="Times New Roman" panose="02020603050405020304" pitchFamily="18" charset="0"/>
              </a:rPr>
              <a:t>Стипендия  «Лучший читатель библиотеки» присуждается читателю по наибольшему количеству прочитанных книг по данным из двух библиотек.</a:t>
            </a:r>
            <a:br>
              <a:rPr lang="ru-RU" sz="3500" dirty="0">
                <a:solidFill>
                  <a:schemeClr val="accent1">
                    <a:lumMod val="50000"/>
                  </a:schemeClr>
                </a:solidFill>
                <a:latin typeface="Times New Roman" panose="02020603050405020304" pitchFamily="18" charset="0"/>
                <a:cs typeface="Times New Roman" panose="02020603050405020304" pitchFamily="18" charset="0"/>
              </a:rPr>
            </a:br>
            <a:r>
              <a:rPr lang="ru-RU" sz="3500" b="1" dirty="0">
                <a:solidFill>
                  <a:schemeClr val="accent1">
                    <a:lumMod val="50000"/>
                  </a:schemeClr>
                </a:solidFill>
                <a:latin typeface="Times New Roman" panose="02020603050405020304" pitchFamily="18" charset="0"/>
                <a:cs typeface="Times New Roman" panose="02020603050405020304" pitchFamily="18" charset="0"/>
              </a:rPr>
              <a:t>5. Подведение итога.</a:t>
            </a:r>
            <a:r>
              <a:rPr lang="ru-RU" sz="3500" dirty="0">
                <a:solidFill>
                  <a:schemeClr val="accent1">
                    <a:lumMod val="50000"/>
                  </a:schemeClr>
                </a:solidFill>
                <a:latin typeface="Times New Roman" panose="02020603050405020304" pitchFamily="18" charset="0"/>
                <a:cs typeface="Times New Roman" panose="02020603050405020304" pitchFamily="18" charset="0"/>
              </a:rPr>
              <a:t/>
            </a:r>
            <a:br>
              <a:rPr lang="ru-RU" sz="3500" dirty="0">
                <a:solidFill>
                  <a:schemeClr val="accent1">
                    <a:lumMod val="50000"/>
                  </a:schemeClr>
                </a:solidFill>
                <a:latin typeface="Times New Roman" panose="02020603050405020304" pitchFamily="18" charset="0"/>
                <a:cs typeface="Times New Roman" panose="02020603050405020304" pitchFamily="18" charset="0"/>
              </a:rPr>
            </a:br>
            <a:r>
              <a:rPr lang="ru-RU" sz="3500" b="1" dirty="0">
                <a:solidFill>
                  <a:schemeClr val="accent1">
                    <a:lumMod val="50000"/>
                  </a:schemeClr>
                </a:solidFill>
                <a:latin typeface="Times New Roman" panose="02020603050405020304" pitchFamily="18" charset="0"/>
                <a:cs typeface="Times New Roman" panose="02020603050405020304" pitchFamily="18" charset="0"/>
              </a:rPr>
              <a:t>Итоги конкурса подводит жюри в составе:</a:t>
            </a:r>
            <a:r>
              <a:rPr lang="ru-RU" sz="3500" dirty="0">
                <a:solidFill>
                  <a:schemeClr val="accent1">
                    <a:lumMod val="50000"/>
                  </a:schemeClr>
                </a:solidFill>
                <a:latin typeface="Times New Roman" panose="02020603050405020304" pitchFamily="18" charset="0"/>
                <a:cs typeface="Times New Roman" panose="02020603050405020304" pitchFamily="18" charset="0"/>
              </a:rPr>
              <a:t/>
            </a:r>
            <a:br>
              <a:rPr lang="ru-RU" sz="3500" dirty="0">
                <a:solidFill>
                  <a:schemeClr val="accent1">
                    <a:lumMod val="50000"/>
                  </a:schemeClr>
                </a:solidFill>
                <a:latin typeface="Times New Roman" panose="02020603050405020304" pitchFamily="18" charset="0"/>
                <a:cs typeface="Times New Roman" panose="02020603050405020304" pitchFamily="18" charset="0"/>
              </a:rPr>
            </a:br>
            <a:r>
              <a:rPr lang="ru-RU" sz="3500" b="1" dirty="0">
                <a:solidFill>
                  <a:schemeClr val="accent1">
                    <a:lumMod val="50000"/>
                  </a:schemeClr>
                </a:solidFill>
                <a:latin typeface="Times New Roman" panose="02020603050405020304" pitchFamily="18" charset="0"/>
                <a:cs typeface="Times New Roman" panose="02020603050405020304" pitchFamily="18" charset="0"/>
              </a:rPr>
              <a:t>Председатель:</a:t>
            </a:r>
            <a:r>
              <a:rPr lang="ru-RU" sz="3500" dirty="0">
                <a:solidFill>
                  <a:schemeClr val="accent1">
                    <a:lumMod val="50000"/>
                  </a:schemeClr>
                </a:solidFill>
                <a:latin typeface="Times New Roman" panose="02020603050405020304" pitchFamily="18" charset="0"/>
                <a:cs typeface="Times New Roman" panose="02020603050405020304" pitchFamily="18" charset="0"/>
              </a:rPr>
              <a:t> </a:t>
            </a:r>
            <a:r>
              <a:rPr lang="ru-RU" sz="3500" dirty="0" smtClean="0">
                <a:solidFill>
                  <a:schemeClr val="accent1">
                    <a:lumMod val="50000"/>
                  </a:schemeClr>
                </a:solidFill>
                <a:latin typeface="Times New Roman" panose="02020603050405020304" pitchFamily="18" charset="0"/>
                <a:cs typeface="Times New Roman" panose="02020603050405020304" pitchFamily="18" charset="0"/>
              </a:rPr>
              <a:t>Яковлева И.Д. </a:t>
            </a:r>
            <a:r>
              <a:rPr lang="ru-RU" sz="3500" dirty="0">
                <a:solidFill>
                  <a:schemeClr val="accent1">
                    <a:lumMod val="50000"/>
                  </a:schemeClr>
                </a:solidFill>
                <a:latin typeface="Times New Roman" panose="02020603050405020304" pitchFamily="18" charset="0"/>
                <a:cs typeface="Times New Roman" panose="02020603050405020304" pitchFamily="18" charset="0"/>
              </a:rPr>
              <a:t>- заведующая библиотекой </a:t>
            </a:r>
            <a:br>
              <a:rPr lang="ru-RU" sz="3500" dirty="0">
                <a:solidFill>
                  <a:schemeClr val="accent1">
                    <a:lumMod val="50000"/>
                  </a:schemeClr>
                </a:solidFill>
                <a:latin typeface="Times New Roman" panose="02020603050405020304" pitchFamily="18" charset="0"/>
                <a:cs typeface="Times New Roman" panose="02020603050405020304" pitchFamily="18" charset="0"/>
              </a:rPr>
            </a:br>
            <a:r>
              <a:rPr lang="ru-RU" sz="3500" b="1" dirty="0">
                <a:solidFill>
                  <a:schemeClr val="accent1">
                    <a:lumMod val="50000"/>
                  </a:schemeClr>
                </a:solidFill>
                <a:latin typeface="Times New Roman" panose="02020603050405020304" pitchFamily="18" charset="0"/>
                <a:cs typeface="Times New Roman" panose="02020603050405020304" pitchFamily="18" charset="0"/>
              </a:rPr>
              <a:t>Сопредседатель</a:t>
            </a:r>
            <a:r>
              <a:rPr lang="ru-RU" sz="3500" dirty="0">
                <a:solidFill>
                  <a:schemeClr val="accent1">
                    <a:lumMod val="50000"/>
                  </a:schemeClr>
                </a:solidFill>
                <a:latin typeface="Times New Roman" panose="02020603050405020304" pitchFamily="18" charset="0"/>
                <a:cs typeface="Times New Roman" panose="02020603050405020304" pitchFamily="18" charset="0"/>
              </a:rPr>
              <a:t>: Давыдова Д.Д – заведующая сельской библиотекой</a:t>
            </a:r>
            <a:r>
              <a:rPr lang="ru-RU" sz="3500" b="1" dirty="0">
                <a:solidFill>
                  <a:schemeClr val="accent1">
                    <a:lumMod val="50000"/>
                  </a:schemeClr>
                </a:solidFill>
                <a:latin typeface="Times New Roman" panose="02020603050405020304" pitchFamily="18" charset="0"/>
                <a:cs typeface="Times New Roman" panose="02020603050405020304" pitchFamily="18" charset="0"/>
              </a:rPr>
              <a:t> </a:t>
            </a:r>
            <a:r>
              <a:rPr lang="ru-RU" sz="3500" dirty="0">
                <a:solidFill>
                  <a:schemeClr val="accent1">
                    <a:lumMod val="50000"/>
                  </a:schemeClr>
                </a:solidFill>
                <a:latin typeface="Times New Roman" panose="02020603050405020304" pitchFamily="18" charset="0"/>
                <a:cs typeface="Times New Roman" panose="02020603050405020304" pitchFamily="18" charset="0"/>
              </a:rPr>
              <a:t/>
            </a:r>
            <a:br>
              <a:rPr lang="ru-RU" sz="3500" dirty="0">
                <a:solidFill>
                  <a:schemeClr val="accent1">
                    <a:lumMod val="50000"/>
                  </a:schemeClr>
                </a:solidFill>
                <a:latin typeface="Times New Roman" panose="02020603050405020304" pitchFamily="18" charset="0"/>
                <a:cs typeface="Times New Roman" panose="02020603050405020304" pitchFamily="18" charset="0"/>
              </a:rPr>
            </a:br>
            <a:r>
              <a:rPr lang="ru-RU" sz="3500" b="1" dirty="0">
                <a:solidFill>
                  <a:schemeClr val="accent1">
                    <a:lumMod val="50000"/>
                  </a:schemeClr>
                </a:solidFill>
                <a:latin typeface="Times New Roman" panose="02020603050405020304" pitchFamily="18" charset="0"/>
                <a:cs typeface="Times New Roman" panose="02020603050405020304" pitchFamily="18" charset="0"/>
              </a:rPr>
              <a:t>Член жюри: </a:t>
            </a:r>
            <a:r>
              <a:rPr lang="ru-RU" sz="3500" dirty="0" smtClean="0">
                <a:solidFill>
                  <a:schemeClr val="accent1">
                    <a:lumMod val="50000"/>
                  </a:schemeClr>
                </a:solidFill>
                <a:latin typeface="Times New Roman" panose="02020603050405020304" pitchFamily="18" charset="0"/>
                <a:cs typeface="Times New Roman" panose="02020603050405020304" pitchFamily="18" charset="0"/>
              </a:rPr>
              <a:t>Петров В.Н. </a:t>
            </a:r>
            <a:r>
              <a:rPr lang="ru-RU" sz="3500" dirty="0">
                <a:solidFill>
                  <a:schemeClr val="accent1">
                    <a:lumMod val="50000"/>
                  </a:schemeClr>
                </a:solidFill>
                <a:latin typeface="Times New Roman" panose="02020603050405020304" pitchFamily="18" charset="0"/>
                <a:cs typeface="Times New Roman" panose="02020603050405020304" pitchFamily="18" charset="0"/>
              </a:rPr>
              <a:t>– зам. директора по ВР.</a:t>
            </a:r>
            <a:br>
              <a:rPr lang="ru-RU" sz="3500" dirty="0">
                <a:solidFill>
                  <a:schemeClr val="accent1">
                    <a:lumMod val="50000"/>
                  </a:schemeClr>
                </a:solidFill>
                <a:latin typeface="Times New Roman" panose="02020603050405020304" pitchFamily="18" charset="0"/>
                <a:cs typeface="Times New Roman" panose="02020603050405020304" pitchFamily="18" charset="0"/>
              </a:rPr>
            </a:br>
            <a:r>
              <a:rPr lang="ru-RU" sz="3500" dirty="0">
                <a:solidFill>
                  <a:schemeClr val="accent1">
                    <a:lumMod val="50000"/>
                  </a:schemeClr>
                </a:solidFill>
                <a:latin typeface="Times New Roman" panose="02020603050405020304" pitchFamily="18" charset="0"/>
                <a:cs typeface="Times New Roman" panose="02020603050405020304" pitchFamily="18" charset="0"/>
              </a:rPr>
              <a:t>.</a:t>
            </a:r>
            <a:br>
              <a:rPr lang="ru-RU" sz="3500" dirty="0">
                <a:solidFill>
                  <a:schemeClr val="accent1">
                    <a:lumMod val="50000"/>
                  </a:schemeClr>
                </a:solidFill>
                <a:latin typeface="Times New Roman" panose="02020603050405020304" pitchFamily="18" charset="0"/>
                <a:cs typeface="Times New Roman" panose="02020603050405020304" pitchFamily="18" charset="0"/>
              </a:rPr>
            </a:br>
            <a:r>
              <a:rPr lang="ru-RU" sz="3500" dirty="0">
                <a:solidFill>
                  <a:schemeClr val="accent1">
                    <a:lumMod val="50000"/>
                  </a:schemeClr>
                </a:solidFill>
                <a:latin typeface="Times New Roman" panose="02020603050405020304" pitchFamily="18" charset="0"/>
                <a:cs typeface="Times New Roman" panose="02020603050405020304" pitchFamily="18" charset="0"/>
              </a:rPr>
              <a:t>Жюри конкурса подводит итоги и присуждает победителю стипендию в денежном размере. </a:t>
            </a:r>
            <a:br>
              <a:rPr lang="ru-RU" sz="3500" dirty="0">
                <a:solidFill>
                  <a:schemeClr val="accent1">
                    <a:lumMod val="50000"/>
                  </a:schemeClr>
                </a:solidFill>
                <a:latin typeface="Times New Roman" panose="02020603050405020304" pitchFamily="18" charset="0"/>
                <a:cs typeface="Times New Roman" panose="02020603050405020304" pitchFamily="18" charset="0"/>
              </a:rPr>
            </a:br>
            <a:r>
              <a:rPr lang="ru-RU" sz="3500" dirty="0">
                <a:solidFill>
                  <a:schemeClr val="accent1">
                    <a:lumMod val="50000"/>
                  </a:schemeClr>
                </a:solidFill>
                <a:latin typeface="Times New Roman" panose="02020603050405020304" pitchFamily="18" charset="0"/>
                <a:cs typeface="Times New Roman" panose="02020603050405020304" pitchFamily="18" charset="0"/>
              </a:rPr>
              <a:t>Результаты стипендиата будет опубликовано на сайте учреждения:</a:t>
            </a:r>
            <a:br>
              <a:rPr lang="ru-RU" sz="3500" dirty="0">
                <a:solidFill>
                  <a:schemeClr val="accent1">
                    <a:lumMod val="50000"/>
                  </a:schemeClr>
                </a:solidFill>
                <a:latin typeface="Times New Roman" panose="02020603050405020304" pitchFamily="18" charset="0"/>
                <a:cs typeface="Times New Roman" panose="02020603050405020304" pitchFamily="18" charset="0"/>
              </a:rPr>
            </a:br>
            <a:endParaRPr lang="ru-RU" sz="3500"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69488" y="365761"/>
            <a:ext cx="816612" cy="840629"/>
          </a:xfrm>
          <a:prstGeom prst="rect">
            <a:avLst/>
          </a:prstGeom>
        </p:spPr>
      </p:pic>
    </p:spTree>
    <p:extLst>
      <p:ext uri="{BB962C8B-B14F-4D97-AF65-F5344CB8AC3E}">
        <p14:creationId xmlns:p14="http://schemas.microsoft.com/office/powerpoint/2010/main" val="28820224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372" y="-159026"/>
            <a:ext cx="9370547" cy="7169426"/>
          </a:xfrm>
          <a:prstGeom prst="rect">
            <a:avLst/>
          </a:prstGeom>
        </p:spPr>
      </p:pic>
      <p:sp>
        <p:nvSpPr>
          <p:cNvPr id="2" name="Заголовок 1"/>
          <p:cNvSpPr>
            <a:spLocks noGrp="1"/>
          </p:cNvSpPr>
          <p:nvPr>
            <p:ph type="title"/>
          </p:nvPr>
        </p:nvSpPr>
        <p:spPr>
          <a:xfrm>
            <a:off x="6200384" y="1213707"/>
            <a:ext cx="2116506" cy="661067"/>
          </a:xfrm>
        </p:spPr>
        <p:txBody>
          <a:bodyPr>
            <a:noAutofit/>
          </a:bodyPr>
          <a:lstStyle/>
          <a:p>
            <a:pPr algn="ctr"/>
            <a:r>
              <a:rPr lang="ru-RU" sz="1200" b="1" dirty="0">
                <a:solidFill>
                  <a:srgbClr val="002060"/>
                </a:solidFill>
                <a:latin typeface="Times New Roman" panose="02020603050405020304" pitchFamily="18" charset="0"/>
                <a:cs typeface="Times New Roman" panose="02020603050405020304" pitchFamily="18" charset="0"/>
              </a:rPr>
              <a:t>Первым учителем был Сивцев Иван Афанасьевич</a:t>
            </a:r>
            <a:br>
              <a:rPr lang="ru-RU" sz="1200" b="1" dirty="0">
                <a:solidFill>
                  <a:srgbClr val="002060"/>
                </a:solidFill>
                <a:latin typeface="Times New Roman" panose="02020603050405020304" pitchFamily="18" charset="0"/>
                <a:cs typeface="Times New Roman" panose="02020603050405020304" pitchFamily="18" charset="0"/>
              </a:rPr>
            </a:br>
            <a:endParaRPr lang="ru-RU" sz="1200" b="1" i="1" dirty="0">
              <a:solidFill>
                <a:srgbClr val="002060"/>
              </a:solidFill>
              <a:latin typeface="Times New Roman" panose="02020603050405020304" pitchFamily="18" charset="0"/>
              <a:cs typeface="Times New Roman" panose="02020603050405020304" pitchFamily="18" charset="0"/>
            </a:endParaRPr>
          </a:p>
        </p:txBody>
      </p:sp>
      <p:graphicFrame>
        <p:nvGraphicFramePr>
          <p:cNvPr id="8" name="Объект 7"/>
          <p:cNvGraphicFramePr>
            <a:graphicFrameLocks noGrp="1"/>
          </p:cNvGraphicFramePr>
          <p:nvPr>
            <p:ph idx="1"/>
            <p:extLst>
              <p:ext uri="{D42A27DB-BD31-4B8C-83A1-F6EECF244321}">
                <p14:modId xmlns:p14="http://schemas.microsoft.com/office/powerpoint/2010/main" val="1853654704"/>
              </p:ext>
            </p:extLst>
          </p:nvPr>
        </p:nvGraphicFramePr>
        <p:xfrm>
          <a:off x="4929620" y="2313400"/>
          <a:ext cx="3854257" cy="3447609"/>
        </p:xfrm>
        <a:graphic>
          <a:graphicData uri="http://schemas.openxmlformats.org/drawingml/2006/table">
            <a:tbl>
              <a:tblPr firstRow="1" bandRow="1">
                <a:tableStyleId>{0660B408-B3CF-4A94-85FC-2B1E0A45F4A2}</a:tableStyleId>
              </a:tblPr>
              <a:tblGrid>
                <a:gridCol w="179696">
                  <a:extLst>
                    <a:ext uri="{9D8B030D-6E8A-4147-A177-3AD203B41FA5}">
                      <a16:colId xmlns:a16="http://schemas.microsoft.com/office/drawing/2014/main" val="150086998"/>
                    </a:ext>
                  </a:extLst>
                </a:gridCol>
                <a:gridCol w="2772386">
                  <a:extLst>
                    <a:ext uri="{9D8B030D-6E8A-4147-A177-3AD203B41FA5}">
                      <a16:colId xmlns:a16="http://schemas.microsoft.com/office/drawing/2014/main" val="472157546"/>
                    </a:ext>
                  </a:extLst>
                </a:gridCol>
                <a:gridCol w="902175">
                  <a:extLst>
                    <a:ext uri="{9D8B030D-6E8A-4147-A177-3AD203B41FA5}">
                      <a16:colId xmlns:a16="http://schemas.microsoft.com/office/drawing/2014/main" val="1111637706"/>
                    </a:ext>
                  </a:extLst>
                </a:gridCol>
              </a:tblGrid>
              <a:tr h="749481">
                <a:tc>
                  <a:txBody>
                    <a:bodyPr/>
                    <a:lstStyle/>
                    <a:p>
                      <a:pPr algn="ctr"/>
                      <a:r>
                        <a:rPr lang="ru-RU" sz="1000" dirty="0" smtClean="0">
                          <a:latin typeface="Times New Roman" panose="02020603050405020304" pitchFamily="18" charset="0"/>
                          <a:cs typeface="Times New Roman" panose="02020603050405020304" pitchFamily="18" charset="0"/>
                        </a:rPr>
                        <a:t>№</a:t>
                      </a:r>
                      <a:endParaRPr lang="ru-RU" sz="1000" b="1" i="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ru-RU" sz="1000" dirty="0" smtClean="0">
                          <a:latin typeface="Times New Roman" panose="02020603050405020304" pitchFamily="18" charset="0"/>
                          <a:cs typeface="Times New Roman" panose="02020603050405020304" pitchFamily="18" charset="0"/>
                        </a:rPr>
                        <a:t>Наименование учебников и учебных принадлежностей</a:t>
                      </a:r>
                      <a:endParaRPr lang="ru-RU" sz="1000" b="1" i="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ru-RU" sz="1000" dirty="0" smtClean="0">
                          <a:latin typeface="Times New Roman" panose="02020603050405020304" pitchFamily="18" charset="0"/>
                          <a:cs typeface="Times New Roman" panose="02020603050405020304" pitchFamily="18" charset="0"/>
                        </a:rPr>
                        <a:t>Кол-во экземпляров</a:t>
                      </a:r>
                      <a:endParaRPr lang="ru-RU" sz="1000" b="1" i="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3104752178"/>
                  </a:ext>
                </a:extLst>
              </a:tr>
              <a:tr h="299792">
                <a:tc>
                  <a:txBody>
                    <a:bodyPr/>
                    <a:lstStyle/>
                    <a:p>
                      <a:r>
                        <a:rPr lang="ru-RU" sz="1000" dirty="0" smtClean="0">
                          <a:latin typeface="Times New Roman" panose="02020603050405020304" pitchFamily="18" charset="0"/>
                          <a:cs typeface="Times New Roman" panose="02020603050405020304" pitchFamily="18" charset="0"/>
                        </a:rPr>
                        <a:t>1</a:t>
                      </a:r>
                      <a:endParaRPr lang="ru-RU" sz="1000" b="1" i="0" dirty="0">
                        <a:latin typeface="Times New Roman" panose="02020603050405020304" pitchFamily="18" charset="0"/>
                        <a:cs typeface="Times New Roman" panose="02020603050405020304" pitchFamily="18" charset="0"/>
                      </a:endParaRPr>
                    </a:p>
                  </a:txBody>
                  <a:tcPr marL="68580" marR="68580" marT="34290" marB="34290"/>
                </a:tc>
                <a:tc>
                  <a:txBody>
                    <a:bodyPr/>
                    <a:lstStyle/>
                    <a:p>
                      <a:r>
                        <a:rPr lang="ru-RU" sz="1000" dirty="0" smtClean="0">
                          <a:latin typeface="Times New Roman" panose="02020603050405020304" pitchFamily="18" charset="0"/>
                          <a:cs typeface="Times New Roman" panose="02020603050405020304" pitchFamily="18" charset="0"/>
                        </a:rPr>
                        <a:t>Басни Крылова</a:t>
                      </a:r>
                      <a:endParaRPr lang="ru-RU" sz="1000" b="1" i="0" dirty="0">
                        <a:latin typeface="Times New Roman" panose="02020603050405020304" pitchFamily="18" charset="0"/>
                        <a:cs typeface="Times New Roman" panose="02020603050405020304" pitchFamily="18" charset="0"/>
                      </a:endParaRPr>
                    </a:p>
                  </a:txBody>
                  <a:tcPr marL="68580" marR="68580" marT="34290" marB="34290"/>
                </a:tc>
                <a:tc>
                  <a:txBody>
                    <a:bodyPr/>
                    <a:lstStyle/>
                    <a:p>
                      <a:r>
                        <a:rPr lang="ru-RU" sz="1000" dirty="0" smtClean="0">
                          <a:latin typeface="Times New Roman" panose="02020603050405020304" pitchFamily="18" charset="0"/>
                          <a:cs typeface="Times New Roman" panose="02020603050405020304" pitchFamily="18" charset="0"/>
                        </a:rPr>
                        <a:t>1</a:t>
                      </a:r>
                      <a:endParaRPr lang="ru-RU" sz="1000" b="1" i="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2617420402"/>
                  </a:ext>
                </a:extLst>
              </a:tr>
              <a:tr h="299792">
                <a:tc>
                  <a:txBody>
                    <a:bodyPr/>
                    <a:lstStyle/>
                    <a:p>
                      <a:r>
                        <a:rPr lang="ru-RU" sz="1000" dirty="0" smtClean="0">
                          <a:latin typeface="Times New Roman" panose="02020603050405020304" pitchFamily="18" charset="0"/>
                          <a:cs typeface="Times New Roman" panose="02020603050405020304" pitchFamily="18" charset="0"/>
                        </a:rPr>
                        <a:t>2</a:t>
                      </a:r>
                      <a:endParaRPr lang="ru-RU" sz="1000" b="1" i="0" dirty="0">
                        <a:latin typeface="Times New Roman" panose="02020603050405020304" pitchFamily="18" charset="0"/>
                        <a:cs typeface="Times New Roman" panose="02020603050405020304" pitchFamily="18" charset="0"/>
                      </a:endParaRPr>
                    </a:p>
                  </a:txBody>
                  <a:tcPr marL="68580" marR="68580" marT="34290" marB="34290"/>
                </a:tc>
                <a:tc>
                  <a:txBody>
                    <a:bodyPr/>
                    <a:lstStyle/>
                    <a:p>
                      <a:r>
                        <a:rPr lang="ru-RU" sz="1000" dirty="0" smtClean="0">
                          <a:latin typeface="Times New Roman" panose="02020603050405020304" pitchFamily="18" charset="0"/>
                          <a:cs typeface="Times New Roman" panose="02020603050405020304" pitchFamily="18" charset="0"/>
                        </a:rPr>
                        <a:t>Альбомы картин</a:t>
                      </a:r>
                      <a:endParaRPr lang="ru-RU" sz="1000" b="1" i="0" dirty="0">
                        <a:latin typeface="Times New Roman" panose="02020603050405020304" pitchFamily="18" charset="0"/>
                        <a:cs typeface="Times New Roman" panose="02020603050405020304" pitchFamily="18" charset="0"/>
                      </a:endParaRPr>
                    </a:p>
                  </a:txBody>
                  <a:tcPr marL="68580" marR="68580" marT="34290" marB="34290"/>
                </a:tc>
                <a:tc>
                  <a:txBody>
                    <a:bodyPr/>
                    <a:lstStyle/>
                    <a:p>
                      <a:r>
                        <a:rPr lang="ru-RU" sz="1000" dirty="0" smtClean="0">
                          <a:latin typeface="Times New Roman" panose="02020603050405020304" pitchFamily="18" charset="0"/>
                          <a:cs typeface="Times New Roman" panose="02020603050405020304" pitchFamily="18" charset="0"/>
                        </a:rPr>
                        <a:t>1</a:t>
                      </a:r>
                      <a:endParaRPr lang="ru-RU" sz="1000" b="1" i="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154667227"/>
                  </a:ext>
                </a:extLst>
              </a:tr>
              <a:tr h="299792">
                <a:tc>
                  <a:txBody>
                    <a:bodyPr/>
                    <a:lstStyle/>
                    <a:p>
                      <a:r>
                        <a:rPr lang="ru-RU" sz="1000" dirty="0" smtClean="0">
                          <a:latin typeface="Times New Roman" panose="02020603050405020304" pitchFamily="18" charset="0"/>
                          <a:cs typeface="Times New Roman" panose="02020603050405020304" pitchFamily="18" charset="0"/>
                        </a:rPr>
                        <a:t>3</a:t>
                      </a:r>
                      <a:endParaRPr lang="ru-RU" sz="1000" b="1" i="0" dirty="0">
                        <a:latin typeface="Times New Roman" panose="02020603050405020304" pitchFamily="18" charset="0"/>
                        <a:cs typeface="Times New Roman" panose="02020603050405020304" pitchFamily="18" charset="0"/>
                      </a:endParaRPr>
                    </a:p>
                  </a:txBody>
                  <a:tcPr marL="68580" marR="68580" marT="34290" marB="34290"/>
                </a:tc>
                <a:tc>
                  <a:txBody>
                    <a:bodyPr/>
                    <a:lstStyle/>
                    <a:p>
                      <a:r>
                        <a:rPr lang="ru-RU" sz="1000" dirty="0" smtClean="0">
                          <a:latin typeface="Times New Roman" panose="02020603050405020304" pitchFamily="18" charset="0"/>
                          <a:cs typeface="Times New Roman" panose="02020603050405020304" pitchFamily="18" charset="0"/>
                        </a:rPr>
                        <a:t>7 томность</a:t>
                      </a:r>
                      <a:endParaRPr lang="ru-RU" sz="1000" b="1" i="0" dirty="0">
                        <a:latin typeface="Times New Roman" panose="02020603050405020304" pitchFamily="18" charset="0"/>
                        <a:cs typeface="Times New Roman" panose="02020603050405020304" pitchFamily="18" charset="0"/>
                      </a:endParaRPr>
                    </a:p>
                  </a:txBody>
                  <a:tcPr marL="68580" marR="68580" marT="34290" marB="34290"/>
                </a:tc>
                <a:tc>
                  <a:txBody>
                    <a:bodyPr/>
                    <a:lstStyle/>
                    <a:p>
                      <a:r>
                        <a:rPr lang="ru-RU" sz="1000" dirty="0" smtClean="0">
                          <a:latin typeface="Times New Roman" panose="02020603050405020304" pitchFamily="18" charset="0"/>
                          <a:cs typeface="Times New Roman" panose="02020603050405020304" pitchFamily="18" charset="0"/>
                        </a:rPr>
                        <a:t>1</a:t>
                      </a:r>
                      <a:endParaRPr lang="ru-RU" sz="1000" b="1" i="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4127257570"/>
                  </a:ext>
                </a:extLst>
              </a:tr>
              <a:tr h="299792">
                <a:tc>
                  <a:txBody>
                    <a:bodyPr/>
                    <a:lstStyle/>
                    <a:p>
                      <a:r>
                        <a:rPr lang="ru-RU" sz="1000" dirty="0" smtClean="0">
                          <a:latin typeface="Times New Roman" panose="02020603050405020304" pitchFamily="18" charset="0"/>
                          <a:cs typeface="Times New Roman" panose="02020603050405020304" pitchFamily="18" charset="0"/>
                        </a:rPr>
                        <a:t>4</a:t>
                      </a:r>
                      <a:endParaRPr lang="ru-RU" sz="1000" b="1" i="0" dirty="0">
                        <a:latin typeface="Times New Roman" panose="02020603050405020304" pitchFamily="18" charset="0"/>
                        <a:cs typeface="Times New Roman" panose="02020603050405020304" pitchFamily="18" charset="0"/>
                      </a:endParaRPr>
                    </a:p>
                  </a:txBody>
                  <a:tcPr marL="68580" marR="68580" marT="34290" marB="34290"/>
                </a:tc>
                <a:tc>
                  <a:txBody>
                    <a:bodyPr/>
                    <a:lstStyle/>
                    <a:p>
                      <a:r>
                        <a:rPr lang="ru-RU" sz="1000" dirty="0" smtClean="0">
                          <a:latin typeface="Times New Roman" panose="02020603050405020304" pitchFamily="18" charset="0"/>
                          <a:cs typeface="Times New Roman" panose="02020603050405020304" pitchFamily="18" charset="0"/>
                        </a:rPr>
                        <a:t>Картины четырех времен года</a:t>
                      </a:r>
                      <a:endParaRPr lang="ru-RU" sz="1000" b="1" i="0" dirty="0">
                        <a:latin typeface="Times New Roman" panose="02020603050405020304" pitchFamily="18" charset="0"/>
                        <a:cs typeface="Times New Roman" panose="02020603050405020304" pitchFamily="18" charset="0"/>
                      </a:endParaRPr>
                    </a:p>
                  </a:txBody>
                  <a:tcPr marL="68580" marR="68580" marT="34290" marB="34290"/>
                </a:tc>
                <a:tc>
                  <a:txBody>
                    <a:bodyPr/>
                    <a:lstStyle/>
                    <a:p>
                      <a:r>
                        <a:rPr lang="ru-RU" sz="1000" dirty="0" smtClean="0">
                          <a:latin typeface="Times New Roman" panose="02020603050405020304" pitchFamily="18" charset="0"/>
                          <a:cs typeface="Times New Roman" panose="02020603050405020304" pitchFamily="18" charset="0"/>
                        </a:rPr>
                        <a:t>1</a:t>
                      </a:r>
                      <a:endParaRPr lang="ru-RU" sz="1000" b="1" i="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3808390987"/>
                  </a:ext>
                </a:extLst>
              </a:tr>
              <a:tr h="299792">
                <a:tc>
                  <a:txBody>
                    <a:bodyPr/>
                    <a:lstStyle/>
                    <a:p>
                      <a:r>
                        <a:rPr lang="ru-RU" sz="1000" dirty="0" smtClean="0">
                          <a:latin typeface="Times New Roman" panose="02020603050405020304" pitchFamily="18" charset="0"/>
                          <a:cs typeface="Times New Roman" panose="02020603050405020304" pitchFamily="18" charset="0"/>
                        </a:rPr>
                        <a:t>5</a:t>
                      </a:r>
                      <a:endParaRPr lang="ru-RU" sz="1000" b="1" i="0" dirty="0">
                        <a:latin typeface="Times New Roman" panose="02020603050405020304" pitchFamily="18" charset="0"/>
                        <a:cs typeface="Times New Roman" panose="02020603050405020304" pitchFamily="18" charset="0"/>
                      </a:endParaRPr>
                    </a:p>
                  </a:txBody>
                  <a:tcPr marL="68580" marR="68580" marT="34290" marB="34290"/>
                </a:tc>
                <a:tc>
                  <a:txBody>
                    <a:bodyPr/>
                    <a:lstStyle/>
                    <a:p>
                      <a:r>
                        <a:rPr lang="ru-RU" sz="1000" dirty="0" smtClean="0">
                          <a:latin typeface="Times New Roman" panose="02020603050405020304" pitchFamily="18" charset="0"/>
                          <a:cs typeface="Times New Roman" panose="02020603050405020304" pitchFamily="18" charset="0"/>
                        </a:rPr>
                        <a:t>Таблица правописания</a:t>
                      </a:r>
                      <a:endParaRPr lang="ru-RU" sz="1000" b="1" i="0" dirty="0">
                        <a:latin typeface="Times New Roman" panose="02020603050405020304" pitchFamily="18" charset="0"/>
                        <a:cs typeface="Times New Roman" panose="02020603050405020304" pitchFamily="18" charset="0"/>
                      </a:endParaRPr>
                    </a:p>
                  </a:txBody>
                  <a:tcPr marL="68580" marR="68580" marT="34290" marB="34290"/>
                </a:tc>
                <a:tc>
                  <a:txBody>
                    <a:bodyPr/>
                    <a:lstStyle/>
                    <a:p>
                      <a:r>
                        <a:rPr lang="ru-RU" sz="1000" dirty="0" smtClean="0">
                          <a:latin typeface="Times New Roman" panose="02020603050405020304" pitchFamily="18" charset="0"/>
                          <a:cs typeface="Times New Roman" panose="02020603050405020304" pitchFamily="18" charset="0"/>
                        </a:rPr>
                        <a:t>1</a:t>
                      </a:r>
                      <a:endParaRPr lang="ru-RU" sz="1000" b="1" i="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3094774698"/>
                  </a:ext>
                </a:extLst>
              </a:tr>
              <a:tr h="299792">
                <a:tc>
                  <a:txBody>
                    <a:bodyPr/>
                    <a:lstStyle/>
                    <a:p>
                      <a:r>
                        <a:rPr lang="ru-RU" sz="1000" dirty="0" smtClean="0">
                          <a:latin typeface="Times New Roman" panose="02020603050405020304" pitchFamily="18" charset="0"/>
                          <a:cs typeface="Times New Roman" panose="02020603050405020304" pitchFamily="18" charset="0"/>
                        </a:rPr>
                        <a:t>6</a:t>
                      </a:r>
                      <a:endParaRPr lang="ru-RU" sz="1000" b="1" i="0" dirty="0">
                        <a:latin typeface="Times New Roman" panose="02020603050405020304" pitchFamily="18" charset="0"/>
                        <a:cs typeface="Times New Roman" panose="02020603050405020304" pitchFamily="18" charset="0"/>
                      </a:endParaRPr>
                    </a:p>
                  </a:txBody>
                  <a:tcPr marL="68580" marR="68580" marT="34290" marB="34290"/>
                </a:tc>
                <a:tc>
                  <a:txBody>
                    <a:bodyPr/>
                    <a:lstStyle/>
                    <a:p>
                      <a:r>
                        <a:rPr lang="ru-RU" sz="1000" dirty="0" smtClean="0">
                          <a:latin typeface="Times New Roman" panose="02020603050405020304" pitchFamily="18" charset="0"/>
                          <a:cs typeface="Times New Roman" panose="02020603050405020304" pitchFamily="18" charset="0"/>
                        </a:rPr>
                        <a:t>Арифметический ящик</a:t>
                      </a:r>
                      <a:endParaRPr lang="ru-RU" sz="1000" b="1" i="0" dirty="0">
                        <a:latin typeface="Times New Roman" panose="02020603050405020304" pitchFamily="18" charset="0"/>
                        <a:cs typeface="Times New Roman" panose="02020603050405020304" pitchFamily="18" charset="0"/>
                      </a:endParaRPr>
                    </a:p>
                  </a:txBody>
                  <a:tcPr marL="68580" marR="68580" marT="34290" marB="34290"/>
                </a:tc>
                <a:tc>
                  <a:txBody>
                    <a:bodyPr/>
                    <a:lstStyle/>
                    <a:p>
                      <a:r>
                        <a:rPr lang="ru-RU" sz="1000" dirty="0" smtClean="0">
                          <a:latin typeface="Times New Roman" panose="02020603050405020304" pitchFamily="18" charset="0"/>
                          <a:cs typeface="Times New Roman" panose="02020603050405020304" pitchFamily="18" charset="0"/>
                        </a:rPr>
                        <a:t>1</a:t>
                      </a:r>
                      <a:endParaRPr lang="ru-RU" sz="1000" b="1" i="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2916867659"/>
                  </a:ext>
                </a:extLst>
              </a:tr>
              <a:tr h="299792">
                <a:tc>
                  <a:txBody>
                    <a:bodyPr/>
                    <a:lstStyle/>
                    <a:p>
                      <a:r>
                        <a:rPr lang="ru-RU" sz="1000" dirty="0" smtClean="0">
                          <a:latin typeface="Times New Roman" panose="02020603050405020304" pitchFamily="18" charset="0"/>
                          <a:cs typeface="Times New Roman" panose="02020603050405020304" pitchFamily="18" charset="0"/>
                        </a:rPr>
                        <a:t>7</a:t>
                      </a:r>
                      <a:endParaRPr lang="ru-RU" sz="1000" b="1" i="0" dirty="0">
                        <a:latin typeface="Times New Roman" panose="02020603050405020304" pitchFamily="18" charset="0"/>
                        <a:cs typeface="Times New Roman" panose="02020603050405020304" pitchFamily="18" charset="0"/>
                      </a:endParaRPr>
                    </a:p>
                  </a:txBody>
                  <a:tcPr marL="68580" marR="68580" marT="34290" marB="34290"/>
                </a:tc>
                <a:tc>
                  <a:txBody>
                    <a:bodyPr/>
                    <a:lstStyle/>
                    <a:p>
                      <a:r>
                        <a:rPr lang="ru-RU" sz="1000" dirty="0" smtClean="0">
                          <a:latin typeface="Times New Roman" panose="02020603050405020304" pitchFamily="18" charset="0"/>
                          <a:cs typeface="Times New Roman" panose="02020603050405020304" pitchFamily="18" charset="0"/>
                        </a:rPr>
                        <a:t>Мел</a:t>
                      </a:r>
                      <a:endParaRPr lang="ru-RU" sz="1000" b="1" i="0" dirty="0">
                        <a:latin typeface="Times New Roman" panose="02020603050405020304" pitchFamily="18" charset="0"/>
                        <a:cs typeface="Times New Roman" panose="02020603050405020304" pitchFamily="18" charset="0"/>
                      </a:endParaRPr>
                    </a:p>
                  </a:txBody>
                  <a:tcPr marL="68580" marR="68580" marT="34290" marB="34290"/>
                </a:tc>
                <a:tc>
                  <a:txBody>
                    <a:bodyPr/>
                    <a:lstStyle/>
                    <a:p>
                      <a:r>
                        <a:rPr lang="ru-RU" sz="1000" dirty="0" smtClean="0">
                          <a:latin typeface="Times New Roman" panose="02020603050405020304" pitchFamily="18" charset="0"/>
                          <a:cs typeface="Times New Roman" panose="02020603050405020304" pitchFamily="18" charset="0"/>
                        </a:rPr>
                        <a:t>2</a:t>
                      </a:r>
                      <a:endParaRPr lang="ru-RU" sz="1000" b="1" i="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2850625500"/>
                  </a:ext>
                </a:extLst>
              </a:tr>
              <a:tr h="299792">
                <a:tc>
                  <a:txBody>
                    <a:bodyPr/>
                    <a:lstStyle/>
                    <a:p>
                      <a:r>
                        <a:rPr lang="ru-RU" sz="1000" dirty="0" smtClean="0">
                          <a:latin typeface="Times New Roman" panose="02020603050405020304" pitchFamily="18" charset="0"/>
                          <a:cs typeface="Times New Roman" panose="02020603050405020304" pitchFamily="18" charset="0"/>
                        </a:rPr>
                        <a:t>8</a:t>
                      </a:r>
                      <a:endParaRPr lang="ru-RU" sz="1000" b="1" i="0" dirty="0">
                        <a:latin typeface="Times New Roman" panose="02020603050405020304" pitchFamily="18" charset="0"/>
                        <a:cs typeface="Times New Roman" panose="02020603050405020304" pitchFamily="18" charset="0"/>
                      </a:endParaRPr>
                    </a:p>
                  </a:txBody>
                  <a:tcPr marL="68580" marR="68580" marT="34290" marB="34290"/>
                </a:tc>
                <a:tc>
                  <a:txBody>
                    <a:bodyPr/>
                    <a:lstStyle/>
                    <a:p>
                      <a:r>
                        <a:rPr lang="ru-RU" sz="1000" dirty="0" err="1" smtClean="0">
                          <a:latin typeface="Times New Roman" panose="02020603050405020304" pitchFamily="18" charset="0"/>
                          <a:cs typeface="Times New Roman" panose="02020603050405020304" pitchFamily="18" charset="0"/>
                        </a:rPr>
                        <a:t>Чернилица</a:t>
                      </a:r>
                      <a:endParaRPr lang="ru-RU" sz="1000" b="1" i="0" dirty="0">
                        <a:latin typeface="Times New Roman" panose="02020603050405020304" pitchFamily="18" charset="0"/>
                        <a:cs typeface="Times New Roman" panose="02020603050405020304" pitchFamily="18" charset="0"/>
                      </a:endParaRPr>
                    </a:p>
                  </a:txBody>
                  <a:tcPr marL="68580" marR="68580" marT="34290" marB="34290"/>
                </a:tc>
                <a:tc>
                  <a:txBody>
                    <a:bodyPr/>
                    <a:lstStyle/>
                    <a:p>
                      <a:r>
                        <a:rPr lang="ru-RU" sz="1000" dirty="0" smtClean="0">
                          <a:latin typeface="Times New Roman" panose="02020603050405020304" pitchFamily="18" charset="0"/>
                          <a:cs typeface="Times New Roman" panose="02020603050405020304" pitchFamily="18" charset="0"/>
                        </a:rPr>
                        <a:t>10</a:t>
                      </a:r>
                      <a:endParaRPr lang="ru-RU" sz="1000" b="1" i="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211143816"/>
                  </a:ext>
                </a:extLst>
              </a:tr>
              <a:tr h="299792">
                <a:tc>
                  <a:txBody>
                    <a:bodyPr/>
                    <a:lstStyle/>
                    <a:p>
                      <a:r>
                        <a:rPr lang="ru-RU" sz="1000" dirty="0" smtClean="0">
                          <a:latin typeface="Times New Roman" panose="02020603050405020304" pitchFamily="18" charset="0"/>
                          <a:cs typeface="Times New Roman" panose="02020603050405020304" pitchFamily="18" charset="0"/>
                        </a:rPr>
                        <a:t>9</a:t>
                      </a:r>
                      <a:endParaRPr lang="ru-RU" sz="1000" b="1" i="0" dirty="0">
                        <a:latin typeface="Times New Roman" panose="02020603050405020304" pitchFamily="18" charset="0"/>
                        <a:cs typeface="Times New Roman" panose="02020603050405020304" pitchFamily="18" charset="0"/>
                      </a:endParaRPr>
                    </a:p>
                  </a:txBody>
                  <a:tcPr marL="68580" marR="68580" marT="34290" marB="34290"/>
                </a:tc>
                <a:tc>
                  <a:txBody>
                    <a:bodyPr/>
                    <a:lstStyle/>
                    <a:p>
                      <a:r>
                        <a:rPr lang="ru-RU" sz="1000" dirty="0" smtClean="0">
                          <a:latin typeface="Times New Roman" panose="02020603050405020304" pitchFamily="18" charset="0"/>
                          <a:cs typeface="Times New Roman" panose="02020603050405020304" pitchFamily="18" charset="0"/>
                        </a:rPr>
                        <a:t>Шведские счеты</a:t>
                      </a:r>
                      <a:endParaRPr lang="ru-RU" sz="1000" b="1" i="0" dirty="0">
                        <a:latin typeface="Times New Roman" panose="02020603050405020304" pitchFamily="18" charset="0"/>
                        <a:cs typeface="Times New Roman" panose="02020603050405020304" pitchFamily="18" charset="0"/>
                      </a:endParaRPr>
                    </a:p>
                  </a:txBody>
                  <a:tcPr marL="68580" marR="68580" marT="34290" marB="34290"/>
                </a:tc>
                <a:tc>
                  <a:txBody>
                    <a:bodyPr/>
                    <a:lstStyle/>
                    <a:p>
                      <a:r>
                        <a:rPr lang="ru-RU" sz="1000" dirty="0" smtClean="0">
                          <a:latin typeface="Times New Roman" panose="02020603050405020304" pitchFamily="18" charset="0"/>
                          <a:cs typeface="Times New Roman" panose="02020603050405020304" pitchFamily="18" charset="0"/>
                        </a:rPr>
                        <a:t>1</a:t>
                      </a:r>
                      <a:endParaRPr lang="ru-RU" sz="1000" b="1" i="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148574610"/>
                  </a:ext>
                </a:extLst>
              </a:tr>
            </a:tbl>
          </a:graphicData>
        </a:graphic>
      </p:graphicFrame>
      <p:sp>
        <p:nvSpPr>
          <p:cNvPr id="3" name="TextBox 2"/>
          <p:cNvSpPr txBox="1"/>
          <p:nvPr/>
        </p:nvSpPr>
        <p:spPr>
          <a:xfrm>
            <a:off x="4954015" y="1075207"/>
            <a:ext cx="223138" cy="300082"/>
          </a:xfrm>
          <a:prstGeom prst="rect">
            <a:avLst/>
          </a:prstGeom>
          <a:noFill/>
        </p:spPr>
        <p:txBody>
          <a:bodyPr wrap="none" rtlCol="0">
            <a:spAutoFit/>
          </a:bodyPr>
          <a:lstStyle/>
          <a:p>
            <a:r>
              <a:rPr lang="ru-RU" sz="1350" dirty="0"/>
              <a:t> </a:t>
            </a:r>
          </a:p>
        </p:txBody>
      </p:sp>
      <p:sp>
        <p:nvSpPr>
          <p:cNvPr id="6" name="TextBox 5"/>
          <p:cNvSpPr txBox="1"/>
          <p:nvPr/>
        </p:nvSpPr>
        <p:spPr>
          <a:xfrm>
            <a:off x="153445" y="299308"/>
            <a:ext cx="4424819" cy="3831818"/>
          </a:xfrm>
          <a:prstGeom prst="rect">
            <a:avLst/>
          </a:prstGeom>
          <a:noFill/>
        </p:spPr>
        <p:txBody>
          <a:bodyPr wrap="square" rtlCol="0">
            <a:spAutoFit/>
          </a:bodyPr>
          <a:lstStyle/>
          <a:p>
            <a:pPr algn="just"/>
            <a:r>
              <a:rPr lang="ru-RU" sz="1500" b="1" dirty="0">
                <a:solidFill>
                  <a:srgbClr val="FFFF00"/>
                </a:solidFill>
                <a:latin typeface="Times New Roman" panose="02020603050405020304" pitchFamily="18" charset="0"/>
                <a:cs typeface="Times New Roman" panose="02020603050405020304" pitchFamily="18" charset="0"/>
              </a:rPr>
              <a:t>                                                                                                             </a:t>
            </a:r>
            <a:r>
              <a:rPr lang="ru-RU" sz="1350" b="1" dirty="0" err="1">
                <a:solidFill>
                  <a:srgbClr val="002060"/>
                </a:solidFill>
                <a:latin typeface="Times New Roman" panose="02020603050405020304" pitchFamily="18" charset="0"/>
                <a:cs typeface="Times New Roman" panose="02020603050405020304" pitchFamily="18" charset="0"/>
              </a:rPr>
              <a:t>Мастахское</a:t>
            </a:r>
            <a:r>
              <a:rPr lang="ru-RU" sz="1350" b="1" dirty="0">
                <a:solidFill>
                  <a:srgbClr val="002060"/>
                </a:solidFill>
                <a:latin typeface="Times New Roman" panose="02020603050405020304" pitchFamily="18" charset="0"/>
                <a:cs typeface="Times New Roman" panose="02020603050405020304" pitchFamily="18" charset="0"/>
              </a:rPr>
              <a:t> </a:t>
            </a:r>
            <a:r>
              <a:rPr lang="ru-RU" sz="1350" b="1" dirty="0" err="1">
                <a:solidFill>
                  <a:srgbClr val="002060"/>
                </a:solidFill>
                <a:latin typeface="Times New Roman" panose="02020603050405020304" pitchFamily="18" charset="0"/>
                <a:cs typeface="Times New Roman" panose="02020603050405020304" pitchFamily="18" charset="0"/>
              </a:rPr>
              <a:t>одноклассное</a:t>
            </a:r>
            <a:r>
              <a:rPr lang="ru-RU" sz="1350" b="1" dirty="0">
                <a:solidFill>
                  <a:srgbClr val="002060"/>
                </a:solidFill>
                <a:latin typeface="Times New Roman" panose="02020603050405020304" pitchFamily="18" charset="0"/>
                <a:cs typeface="Times New Roman" panose="02020603050405020304" pitchFamily="18" charset="0"/>
              </a:rPr>
              <a:t> приходское училище, третье в Вилюйском округе и первое в левобережной части улуса, было открыто в октябре 1915 года. Это подтверждается архивными документами. Школа была открыта в доме Борисова Василия </a:t>
            </a:r>
            <a:r>
              <a:rPr lang="ru-RU" sz="1350" b="1" dirty="0" err="1">
                <a:solidFill>
                  <a:srgbClr val="002060"/>
                </a:solidFill>
                <a:latin typeface="Times New Roman" panose="02020603050405020304" pitchFamily="18" charset="0"/>
                <a:cs typeface="Times New Roman" panose="02020603050405020304" pitchFamily="18" charset="0"/>
              </a:rPr>
              <a:t>Саввича</a:t>
            </a:r>
            <a:r>
              <a:rPr lang="ru-RU" sz="1350" b="1" dirty="0">
                <a:solidFill>
                  <a:srgbClr val="002060"/>
                </a:solidFill>
                <a:latin typeface="Times New Roman" panose="02020603050405020304" pitchFamily="18" charset="0"/>
                <a:cs typeface="Times New Roman" panose="02020603050405020304" pitchFamily="18" charset="0"/>
              </a:rPr>
              <a:t>. В 1916 году школа стала работать в бывшем особняке священника. Этот дом до 1983 года являлся общежитием для работников участковой больницы. </a:t>
            </a:r>
          </a:p>
          <a:p>
            <a:pPr algn="just"/>
            <a:r>
              <a:rPr lang="ru-RU" sz="1350" b="1" dirty="0">
                <a:solidFill>
                  <a:srgbClr val="002060"/>
                </a:solidFill>
                <a:latin typeface="Times New Roman" panose="02020603050405020304" pitchFamily="18" charset="0"/>
                <a:cs typeface="Times New Roman" panose="02020603050405020304" pitchFamily="18" charset="0"/>
              </a:rPr>
              <a:t>              В 1916-1917 учебный год состоялся второй набор. Однако слабая организационная работа не позволила увеличить контингент учащихся.</a:t>
            </a:r>
          </a:p>
          <a:p>
            <a:pPr algn="just"/>
            <a:r>
              <a:rPr lang="ru-RU" sz="1350" b="1" dirty="0">
                <a:solidFill>
                  <a:srgbClr val="002060"/>
                </a:solidFill>
                <a:latin typeface="Times New Roman" panose="02020603050405020304" pitchFamily="18" charset="0"/>
                <a:cs typeface="Times New Roman" panose="02020603050405020304" pitchFamily="18" charset="0"/>
              </a:rPr>
              <a:t>             Школьная библиотека не имела надлежащего фонда. Обеспеченность учебниками и письменными принадлежностями на 1916-1917 учебный год можно проследить по следующим данным:</a:t>
            </a:r>
          </a:p>
          <a:p>
            <a:r>
              <a:rPr lang="ru-RU" sz="1050" dirty="0"/>
              <a:t>               </a:t>
            </a:r>
            <a:r>
              <a:rPr lang="ru-RU" sz="1050" b="1" i="1" dirty="0">
                <a:solidFill>
                  <a:srgbClr val="002060"/>
                </a:solidFill>
                <a:latin typeface="Times New Roman" panose="02020603050405020304" pitchFamily="18" charset="0"/>
                <a:cs typeface="Times New Roman" panose="02020603050405020304" pitchFamily="18" charset="0"/>
              </a:rPr>
              <a:t>Из книги «</a:t>
            </a:r>
            <a:r>
              <a:rPr lang="ru-RU" sz="1050" b="1" i="1" dirty="0" err="1">
                <a:solidFill>
                  <a:srgbClr val="002060"/>
                </a:solidFill>
                <a:latin typeface="Times New Roman" panose="02020603050405020304" pitchFamily="18" charset="0"/>
                <a:cs typeface="Times New Roman" panose="02020603050405020304" pitchFamily="18" charset="0"/>
              </a:rPr>
              <a:t>Олох</a:t>
            </a:r>
            <a:r>
              <a:rPr lang="ru-RU" sz="1050" b="1" i="1" dirty="0">
                <a:solidFill>
                  <a:srgbClr val="002060"/>
                </a:solidFill>
                <a:latin typeface="Times New Roman" panose="02020603050405020304" pitchFamily="18" charset="0"/>
                <a:cs typeface="Times New Roman" panose="02020603050405020304" pitchFamily="18" charset="0"/>
              </a:rPr>
              <a:t>,</a:t>
            </a:r>
            <a:r>
              <a:rPr lang="en-US" sz="1050" b="1" i="1" dirty="0">
                <a:solidFill>
                  <a:srgbClr val="002060"/>
                </a:solidFill>
                <a:latin typeface="Times New Roman" panose="02020603050405020304" pitchFamily="18" charset="0"/>
                <a:cs typeface="Times New Roman" panose="02020603050405020304" pitchFamily="18" charset="0"/>
              </a:rPr>
              <a:t> </a:t>
            </a:r>
            <a:r>
              <a:rPr lang="sah-RU" sz="1050" b="1" i="1" dirty="0">
                <a:solidFill>
                  <a:srgbClr val="002060"/>
                </a:solidFill>
                <a:latin typeface="Times New Roman" panose="02020603050405020304" pitchFamily="18" charset="0"/>
                <a:cs typeface="Times New Roman" panose="02020603050405020304" pitchFamily="18" charset="0"/>
              </a:rPr>
              <a:t>үөрэх аартыга – Мастаах оскуолата</a:t>
            </a:r>
            <a:r>
              <a:rPr lang="ru-RU" sz="1050" b="1" i="1" dirty="0">
                <a:solidFill>
                  <a:srgbClr val="002060"/>
                </a:solidFill>
                <a:latin typeface="Times New Roman" panose="02020603050405020304" pitchFamily="18" charset="0"/>
                <a:cs typeface="Times New Roman" panose="02020603050405020304" pitchFamily="18" charset="0"/>
              </a:rPr>
              <a:t>»</a:t>
            </a:r>
            <a:endParaRPr lang="ru-RU" sz="1050" dirty="0"/>
          </a:p>
          <a:p>
            <a:endParaRPr lang="ru-RU" sz="1500" dirty="0"/>
          </a:p>
        </p:txBody>
      </p:sp>
      <p:pic>
        <p:nvPicPr>
          <p:cNvPr id="7" name="Рисунок 6" descr="515 S-5"/>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61128" y="313152"/>
            <a:ext cx="1426938" cy="1803748"/>
          </a:xfrm>
          <a:prstGeom prst="rect">
            <a:avLst/>
          </a:prstGeom>
          <a:ln>
            <a:noFill/>
          </a:ln>
          <a:effectLst>
            <a:softEdge rad="112500"/>
          </a:effectLst>
        </p:spPr>
      </p:pic>
      <p:pic>
        <p:nvPicPr>
          <p:cNvPr id="4" name="Рисунок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9911" y="4141189"/>
            <a:ext cx="4217411" cy="2171929"/>
          </a:xfrm>
          <a:prstGeom prst="rect">
            <a:avLst/>
          </a:prstGeom>
          <a:ln>
            <a:noFill/>
          </a:ln>
          <a:effectLst>
            <a:softEdge rad="112500"/>
          </a:effectLst>
        </p:spPr>
      </p:pic>
    </p:spTree>
    <p:extLst>
      <p:ext uri="{BB962C8B-B14F-4D97-AF65-F5344CB8AC3E}">
        <p14:creationId xmlns:p14="http://schemas.microsoft.com/office/powerpoint/2010/main" val="33437897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31032" y="203537"/>
            <a:ext cx="7886700" cy="939452"/>
          </a:xfrm>
        </p:spPr>
        <p:txBody>
          <a:bodyPr>
            <a:noAutofit/>
          </a:bodyPr>
          <a:lstStyle/>
          <a:p>
            <a:pPr algn="ctr"/>
            <a:r>
              <a:rPr lang="ru-RU" sz="2000" b="1" i="1" dirty="0">
                <a:solidFill>
                  <a:srgbClr val="002060"/>
                </a:solidFill>
                <a:latin typeface="Times New Roman" panose="02020603050405020304" pitchFamily="18" charset="0"/>
                <a:cs typeface="Times New Roman" panose="02020603050405020304" pitchFamily="18" charset="0"/>
              </a:rPr>
              <a:t>В 1921 году для детей бедных был открыт пансионат и балаган для читающих. Учителем был Георгий Николаевич Васильев</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11080" y="1474284"/>
            <a:ext cx="3917190" cy="2620656"/>
          </a:xfrm>
          <a:prstGeom prst="rect">
            <a:avLst/>
          </a:prstGeom>
          <a:ln>
            <a:noFill/>
          </a:ln>
          <a:effectLst>
            <a:softEdge rad="112500"/>
          </a:effectLst>
        </p:spPr>
      </p:pic>
      <p:pic>
        <p:nvPicPr>
          <p:cNvPr id="5" name="Рисунок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86140" y="1473604"/>
            <a:ext cx="4073304" cy="2578161"/>
          </a:xfrm>
          <a:prstGeom prst="rect">
            <a:avLst/>
          </a:prstGeom>
          <a:ln>
            <a:noFill/>
          </a:ln>
          <a:effectLst>
            <a:softEdge rad="112500"/>
          </a:effectLst>
        </p:spPr>
      </p:pic>
      <p:pic>
        <p:nvPicPr>
          <p:cNvPr id="6" name="Рисунок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5855" y="4129260"/>
            <a:ext cx="4180285" cy="2255913"/>
          </a:xfrm>
          <a:prstGeom prst="rect">
            <a:avLst/>
          </a:prstGeom>
          <a:ln>
            <a:noFill/>
          </a:ln>
          <a:effectLst>
            <a:softEdge rad="112500"/>
          </a:effectLst>
        </p:spPr>
      </p:pic>
      <p:sp>
        <p:nvSpPr>
          <p:cNvPr id="8" name="TextBox 7"/>
          <p:cNvSpPr txBox="1"/>
          <p:nvPr/>
        </p:nvSpPr>
        <p:spPr>
          <a:xfrm>
            <a:off x="2653319" y="2840498"/>
            <a:ext cx="987952" cy="300082"/>
          </a:xfrm>
          <a:prstGeom prst="rect">
            <a:avLst/>
          </a:prstGeom>
          <a:noFill/>
        </p:spPr>
        <p:txBody>
          <a:bodyPr wrap="square" rtlCol="0">
            <a:spAutoFit/>
          </a:bodyPr>
          <a:lstStyle/>
          <a:p>
            <a:r>
              <a:rPr lang="ru-RU" sz="1350" b="1" dirty="0">
                <a:solidFill>
                  <a:srgbClr val="002060"/>
                </a:solidFill>
              </a:rPr>
              <a:t>1921 год</a:t>
            </a:r>
          </a:p>
        </p:txBody>
      </p:sp>
      <p:sp>
        <p:nvSpPr>
          <p:cNvPr id="9" name="TextBox 8"/>
          <p:cNvSpPr txBox="1"/>
          <p:nvPr/>
        </p:nvSpPr>
        <p:spPr>
          <a:xfrm>
            <a:off x="6937555" y="2808897"/>
            <a:ext cx="1030787" cy="300082"/>
          </a:xfrm>
          <a:prstGeom prst="rect">
            <a:avLst/>
          </a:prstGeom>
          <a:noFill/>
        </p:spPr>
        <p:txBody>
          <a:bodyPr wrap="square" rtlCol="0">
            <a:spAutoFit/>
          </a:bodyPr>
          <a:lstStyle/>
          <a:p>
            <a:r>
              <a:rPr lang="ru-RU" sz="1350" b="1" dirty="0">
                <a:solidFill>
                  <a:srgbClr val="002060"/>
                </a:solidFill>
              </a:rPr>
              <a:t>1960 год</a:t>
            </a:r>
          </a:p>
        </p:txBody>
      </p:sp>
      <p:pic>
        <p:nvPicPr>
          <p:cNvPr id="10" name="Рисунок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77660" y="3979899"/>
            <a:ext cx="3955097" cy="2459254"/>
          </a:xfrm>
          <a:prstGeom prst="rect">
            <a:avLst/>
          </a:prstGeom>
          <a:ln>
            <a:noFill/>
          </a:ln>
          <a:effectLst>
            <a:softEdge rad="112500"/>
          </a:effectLst>
        </p:spPr>
      </p:pic>
      <p:sp>
        <p:nvSpPr>
          <p:cNvPr id="11" name="TextBox 10"/>
          <p:cNvSpPr txBox="1"/>
          <p:nvPr/>
        </p:nvSpPr>
        <p:spPr>
          <a:xfrm>
            <a:off x="6483423" y="4310514"/>
            <a:ext cx="824841" cy="300082"/>
          </a:xfrm>
          <a:prstGeom prst="rect">
            <a:avLst/>
          </a:prstGeom>
          <a:noFill/>
        </p:spPr>
        <p:txBody>
          <a:bodyPr wrap="none" rtlCol="0">
            <a:spAutoFit/>
          </a:bodyPr>
          <a:lstStyle/>
          <a:p>
            <a:r>
              <a:rPr lang="ru-RU" sz="1350" b="1" dirty="0" smtClean="0">
                <a:solidFill>
                  <a:srgbClr val="002060"/>
                </a:solidFill>
              </a:rPr>
              <a:t>2022 </a:t>
            </a:r>
            <a:r>
              <a:rPr lang="ru-RU" sz="1350" b="1" dirty="0">
                <a:solidFill>
                  <a:srgbClr val="002060"/>
                </a:solidFill>
              </a:rPr>
              <a:t>год</a:t>
            </a:r>
          </a:p>
        </p:txBody>
      </p:sp>
      <p:sp>
        <p:nvSpPr>
          <p:cNvPr id="12" name="TextBox 11"/>
          <p:cNvSpPr txBox="1"/>
          <p:nvPr/>
        </p:nvSpPr>
        <p:spPr>
          <a:xfrm>
            <a:off x="3394639" y="4460555"/>
            <a:ext cx="824841" cy="300082"/>
          </a:xfrm>
          <a:prstGeom prst="rect">
            <a:avLst/>
          </a:prstGeom>
          <a:noFill/>
        </p:spPr>
        <p:txBody>
          <a:bodyPr wrap="none" rtlCol="0">
            <a:spAutoFit/>
          </a:bodyPr>
          <a:lstStyle/>
          <a:p>
            <a:r>
              <a:rPr lang="ru-RU" sz="1350" b="1" dirty="0">
                <a:solidFill>
                  <a:srgbClr val="002060"/>
                </a:solidFill>
              </a:rPr>
              <a:t>1998 год</a:t>
            </a:r>
          </a:p>
        </p:txBody>
      </p:sp>
    </p:spTree>
    <p:extLst>
      <p:ext uri="{BB962C8B-B14F-4D97-AF65-F5344CB8AC3E}">
        <p14:creationId xmlns:p14="http://schemas.microsoft.com/office/powerpoint/2010/main" val="32060180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72367" y="2259838"/>
            <a:ext cx="4637970" cy="3478478"/>
          </a:xfrm>
          <a:prstGeom prst="rect">
            <a:avLst/>
          </a:prstGeom>
          <a:ln>
            <a:noFill/>
          </a:ln>
          <a:effectLst>
            <a:softEdge rad="112500"/>
          </a:effectLst>
        </p:spPr>
      </p:pic>
      <p:pic>
        <p:nvPicPr>
          <p:cNvPr id="6" name="Рисунок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789" y="3351985"/>
            <a:ext cx="4380944" cy="3285708"/>
          </a:xfrm>
          <a:prstGeom prst="rect">
            <a:avLst/>
          </a:prstGeom>
          <a:ln>
            <a:noFill/>
          </a:ln>
          <a:effectLst>
            <a:softEdge rad="112500"/>
          </a:effectLst>
        </p:spPr>
      </p:pic>
      <p:sp>
        <p:nvSpPr>
          <p:cNvPr id="7" name="TextBox 6"/>
          <p:cNvSpPr txBox="1"/>
          <p:nvPr/>
        </p:nvSpPr>
        <p:spPr>
          <a:xfrm>
            <a:off x="4445865" y="237828"/>
            <a:ext cx="4102470" cy="600164"/>
          </a:xfrm>
          <a:prstGeom prst="rect">
            <a:avLst/>
          </a:prstGeom>
          <a:noFill/>
        </p:spPr>
        <p:txBody>
          <a:bodyPr wrap="none" rtlCol="0">
            <a:spAutoFit/>
          </a:bodyPr>
          <a:lstStyle/>
          <a:p>
            <a:r>
              <a:rPr lang="ru-RU" sz="3300" b="1" dirty="0">
                <a:solidFill>
                  <a:srgbClr val="FF0000"/>
                </a:solidFill>
                <a:latin typeface="Times New Roman" panose="02020603050405020304" pitchFamily="18" charset="0"/>
                <a:cs typeface="Times New Roman" panose="02020603050405020304" pitchFamily="18" charset="0"/>
              </a:rPr>
              <a:t>Библиотека сегодня </a:t>
            </a:r>
          </a:p>
        </p:txBody>
      </p:sp>
      <p:pic>
        <p:nvPicPr>
          <p:cNvPr id="5" name="Рисунок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0402" y="364175"/>
            <a:ext cx="3982478" cy="2986859"/>
          </a:xfrm>
          <a:prstGeom prst="rect">
            <a:avLst/>
          </a:prstGeom>
          <a:ln>
            <a:noFill/>
          </a:ln>
          <a:effectLst>
            <a:softEdge rad="112500"/>
          </a:effectLst>
        </p:spPr>
      </p:pic>
      <p:sp>
        <p:nvSpPr>
          <p:cNvPr id="9" name="TextBox 8"/>
          <p:cNvSpPr txBox="1"/>
          <p:nvPr/>
        </p:nvSpPr>
        <p:spPr>
          <a:xfrm>
            <a:off x="2881520" y="934275"/>
            <a:ext cx="6576805" cy="923330"/>
          </a:xfrm>
          <a:prstGeom prst="rect">
            <a:avLst/>
          </a:prstGeom>
          <a:noFill/>
        </p:spPr>
        <p:txBody>
          <a:bodyPr wrap="square" rtlCol="0">
            <a:spAutoFit/>
          </a:bodyPr>
          <a:lstStyle/>
          <a:p>
            <a:r>
              <a:rPr lang="ru-RU" sz="2700" b="1" i="1" dirty="0">
                <a:solidFill>
                  <a:srgbClr val="002060"/>
                </a:solidFill>
                <a:latin typeface="Times New Roman" panose="02020603050405020304" pitchFamily="18" charset="0"/>
                <a:cs typeface="Times New Roman" panose="02020603050405020304" pitchFamily="18" charset="0"/>
              </a:rPr>
              <a:t>Общая площадь библиотеки- 42,4 </a:t>
            </a:r>
            <a:r>
              <a:rPr lang="ru-RU" sz="2700" b="1" i="1" dirty="0" err="1">
                <a:solidFill>
                  <a:srgbClr val="002060"/>
                </a:solidFill>
                <a:latin typeface="Times New Roman" panose="02020603050405020304" pitchFamily="18" charset="0"/>
                <a:cs typeface="Times New Roman" panose="02020603050405020304" pitchFamily="18" charset="0"/>
              </a:rPr>
              <a:t>кв.м</a:t>
            </a:r>
            <a:r>
              <a:rPr lang="ru-RU" sz="2700" b="1" i="1" dirty="0">
                <a:solidFill>
                  <a:srgbClr val="002060"/>
                </a:solidFill>
                <a:latin typeface="Times New Roman" panose="02020603050405020304" pitchFamily="18" charset="0"/>
                <a:cs typeface="Times New Roman" panose="02020603050405020304" pitchFamily="18" charset="0"/>
              </a:rPr>
              <a:t>  Читальный зал с площадью -32,1 </a:t>
            </a:r>
            <a:r>
              <a:rPr lang="ru-RU" sz="2700" b="1" i="1" dirty="0" err="1">
                <a:solidFill>
                  <a:srgbClr val="002060"/>
                </a:solidFill>
                <a:latin typeface="Times New Roman" panose="02020603050405020304" pitchFamily="18" charset="0"/>
                <a:cs typeface="Times New Roman" panose="02020603050405020304" pitchFamily="18" charset="0"/>
              </a:rPr>
              <a:t>кв.м</a:t>
            </a:r>
            <a:r>
              <a:rPr lang="ru-RU" sz="2700" b="1" i="1"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508594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2" name="Заголовок 1"/>
          <p:cNvSpPr>
            <a:spLocks noGrp="1"/>
          </p:cNvSpPr>
          <p:nvPr>
            <p:ph type="title"/>
          </p:nvPr>
        </p:nvSpPr>
        <p:spPr>
          <a:xfrm>
            <a:off x="482876" y="391096"/>
            <a:ext cx="7886700" cy="524690"/>
          </a:xfrm>
        </p:spPr>
        <p:txBody>
          <a:bodyPr>
            <a:normAutofit fontScale="90000"/>
          </a:bodyPr>
          <a:lstStyle/>
          <a:p>
            <a:pPr algn="ctr"/>
            <a:r>
              <a:rPr lang="ru-RU" b="1" i="1" dirty="0" smtClean="0">
                <a:solidFill>
                  <a:srgbClr val="C00000"/>
                </a:solidFill>
                <a:latin typeface="Times New Roman" panose="02020603050405020304" pitchFamily="18" charset="0"/>
                <a:cs typeface="Times New Roman" panose="02020603050405020304" pitchFamily="18" charset="0"/>
              </a:rPr>
              <a:t>Обеспечивающие ресурсы</a:t>
            </a:r>
            <a:endParaRPr lang="ru-RU" b="1" i="1" dirty="0">
              <a:solidFill>
                <a:srgbClr val="C0000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253653" y="1099929"/>
            <a:ext cx="8708720" cy="5393635"/>
          </a:xfrm>
        </p:spPr>
        <p:txBody>
          <a:bodyPr>
            <a:normAutofit/>
          </a:bodyPr>
          <a:lstStyle/>
          <a:p>
            <a:pPr>
              <a:buFont typeface="Wingdings" panose="05000000000000000000" pitchFamily="2" charset="2"/>
              <a:buChar char="v"/>
            </a:pPr>
            <a:r>
              <a:rPr lang="ru-RU" sz="2700" b="1" dirty="0">
                <a:solidFill>
                  <a:srgbClr val="002060"/>
                </a:solidFill>
                <a:latin typeface="Times New Roman" panose="02020603050405020304" pitchFamily="18" charset="0"/>
                <a:cs typeface="Times New Roman" panose="02020603050405020304" pitchFamily="18" charset="0"/>
              </a:rPr>
              <a:t>Общий фонд библиотеки – 8743 книг</a:t>
            </a:r>
          </a:p>
          <a:p>
            <a:pPr>
              <a:buFont typeface="Wingdings" panose="05000000000000000000" pitchFamily="2" charset="2"/>
              <a:buChar char="v"/>
            </a:pPr>
            <a:r>
              <a:rPr lang="ru-RU" sz="2700" b="1" dirty="0">
                <a:solidFill>
                  <a:srgbClr val="002060"/>
                </a:solidFill>
                <a:latin typeface="Times New Roman" panose="02020603050405020304" pitchFamily="18" charset="0"/>
                <a:cs typeface="Times New Roman" panose="02020603050405020304" pitchFamily="18" charset="0"/>
              </a:rPr>
              <a:t>Учебники – 5600 книг</a:t>
            </a:r>
          </a:p>
          <a:p>
            <a:pPr>
              <a:buFont typeface="Wingdings" panose="05000000000000000000" pitchFamily="2" charset="2"/>
              <a:buChar char="v"/>
            </a:pPr>
            <a:r>
              <a:rPr lang="ru-RU" sz="2700" b="1" dirty="0">
                <a:solidFill>
                  <a:srgbClr val="002060"/>
                </a:solidFill>
                <a:latin typeface="Times New Roman" panose="02020603050405020304" pitchFamily="18" charset="0"/>
                <a:cs typeface="Times New Roman" panose="02020603050405020304" pitchFamily="18" charset="0"/>
              </a:rPr>
              <a:t>Художественная и методическая – 2421</a:t>
            </a:r>
          </a:p>
          <a:p>
            <a:pPr>
              <a:buFont typeface="Wingdings" panose="05000000000000000000" pitchFamily="2" charset="2"/>
              <a:buChar char="v"/>
            </a:pPr>
            <a:r>
              <a:rPr lang="ru-RU" sz="2700" b="1" dirty="0">
                <a:solidFill>
                  <a:srgbClr val="002060"/>
                </a:solidFill>
                <a:latin typeface="Times New Roman" panose="02020603050405020304" pitchFamily="18" charset="0"/>
                <a:cs typeface="Times New Roman" panose="02020603050405020304" pitchFamily="18" charset="0"/>
              </a:rPr>
              <a:t>Справочная литература – 264</a:t>
            </a:r>
          </a:p>
          <a:p>
            <a:pPr>
              <a:buFont typeface="Wingdings" panose="05000000000000000000" pitchFamily="2" charset="2"/>
              <a:buChar char="v"/>
            </a:pPr>
            <a:r>
              <a:rPr lang="ru-RU" sz="2700" b="1" dirty="0" err="1">
                <a:solidFill>
                  <a:srgbClr val="002060"/>
                </a:solidFill>
                <a:latin typeface="Times New Roman" panose="02020603050405020304" pitchFamily="18" charset="0"/>
                <a:cs typeface="Times New Roman" panose="02020603050405020304" pitchFamily="18" charset="0"/>
              </a:rPr>
              <a:t>Медиатека</a:t>
            </a:r>
            <a:r>
              <a:rPr lang="ru-RU" sz="2700" b="1" dirty="0">
                <a:solidFill>
                  <a:srgbClr val="002060"/>
                </a:solidFill>
                <a:latin typeface="Times New Roman" panose="02020603050405020304" pitchFamily="18" charset="0"/>
                <a:cs typeface="Times New Roman" panose="02020603050405020304" pitchFamily="18" charset="0"/>
              </a:rPr>
              <a:t> (С</a:t>
            </a:r>
            <a:r>
              <a:rPr lang="en-US" sz="2700" b="1" dirty="0">
                <a:solidFill>
                  <a:srgbClr val="002060"/>
                </a:solidFill>
                <a:latin typeface="Times New Roman" panose="02020603050405020304" pitchFamily="18" charset="0"/>
                <a:cs typeface="Times New Roman" panose="02020603050405020304" pitchFamily="18" charset="0"/>
              </a:rPr>
              <a:t>D</a:t>
            </a:r>
            <a:r>
              <a:rPr lang="ru-RU" sz="2700" b="1" dirty="0">
                <a:solidFill>
                  <a:srgbClr val="002060"/>
                </a:solidFill>
                <a:latin typeface="Times New Roman" panose="02020603050405020304" pitchFamily="18" charset="0"/>
                <a:cs typeface="Times New Roman" panose="02020603050405020304" pitchFamily="18" charset="0"/>
              </a:rPr>
              <a:t>диски) – 458</a:t>
            </a:r>
          </a:p>
          <a:p>
            <a:pPr>
              <a:buFont typeface="Wingdings" panose="05000000000000000000" pitchFamily="2" charset="2"/>
              <a:buChar char="v"/>
            </a:pPr>
            <a:r>
              <a:rPr lang="en-US" u="sng" dirty="0">
                <a:latin typeface="Times New Roman" panose="02020603050405020304" pitchFamily="18" charset="0"/>
                <a:cs typeface="Times New Roman" panose="02020603050405020304" pitchFamily="18" charset="0"/>
                <a:hlinkClick r:id="rId4"/>
              </a:rPr>
              <a:t>schmastah@rambler.ru </a:t>
            </a:r>
            <a:r>
              <a:rPr lang="ru-RU" u="sng" dirty="0" smtClean="0">
                <a:latin typeface="Times New Roman" panose="02020603050405020304" pitchFamily="18" charset="0"/>
                <a:cs typeface="Times New Roman" panose="02020603050405020304" pitchFamily="18" charset="0"/>
              </a:rPr>
              <a:t>– электронный адрес школы</a:t>
            </a:r>
          </a:p>
          <a:p>
            <a:pPr>
              <a:buFont typeface="Wingdings" panose="05000000000000000000" pitchFamily="2" charset="2"/>
              <a:buChar char="v"/>
            </a:pPr>
            <a:r>
              <a:rPr lang="en-US" u="sng" dirty="0">
                <a:solidFill>
                  <a:schemeClr val="accent5">
                    <a:lumMod val="75000"/>
                  </a:schemeClr>
                </a:solidFill>
                <a:latin typeface="Times New Roman" panose="02020603050405020304" pitchFamily="18" charset="0"/>
                <a:cs typeface="Times New Roman" panose="02020603050405020304" pitchFamily="18" charset="0"/>
              </a:rPr>
              <a:t>i</a:t>
            </a:r>
            <a:r>
              <a:rPr lang="en-US" u="sng" dirty="0" smtClean="0">
                <a:solidFill>
                  <a:schemeClr val="accent5">
                    <a:lumMod val="75000"/>
                  </a:schemeClr>
                </a:solidFill>
                <a:latin typeface="Times New Roman" panose="02020603050405020304" pitchFamily="18" charset="0"/>
                <a:cs typeface="Times New Roman" panose="02020603050405020304" pitchFamily="18" charset="0"/>
              </a:rPr>
              <a:t>zabellalaz2mail.ru</a:t>
            </a:r>
            <a:r>
              <a:rPr lang="ru-RU" sz="2700" dirty="0" smtClean="0">
                <a:latin typeface="Times New Roman" panose="02020603050405020304" pitchFamily="18" charset="0"/>
                <a:cs typeface="Times New Roman" panose="02020603050405020304" pitchFamily="18" charset="0"/>
              </a:rPr>
              <a:t> </a:t>
            </a:r>
            <a:r>
              <a:rPr lang="ru-RU" sz="2700"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электронный адрес педагога-библиотекаря</a:t>
            </a:r>
          </a:p>
          <a:p>
            <a:pPr>
              <a:buFont typeface="Wingdings" panose="05000000000000000000" pitchFamily="2" charset="2"/>
              <a:buChar char="v"/>
            </a:pPr>
            <a:r>
              <a:rPr lang="ru-RU" dirty="0" smtClean="0">
                <a:latin typeface="Times New Roman" panose="02020603050405020304" pitchFamily="18" charset="0"/>
                <a:cs typeface="Times New Roman" panose="02020603050405020304" pitchFamily="18" charset="0"/>
              </a:rPr>
              <a:t>Сайт библиотекаря </a:t>
            </a:r>
          </a:p>
          <a:p>
            <a:pPr>
              <a:buFont typeface="Wingdings" panose="05000000000000000000" pitchFamily="2" charset="2"/>
              <a:buChar char="v"/>
            </a:pPr>
            <a:endParaRPr lang="ru-RU"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21415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BEBA8EAE-BF5A-486C-A8C5-ECC9F3942E4B}">
                <a14:imgProps xmlns:a14="http://schemas.microsoft.com/office/drawing/2010/main">
                  <a14:imgLayer r:embed="rId3">
                    <a14:imgEffect>
                      <a14:artisticBlur/>
                    </a14:imgEffect>
                    <a14:imgEffect>
                      <a14:sharpenSoften amount="25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Рисунок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11113" y="3174343"/>
            <a:ext cx="4911542" cy="3683657"/>
          </a:xfrm>
          <a:prstGeom prst="rect">
            <a:avLst/>
          </a:prstGeom>
          <a:ln>
            <a:noFill/>
          </a:ln>
          <a:effectLst>
            <a:softEdge rad="112500"/>
          </a:effectLst>
        </p:spPr>
      </p:pic>
      <p:sp>
        <p:nvSpPr>
          <p:cNvPr id="2" name="Заголовок 1"/>
          <p:cNvSpPr>
            <a:spLocks noGrp="1"/>
          </p:cNvSpPr>
          <p:nvPr>
            <p:ph type="title"/>
          </p:nvPr>
        </p:nvSpPr>
        <p:spPr>
          <a:xfrm>
            <a:off x="0" y="4856813"/>
            <a:ext cx="4302177" cy="1508391"/>
          </a:xfrm>
        </p:spPr>
        <p:txBody>
          <a:bodyPr>
            <a:normAutofit fontScale="90000"/>
          </a:bodyPr>
          <a:lstStyle/>
          <a:p>
            <a:pPr algn="ctr"/>
            <a:r>
              <a:rPr lang="ru-RU" sz="3200" b="1" i="1" dirty="0">
                <a:solidFill>
                  <a:srgbClr val="FF0000"/>
                </a:solidFill>
                <a:latin typeface="Times New Roman" panose="02020603050405020304" pitchFamily="18" charset="0"/>
                <a:cs typeface="Times New Roman" panose="02020603050405020304" pitchFamily="18" charset="0"/>
              </a:rPr>
              <a:t>Современный домашний кинотеатр фирмы </a:t>
            </a:r>
            <a:r>
              <a:rPr lang="en-US" sz="3200" b="1" i="1" dirty="0">
                <a:solidFill>
                  <a:srgbClr val="FF0000"/>
                </a:solidFill>
                <a:latin typeface="Times New Roman" panose="02020603050405020304" pitchFamily="18" charset="0"/>
                <a:cs typeface="Times New Roman" panose="02020603050405020304" pitchFamily="18" charset="0"/>
              </a:rPr>
              <a:t>LG</a:t>
            </a:r>
            <a:r>
              <a:rPr lang="ru-RU" sz="3200" b="1" i="1" dirty="0">
                <a:solidFill>
                  <a:srgbClr val="FF0000"/>
                </a:solidFill>
                <a:latin typeface="Times New Roman" panose="02020603050405020304" pitchFamily="18" charset="0"/>
                <a:cs typeface="Times New Roman" panose="02020603050405020304" pitchFamily="18" charset="0"/>
              </a:rPr>
              <a:t> </a:t>
            </a:r>
          </a:p>
        </p:txBody>
      </p:sp>
      <p:pic>
        <p:nvPicPr>
          <p:cNvPr id="7" name="Объект 6"/>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0" y="253059"/>
            <a:ext cx="4467069" cy="3351834"/>
          </a:xfrm>
          <a:prstGeom prst="rect">
            <a:avLst/>
          </a:prstGeom>
          <a:ln>
            <a:noFill/>
          </a:ln>
          <a:effectLst>
            <a:softEdge rad="112500"/>
          </a:effectLst>
        </p:spPr>
      </p:pic>
      <p:sp>
        <p:nvSpPr>
          <p:cNvPr id="8" name="Заголовок 1"/>
          <p:cNvSpPr txBox="1">
            <a:spLocks/>
          </p:cNvSpPr>
          <p:nvPr/>
        </p:nvSpPr>
        <p:spPr>
          <a:xfrm>
            <a:off x="4302176" y="944380"/>
            <a:ext cx="4720479" cy="1737167"/>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700" b="1" i="1" smtClean="0">
                <a:solidFill>
                  <a:srgbClr val="002060"/>
                </a:solidFill>
                <a:latin typeface="Times New Roman" panose="02020603050405020304" pitchFamily="18" charset="0"/>
                <a:cs typeface="Times New Roman" panose="02020603050405020304" pitchFamily="18" charset="0"/>
              </a:rPr>
              <a:t>Рабочее место педагога-библиотекаря.</a:t>
            </a:r>
            <a:br>
              <a:rPr lang="ru-RU" sz="2700" b="1" i="1" smtClean="0">
                <a:solidFill>
                  <a:srgbClr val="002060"/>
                </a:solidFill>
                <a:latin typeface="Times New Roman" panose="02020603050405020304" pitchFamily="18" charset="0"/>
                <a:cs typeface="Times New Roman" panose="02020603050405020304" pitchFamily="18" charset="0"/>
              </a:rPr>
            </a:br>
            <a:r>
              <a:rPr lang="ru-RU" sz="2700" b="1" i="1" smtClean="0">
                <a:solidFill>
                  <a:srgbClr val="002060"/>
                </a:solidFill>
                <a:latin typeface="Times New Roman" panose="02020603050405020304" pitchFamily="18" charset="0"/>
                <a:cs typeface="Times New Roman" panose="02020603050405020304" pitchFamily="18" charset="0"/>
              </a:rPr>
              <a:t>В библиотеке стоит  персональный компьютер </a:t>
            </a:r>
            <a:r>
              <a:rPr lang="en-US" sz="2700" b="1" i="1" smtClean="0">
                <a:solidFill>
                  <a:srgbClr val="002060"/>
                </a:solidFill>
                <a:latin typeface="Times New Roman" panose="02020603050405020304" pitchFamily="18" charset="0"/>
                <a:cs typeface="Times New Roman" panose="02020603050405020304" pitchFamily="18" charset="0"/>
              </a:rPr>
              <a:t> </a:t>
            </a:r>
            <a:r>
              <a:rPr lang="sah-RU" sz="2700" b="1" i="1" smtClean="0">
                <a:solidFill>
                  <a:srgbClr val="002060"/>
                </a:solidFill>
                <a:latin typeface="Times New Roman" panose="02020603050405020304" pitchFamily="18" charset="0"/>
                <a:cs typeface="Times New Roman" panose="02020603050405020304" pitchFamily="18" charset="0"/>
              </a:rPr>
              <a:t>фирмы </a:t>
            </a:r>
            <a:r>
              <a:rPr lang="en-US" sz="2700" b="1" i="1" smtClean="0">
                <a:solidFill>
                  <a:srgbClr val="FF0000"/>
                </a:solidFill>
                <a:latin typeface="Times New Roman" panose="02020603050405020304" pitchFamily="18" charset="0"/>
                <a:cs typeface="Times New Roman" panose="02020603050405020304" pitchFamily="18" charset="0"/>
              </a:rPr>
              <a:t>DEXP</a:t>
            </a:r>
            <a:r>
              <a:rPr lang="sah-RU" sz="2700" b="1" i="1" smtClean="0">
                <a:solidFill>
                  <a:srgbClr val="002060"/>
                </a:solidFill>
                <a:latin typeface="Times New Roman" panose="02020603050405020304" pitchFamily="18" charset="0"/>
                <a:cs typeface="Times New Roman" panose="02020603050405020304" pitchFamily="18" charset="0"/>
              </a:rPr>
              <a:t> с свободным выходом в интернет для пользования учителями и учащимися и монохромный принтер </a:t>
            </a:r>
            <a:r>
              <a:rPr lang="en-US" sz="2700" b="1" i="1" smtClean="0">
                <a:solidFill>
                  <a:srgbClr val="FF0000"/>
                </a:solidFill>
                <a:latin typeface="Times New Roman" panose="02020603050405020304" pitchFamily="18" charset="0"/>
                <a:cs typeface="Times New Roman" panose="02020603050405020304" pitchFamily="18" charset="0"/>
              </a:rPr>
              <a:t>SAMSUNG</a:t>
            </a:r>
            <a:r>
              <a:rPr lang="sah-RU" sz="2700" b="1" i="1" smtClean="0">
                <a:solidFill>
                  <a:srgbClr val="FF0000"/>
                </a:solidFill>
                <a:latin typeface="Times New Roman" panose="02020603050405020304" pitchFamily="18" charset="0"/>
                <a:cs typeface="Times New Roman" panose="02020603050405020304" pitchFamily="18" charset="0"/>
              </a:rPr>
              <a:t> </a:t>
            </a:r>
            <a:endParaRPr lang="ru-RU" sz="27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50375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628650" y="941801"/>
            <a:ext cx="7886700" cy="535488"/>
          </a:xfrm>
        </p:spPr>
        <p:txBody>
          <a:bodyPr>
            <a:normAutofit fontScale="90000"/>
          </a:bodyPr>
          <a:lstStyle/>
          <a:p>
            <a:pPr algn="ctr"/>
            <a:r>
              <a:rPr lang="ru-RU" b="1" i="1" dirty="0" smtClean="0">
                <a:solidFill>
                  <a:srgbClr val="FFFF00"/>
                </a:solidFill>
                <a:latin typeface="Times New Roman" panose="02020603050405020304" pitchFamily="18" charset="0"/>
                <a:cs typeface="Times New Roman" panose="02020603050405020304" pitchFamily="18" charset="0"/>
              </a:rPr>
              <a:t>Наши читатели </a:t>
            </a:r>
            <a:endParaRPr lang="ru-RU" b="1" i="1" dirty="0">
              <a:solidFill>
                <a:srgbClr val="FFFF00"/>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99100" y="3735228"/>
            <a:ext cx="2273496" cy="3031329"/>
          </a:xfrm>
          <a:prstGeom prst="rect">
            <a:avLst/>
          </a:prstGeom>
          <a:ln>
            <a:noFill/>
          </a:ln>
          <a:effectLst>
            <a:softEdge rad="112500"/>
          </a:effectLst>
        </p:spPr>
      </p:pic>
      <p:pic>
        <p:nvPicPr>
          <p:cNvPr id="5" name="Рисунок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48453" y="3249643"/>
            <a:ext cx="3502964" cy="2931523"/>
          </a:xfrm>
          <a:prstGeom prst="rect">
            <a:avLst/>
          </a:prstGeom>
          <a:ln>
            <a:noFill/>
          </a:ln>
          <a:effectLst>
            <a:softEdge rad="112500"/>
          </a:effectLst>
        </p:spPr>
      </p:pic>
      <p:pic>
        <p:nvPicPr>
          <p:cNvPr id="6" name="Рисунок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75295" y="1477289"/>
            <a:ext cx="4317487" cy="3238116"/>
          </a:xfrm>
          <a:prstGeom prst="rect">
            <a:avLst/>
          </a:prstGeom>
          <a:ln>
            <a:noFill/>
          </a:ln>
          <a:effectLst>
            <a:softEdge rad="112500"/>
          </a:effectLst>
        </p:spPr>
      </p:pic>
    </p:spTree>
    <p:extLst>
      <p:ext uri="{BB962C8B-B14F-4D97-AF65-F5344CB8AC3E}">
        <p14:creationId xmlns:p14="http://schemas.microsoft.com/office/powerpoint/2010/main" val="38373531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393191" y="0"/>
            <a:ext cx="8465995" cy="2092833"/>
          </a:xfrm>
        </p:spPr>
        <p:txBody>
          <a:bodyPr>
            <a:noAutofit/>
          </a:bodyPr>
          <a:lstStyle/>
          <a:p>
            <a:pPr algn="ctr"/>
            <a:r>
              <a:rPr lang="ru-RU" sz="2100" b="1" dirty="0">
                <a:solidFill>
                  <a:srgbClr val="FFFF00"/>
                </a:solidFill>
                <a:latin typeface="Times New Roman" panose="02020603050405020304" pitchFamily="18" charset="0"/>
                <a:cs typeface="Times New Roman" panose="02020603050405020304" pitchFamily="18" charset="0"/>
              </a:rPr>
              <a:t>Во время декады школьных библиотек ребята отремонтировали 110 книг. </a:t>
            </a:r>
            <a:r>
              <a:rPr lang="ru-RU" sz="2100" b="1" u="sng" dirty="0">
                <a:solidFill>
                  <a:srgbClr val="FFFF00"/>
                </a:solidFill>
                <a:latin typeface="Times New Roman" panose="02020603050405020304" pitchFamily="18" charset="0"/>
                <a:cs typeface="Times New Roman" panose="02020603050405020304" pitchFamily="18" charset="0"/>
                <a:hlinkClick r:id="rId3"/>
              </a:rPr>
              <a:t>«</a:t>
            </a:r>
            <a:r>
              <a:rPr lang="ru-RU" sz="2100" b="1" u="sng" dirty="0" err="1">
                <a:solidFill>
                  <a:srgbClr val="FFFF00"/>
                </a:solidFill>
                <a:latin typeface="Times New Roman" panose="02020603050405020304" pitchFamily="18" charset="0"/>
                <a:cs typeface="Times New Roman" panose="02020603050405020304" pitchFamily="18" charset="0"/>
                <a:hlinkClick r:id="rId3"/>
              </a:rPr>
              <a:t>Книжкиной</a:t>
            </a:r>
            <a:r>
              <a:rPr lang="ru-RU" sz="2100" b="1" u="sng" dirty="0">
                <a:solidFill>
                  <a:srgbClr val="FFFF00"/>
                </a:solidFill>
                <a:latin typeface="Times New Roman" panose="02020603050405020304" pitchFamily="18" charset="0"/>
                <a:cs typeface="Times New Roman" panose="02020603050405020304" pitchFamily="18" charset="0"/>
                <a:hlinkClick r:id="rId3"/>
              </a:rPr>
              <a:t> больнице»</a:t>
            </a:r>
            <a:r>
              <a:rPr lang="ru-RU" sz="2100" b="1" dirty="0">
                <a:solidFill>
                  <a:srgbClr val="FFFF00"/>
                </a:solidFill>
                <a:latin typeface="Times New Roman" panose="02020603050405020304" pitchFamily="18" charset="0"/>
                <a:cs typeface="Times New Roman" panose="02020603050405020304" pitchFamily="18" charset="0"/>
              </a:rPr>
              <a:t> юные доктора переплетного дела учились простейшему ремонту на примере своих детских книг. Во время занятия ребята выяснили, почему их книги так пострадали.</a:t>
            </a:r>
          </a:p>
        </p:txBody>
      </p:sp>
      <p:pic>
        <p:nvPicPr>
          <p:cNvPr id="4" name="Объект 3"/>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1749237" y="870801"/>
            <a:ext cx="4123113" cy="3092335"/>
          </a:xfrm>
          <a:prstGeom prst="rect">
            <a:avLst/>
          </a:prstGeom>
          <a:ln>
            <a:noFill/>
          </a:ln>
          <a:effectLst>
            <a:softEdge rad="112500"/>
          </a:effectLst>
        </p:spPr>
      </p:pic>
      <p:pic>
        <p:nvPicPr>
          <p:cNvPr id="5" name="Рисунок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42085" y="3903139"/>
            <a:ext cx="4259829" cy="3194872"/>
          </a:xfrm>
          <a:prstGeom prst="rect">
            <a:avLst/>
          </a:prstGeom>
          <a:ln>
            <a:noFill/>
          </a:ln>
          <a:effectLst>
            <a:softEdge rad="112500"/>
          </a:effectLst>
        </p:spPr>
      </p:pic>
      <p:pic>
        <p:nvPicPr>
          <p:cNvPr id="6" name="Рисунок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226" y="2092833"/>
            <a:ext cx="3180287" cy="2385215"/>
          </a:xfrm>
          <a:prstGeom prst="rect">
            <a:avLst/>
          </a:prstGeom>
          <a:ln>
            <a:noFill/>
          </a:ln>
          <a:effectLst>
            <a:softEdge rad="112500"/>
          </a:effectLst>
        </p:spPr>
      </p:pic>
    </p:spTree>
    <p:extLst>
      <p:ext uri="{BB962C8B-B14F-4D97-AF65-F5344CB8AC3E}">
        <p14:creationId xmlns:p14="http://schemas.microsoft.com/office/powerpoint/2010/main" val="11304630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628650" y="490330"/>
            <a:ext cx="7886700" cy="1666371"/>
          </a:xfrm>
        </p:spPr>
        <p:txBody>
          <a:bodyPr>
            <a:noAutofit/>
          </a:bodyPr>
          <a:lstStyle/>
          <a:p>
            <a:pPr algn="ctr"/>
            <a:r>
              <a:rPr lang="ru-RU" sz="3200" b="1" i="1" dirty="0" smtClean="0">
                <a:solidFill>
                  <a:srgbClr val="002060"/>
                </a:solidFill>
                <a:latin typeface="Times New Roman" panose="02020603050405020304" pitchFamily="18" charset="0"/>
                <a:cs typeface="Times New Roman" panose="02020603050405020304" pitchFamily="18" charset="0"/>
              </a:rPr>
              <a:t>Мероприятие для учащихся начальных классов по изготовлению самодельной закладки для книги </a:t>
            </a:r>
            <a:endParaRPr lang="ru-RU" sz="3200" b="1" i="1" dirty="0">
              <a:solidFill>
                <a:srgbClr val="002060"/>
              </a:solidFill>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63827" y="2564580"/>
            <a:ext cx="3857653" cy="289324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Рисунок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34200" y="3126729"/>
            <a:ext cx="4550699" cy="3413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47258915"/>
      </p:ext>
    </p:extLst>
  </p:cSld>
  <p:clrMapOvr>
    <a:masterClrMapping/>
  </p:clrMapOvr>
  <p:timing>
    <p:tnLst>
      <p:par>
        <p:cTn id="1" dur="indefinite" restart="never" nodeType="tmRoot"/>
      </p:par>
    </p:tnLst>
  </p:timing>
</p:sld>
</file>

<file path=ppt/theme/theme1.xml><?xml version="1.0" encoding="utf-8"?>
<a:theme xmlns:a="http://schemas.openxmlformats.org/drawingml/2006/main" name="Сектор">
  <a:themeElements>
    <a:clrScheme name="Сектор">
      <a:dk1>
        <a:sysClr val="windowText" lastClr="000000"/>
      </a:dk1>
      <a:lt1>
        <a:sysClr val="window" lastClr="FFFFFF"/>
      </a:lt1>
      <a:dk2>
        <a:srgbClr val="537D0B"/>
      </a:dk2>
      <a:lt2>
        <a:srgbClr val="A9E257"/>
      </a:lt2>
      <a:accent1>
        <a:srgbClr val="38540A"/>
      </a:accent1>
      <a:accent2>
        <a:srgbClr val="31A274"/>
      </a:accent2>
      <a:accent3>
        <a:srgbClr val="236073"/>
      </a:accent3>
      <a:accent4>
        <a:srgbClr val="6C4D90"/>
      </a:accent4>
      <a:accent5>
        <a:srgbClr val="983C27"/>
      </a:accent5>
      <a:accent6>
        <a:srgbClr val="CD811F"/>
      </a:accent6>
      <a:hlink>
        <a:srgbClr val="293F06"/>
      </a:hlink>
      <a:folHlink>
        <a:srgbClr val="68883A"/>
      </a:folHlink>
    </a:clrScheme>
    <a:fontScheme name="Сектор">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ектор">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9759155-7935-4C61-A06C-C04380D1B16E}"/>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3398</TotalTime>
  <Words>400</Words>
  <Application>Microsoft Office PowerPoint</Application>
  <PresentationFormat>Экран (4:3)</PresentationFormat>
  <Paragraphs>72</Paragraphs>
  <Slides>18</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18</vt:i4>
      </vt:variant>
    </vt:vector>
  </HeadingPairs>
  <TitlesOfParts>
    <vt:vector size="24" baseType="lpstr">
      <vt:lpstr>Calibri</vt:lpstr>
      <vt:lpstr>Century Gothic</vt:lpstr>
      <vt:lpstr>Times New Roman</vt:lpstr>
      <vt:lpstr>Wingdings</vt:lpstr>
      <vt:lpstr>Wingdings 3</vt:lpstr>
      <vt:lpstr>Сектор</vt:lpstr>
      <vt:lpstr>Тема работы: «Я – БИБЛИОТЕКАРЬ!» Педагог – библиотекарь – Яковлева Изабелла Дмитриевна</vt:lpstr>
      <vt:lpstr>Первым учителем был Сивцев Иван Афанасьевич </vt:lpstr>
      <vt:lpstr>В 1921 году для детей бедных был открыт пансионат и балаган для читающих. Учителем был Георгий Николаевич Васильев</vt:lpstr>
      <vt:lpstr>Презентация PowerPoint</vt:lpstr>
      <vt:lpstr>Обеспечивающие ресурсы</vt:lpstr>
      <vt:lpstr>Современный домашний кинотеатр фирмы LG </vt:lpstr>
      <vt:lpstr>Наши читатели </vt:lpstr>
      <vt:lpstr>Во время декады школьных библиотек ребята отремонтировали 110 книг. «Книжкиной больнице» юные доктора переплетного дела учились простейшему ремонту на примере своих детских книг. Во время занятия ребята выяснили, почему их книги так пострадали.</vt:lpstr>
      <vt:lpstr>Мероприятие для учащихся начальных классов по изготовлению самодельной закладки для книги </vt:lpstr>
      <vt:lpstr>В библиотеке можно не только читать, но и играть, рисовать и учится чему-то новому</vt:lpstr>
      <vt:lpstr>Презентация PowerPoint</vt:lpstr>
      <vt:lpstr>Презентация PowerPoint</vt:lpstr>
      <vt:lpstr>акция для работников школы «Подари библиотеке книгу»</vt:lpstr>
      <vt:lpstr>Акция « Я люблю читать»</vt:lpstr>
      <vt:lpstr>Конкурс чтецов «Стихов пленительные звуки»</vt:lpstr>
      <vt:lpstr>Презентация PowerPoint</vt:lpstr>
      <vt:lpstr>Презентация PowerPoint</vt:lpstr>
      <vt:lpstr>Презентация PowerPoint</vt:lpstr>
    </vt:vector>
  </TitlesOfParts>
  <Company>Image&amp;Matros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Image&amp;Matros ®</dc:creator>
  <cp:lastModifiedBy>Image&amp;Matros ®</cp:lastModifiedBy>
  <cp:revision>156</cp:revision>
  <dcterms:created xsi:type="dcterms:W3CDTF">2018-01-22T01:05:28Z</dcterms:created>
  <dcterms:modified xsi:type="dcterms:W3CDTF">2022-11-17T02:40:44Z</dcterms:modified>
</cp:coreProperties>
</file>