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90" r:id="rId3"/>
    <p:sldId id="291" r:id="rId4"/>
    <p:sldId id="299" r:id="rId5"/>
    <p:sldId id="260" r:id="rId6"/>
    <p:sldId id="292" r:id="rId7"/>
    <p:sldId id="293" r:id="rId8"/>
    <p:sldId id="294" r:id="rId9"/>
    <p:sldId id="295" r:id="rId10"/>
    <p:sldId id="296" r:id="rId11"/>
    <p:sldId id="297" r:id="rId12"/>
    <p:sldId id="301" r:id="rId13"/>
    <p:sldId id="300" r:id="rId14"/>
    <p:sldId id="302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64" d="100"/>
          <a:sy n="64" d="100"/>
        </p:scale>
        <p:origin x="-1566" y="-18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26.04.2022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26.04.2022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26.04.2022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26.04.2022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ogle.ru/imgres?imgurl=https://upload.wikimedia.org/wikipedia/commons/thumb/7/7d/Rubina,_Dina.IMG_0212.JPG/1200px-Rubina,_Dina.IMG_0212.JPG&amp;imgrefurl=https://ru.wikipedia.org/wiki/%D0%A0%D1%83%D0%B1%D0%B8%D0%BD%D0%B0,_%D0%94%D0%B8%D0%BD%D0%B0_%D0%98%D0%BB%D1%8C%D0%B8%D0%BD%D0%B8%D1%87%D0%BD%D0%B0&amp;h=900&amp;w=1200&amp;tbnid=6cncs4OTixs88M:&amp;tbnh=160&amp;tbnw=213&amp;usg=__13r1zSoHgdjCZZsi5OY-WFdNC60=&amp;vet=1&amp;docid=SyS8PuZcNEIkBM&amp;sa=X&amp;ved=0ahUKEwihpYmnxM3aAhVnDZoKHYOXDngQ9QEIKzAA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2861275275"/>
              </p:ext>
            </p:extLst>
          </p:nvPr>
        </p:nvGraphicFramePr>
        <p:xfrm>
          <a:off x="1691680" y="764704"/>
          <a:ext cx="6009640" cy="738378"/>
        </p:xfrm>
        <a:graphic>
          <a:graphicData uri="http://schemas.openxmlformats.org/drawingml/2006/table">
            <a:tbl>
              <a:tblPr firstRow="1" firstCol="1" bandRow="1"/>
              <a:tblGrid>
                <a:gridCol w="2948940"/>
                <a:gridCol w="3060700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262626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Софронов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262626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Виленский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765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262626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Биэстээх-алталаах кыысчаан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262626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Маленькая  девочка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28575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262626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куех от быы</a:t>
                      </a:r>
                      <a:r>
                        <a:rPr lang="en-US" sz="1400">
                          <a:solidFill>
                            <a:srgbClr val="262626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h</a:t>
                      </a:r>
                      <a:r>
                        <a:rPr lang="ru-RU" sz="1400">
                          <a:solidFill>
                            <a:srgbClr val="262626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ыгар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262626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на зеленой лужайке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2050" name="Picture 2" descr="C:\Users\Марианна\Desktop\68614814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71472" y="500042"/>
            <a:ext cx="7929618" cy="49982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  <a:latin typeface="Times New Roman"/>
                <a:cs typeface="Times New Roman"/>
              </a:rPr>
              <a:t>	</a:t>
            </a:r>
            <a:r>
              <a:rPr lang="en-US" sz="3200" b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3200" b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 Стадия вызова </a:t>
            </a:r>
            <a:endParaRPr lang="ru-RU" sz="320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800" b="1" dirty="0" smtClean="0">
              <a:solidFill>
                <a:srgbClr val="0070C0"/>
              </a:solidFill>
              <a:latin typeface="Times New Roman" pitchFamily="18" charset="0"/>
              <a:ea typeface="Batang" pitchFamily="18" charset="-127"/>
              <a:cs typeface="Times New Roman" pitchFamily="18" charset="0"/>
            </a:endParaRPr>
          </a:p>
          <a:p>
            <a:pPr algn="just"/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ea typeface="Batang" pitchFamily="18" charset="-127"/>
                <a:cs typeface="Times New Roman" pitchFamily="18" charset="0"/>
              </a:rPr>
              <a:t>	</a:t>
            </a:r>
            <a:endParaRPr lang="ru-RU" sz="2600" b="1" i="1" dirty="0" smtClean="0">
              <a:solidFill>
                <a:srgbClr val="0070C0"/>
              </a:solidFill>
              <a:latin typeface="Times New Roman" pitchFamily="18" charset="0"/>
              <a:ea typeface="Batang" pitchFamily="18" charset="-127"/>
              <a:cs typeface="Times New Roman" pitchFamily="18" charset="0"/>
            </a:endParaRPr>
          </a:p>
          <a:p>
            <a:pPr algn="just"/>
            <a:r>
              <a:rPr lang="ru-RU" sz="2600" b="1" dirty="0" smtClean="0">
                <a:solidFill>
                  <a:srgbClr val="002060"/>
                </a:solidFill>
                <a:latin typeface="Times New Roman" pitchFamily="18" charset="0"/>
                <a:ea typeface="Batang" pitchFamily="18" charset="-127"/>
                <a:cs typeface="Times New Roman" pitchFamily="18" charset="0"/>
              </a:rPr>
              <a:t>	Критик Аркадий </a:t>
            </a:r>
            <a:r>
              <a:rPr lang="ru-RU" sz="2600" b="1" dirty="0" err="1" smtClean="0">
                <a:solidFill>
                  <a:srgbClr val="002060"/>
                </a:solidFill>
                <a:latin typeface="Times New Roman" pitchFamily="18" charset="0"/>
                <a:ea typeface="Batang" pitchFamily="18" charset="-127"/>
                <a:cs typeface="Times New Roman" pitchFamily="18" charset="0"/>
              </a:rPr>
              <a:t>Хаенко</a:t>
            </a:r>
            <a:r>
              <a:rPr lang="ru-RU" sz="2600" b="1" dirty="0" smtClean="0">
                <a:solidFill>
                  <a:srgbClr val="002060"/>
                </a:solidFill>
                <a:latin typeface="Times New Roman" pitchFamily="18" charset="0"/>
                <a:ea typeface="Batang" pitchFamily="18" charset="-127"/>
                <a:cs typeface="Times New Roman" pitchFamily="18" charset="0"/>
              </a:rPr>
              <a:t>: </a:t>
            </a:r>
            <a:r>
              <a:rPr lang="ru-RU" sz="2600" b="1" i="1" dirty="0" smtClean="0">
                <a:solidFill>
                  <a:srgbClr val="0070C0"/>
                </a:solidFill>
                <a:latin typeface="Times New Roman" pitchFamily="18" charset="0"/>
                <a:ea typeface="Batang" pitchFamily="18" charset="-127"/>
                <a:cs typeface="Times New Roman" pitchFamily="18" charset="0"/>
              </a:rPr>
              <a:t>«Книга читается залпом </a:t>
            </a:r>
            <a:r>
              <a:rPr lang="ru-RU" sz="2600" dirty="0" smtClean="0">
                <a:solidFill>
                  <a:srgbClr val="0070C0"/>
                </a:solidFill>
              </a:rPr>
              <a:t>– </a:t>
            </a:r>
            <a:r>
              <a:rPr lang="ru-RU" sz="2600" b="1" i="1" dirty="0" smtClean="0">
                <a:solidFill>
                  <a:srgbClr val="0070C0"/>
                </a:solidFill>
                <a:latin typeface="Times New Roman" pitchFamily="18" charset="0"/>
                <a:ea typeface="Batang" pitchFamily="18" charset="-127"/>
                <a:cs typeface="Times New Roman" pitchFamily="18" charset="0"/>
              </a:rPr>
              <a:t>в метро, на диване, на лекции </a:t>
            </a:r>
            <a:r>
              <a:rPr lang="ru-RU" sz="2600" dirty="0" smtClean="0">
                <a:solidFill>
                  <a:srgbClr val="0070C0"/>
                </a:solidFill>
              </a:rPr>
              <a:t>– </a:t>
            </a:r>
            <a:r>
              <a:rPr lang="ru-RU" sz="2600" b="1" i="1" dirty="0" smtClean="0">
                <a:solidFill>
                  <a:srgbClr val="0070C0"/>
                </a:solidFill>
                <a:latin typeface="Times New Roman" pitchFamily="18" charset="0"/>
                <a:ea typeface="Batang" pitchFamily="18" charset="-127"/>
                <a:cs typeface="Times New Roman" pitchFamily="18" charset="0"/>
              </a:rPr>
              <a:t>словом, из тех, которую листаешь, проверяя, сколько страниц осталось </a:t>
            </a:r>
            <a:r>
              <a:rPr lang="ru-RU" sz="2600" dirty="0" smtClean="0">
                <a:solidFill>
                  <a:srgbClr val="0070C0"/>
                </a:solidFill>
              </a:rPr>
              <a:t>– </a:t>
            </a:r>
            <a:r>
              <a:rPr lang="ru-RU" sz="2600" b="1" i="1" dirty="0" smtClean="0">
                <a:solidFill>
                  <a:srgbClr val="0070C0"/>
                </a:solidFill>
                <a:latin typeface="Times New Roman" pitchFamily="18" charset="0"/>
                <a:ea typeface="Batang" pitchFamily="18" charset="-127"/>
                <a:cs typeface="Times New Roman" pitchFamily="18" charset="0"/>
              </a:rPr>
              <a:t>в надежде «на большее».</a:t>
            </a:r>
            <a:endParaRPr lang="ru-RU" sz="2600" b="1" i="1" dirty="0" smtClean="0">
              <a:solidFill>
                <a:srgbClr val="002060"/>
              </a:solidFill>
              <a:latin typeface="Times New Roman" pitchFamily="18" charset="0"/>
              <a:ea typeface="Batang" pitchFamily="18" charset="-127"/>
              <a:cs typeface="Times New Roman" pitchFamily="18" charset="0"/>
            </a:endParaRPr>
          </a:p>
          <a:p>
            <a:pPr algn="just"/>
            <a:endParaRPr lang="ru-RU" sz="2800" b="1" i="1" dirty="0" smtClean="0">
              <a:solidFill>
                <a:srgbClr val="002060"/>
              </a:solidFill>
              <a:latin typeface="Times New Roman" pitchFamily="18" charset="0"/>
              <a:ea typeface="Batang" pitchFamily="18" charset="-127"/>
              <a:cs typeface="Times New Roman" pitchFamily="18" charset="0"/>
            </a:endParaRPr>
          </a:p>
          <a:p>
            <a:pPr algn="just"/>
            <a:r>
              <a:rPr lang="ru-RU" sz="2800" b="1" i="1" dirty="0" smtClean="0">
                <a:solidFill>
                  <a:srgbClr val="002060"/>
                </a:solidFill>
                <a:latin typeface="Times New Roman" pitchFamily="18" charset="0"/>
                <a:ea typeface="Batang" pitchFamily="18" charset="-127"/>
                <a:cs typeface="Times New Roman" pitchFamily="18" charset="0"/>
              </a:rPr>
              <a:t> </a:t>
            </a:r>
            <a:r>
              <a:rPr lang="ru-RU" sz="2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– О каких книгах так можно говорить? </a:t>
            </a:r>
          </a:p>
          <a:p>
            <a:pPr algn="just"/>
            <a:r>
              <a:rPr lang="ru-RU" sz="2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– Каким человеком может быть автор таких книг? </a:t>
            </a:r>
            <a:endParaRPr lang="ru-RU" sz="2600" b="1" i="1" dirty="0" smtClean="0">
              <a:solidFill>
                <a:srgbClr val="002060"/>
              </a:solidFill>
              <a:latin typeface="Times New Roman" pitchFamily="18" charset="0"/>
              <a:ea typeface="Batang" pitchFamily="18" charset="-127"/>
              <a:cs typeface="Times New Roman" pitchFamily="18" charset="0"/>
            </a:endParaRPr>
          </a:p>
          <a:p>
            <a:pPr algn="just">
              <a:lnSpc>
                <a:spcPct val="115000"/>
              </a:lnSpc>
            </a:pPr>
            <a:endParaRPr lang="ru-RU" sz="3200" b="1" i="1" dirty="0" smtClean="0">
              <a:solidFill>
                <a:srgbClr val="0070C0"/>
              </a:solidFill>
              <a:latin typeface="Times New Roman" pitchFamily="18" charset="0"/>
              <a:ea typeface="Batang" pitchFamily="18" charset="-127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76028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2861275275"/>
              </p:ext>
            </p:extLst>
          </p:nvPr>
        </p:nvGraphicFramePr>
        <p:xfrm>
          <a:off x="1691680" y="764704"/>
          <a:ext cx="6009640" cy="738378"/>
        </p:xfrm>
        <a:graphic>
          <a:graphicData uri="http://schemas.openxmlformats.org/drawingml/2006/table">
            <a:tbl>
              <a:tblPr firstRow="1" firstCol="1" bandRow="1"/>
              <a:tblGrid>
                <a:gridCol w="2948940"/>
                <a:gridCol w="3060700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262626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Софронов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262626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Виленский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765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262626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Биэстээх-алталаах кыысчаан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262626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Маленькая  девочка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28575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262626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куех от быы</a:t>
                      </a:r>
                      <a:r>
                        <a:rPr lang="en-US" sz="1400">
                          <a:solidFill>
                            <a:srgbClr val="262626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h</a:t>
                      </a:r>
                      <a:r>
                        <a:rPr lang="ru-RU" sz="1400">
                          <a:solidFill>
                            <a:srgbClr val="262626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ыгар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262626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на зеленой лужайке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2050" name="Picture 2" descr="C:\Users\Марианна\Desktop\68614814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71472" y="500042"/>
            <a:ext cx="792961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  <a:latin typeface="Times New Roman"/>
                <a:cs typeface="Times New Roman"/>
              </a:rPr>
              <a:t>	</a:t>
            </a:r>
            <a:endParaRPr lang="ru-RU" sz="3200" b="1" i="1" dirty="0" smtClean="0">
              <a:solidFill>
                <a:srgbClr val="0070C0"/>
              </a:solidFill>
              <a:latin typeface="Times New Roman" pitchFamily="18" charset="0"/>
              <a:ea typeface="Batang" pitchFamily="18" charset="-127"/>
              <a:cs typeface="Times New Roman" pitchFamily="18" charset="0"/>
            </a:endParaRPr>
          </a:p>
        </p:txBody>
      </p:sp>
      <p:sp>
        <p:nvSpPr>
          <p:cNvPr id="57346" name="Rectangle 2"/>
          <p:cNvSpPr>
            <a:spLocks noChangeArrowheads="1"/>
          </p:cNvSpPr>
          <p:nvPr/>
        </p:nvSpPr>
        <p:spPr bwMode="auto">
          <a:xfrm>
            <a:off x="357158" y="714356"/>
            <a:ext cx="27443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8369" name="Rectangle 1"/>
          <p:cNvSpPr>
            <a:spLocks noChangeArrowheads="1"/>
          </p:cNvSpPr>
          <p:nvPr/>
        </p:nvSpPr>
        <p:spPr bwMode="auto">
          <a:xfrm>
            <a:off x="785786" y="785794"/>
            <a:ext cx="8001056" cy="5201424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26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Работа над художественными средствами текста </a:t>
            </a:r>
            <a:endParaRPr lang="ru-RU" sz="2600" b="1" i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ru-RU" sz="26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26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со всем классом).</a:t>
            </a:r>
            <a:endParaRPr lang="ru-RU" sz="2600" i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ru-RU" sz="26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ОПИСАНИЕ ЗВЕЗДНОГО НЕБА </a:t>
            </a:r>
            <a:endParaRPr lang="en-US" sz="2600" b="1" dirty="0" smtClean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ru-RU" sz="2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2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Почему так много тропов и стилистических фигур в отрывке? Назовите их. Какую роль они играют в тексте? </a:t>
            </a:r>
          </a:p>
          <a:p>
            <a:pPr>
              <a:lnSpc>
                <a:spcPct val="150000"/>
              </a:lnSpc>
            </a:pPr>
            <a:endParaRPr lang="en-US" sz="2800" dirty="0" smtClean="0"/>
          </a:p>
          <a:p>
            <a:endParaRPr lang="ru-RU" sz="2800" dirty="0" smtClean="0"/>
          </a:p>
          <a:p>
            <a:pPr marL="0" marR="0" lvl="0" indent="276225" algn="l" defTabSz="914400" rtl="0" eaLnBrk="0" fontAlgn="t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280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76028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2861275275"/>
              </p:ext>
            </p:extLst>
          </p:nvPr>
        </p:nvGraphicFramePr>
        <p:xfrm>
          <a:off x="1691680" y="764704"/>
          <a:ext cx="6009640" cy="738378"/>
        </p:xfrm>
        <a:graphic>
          <a:graphicData uri="http://schemas.openxmlformats.org/drawingml/2006/table">
            <a:tbl>
              <a:tblPr firstRow="1" firstCol="1" bandRow="1"/>
              <a:tblGrid>
                <a:gridCol w="2948940"/>
                <a:gridCol w="3060700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262626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Софронов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262626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Виленский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765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262626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Биэстээх-алталаах кыысчаан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262626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Маленькая  девочка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28575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262626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куех от быы</a:t>
                      </a:r>
                      <a:r>
                        <a:rPr lang="en-US" sz="1400">
                          <a:solidFill>
                            <a:srgbClr val="262626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h</a:t>
                      </a:r>
                      <a:r>
                        <a:rPr lang="ru-RU" sz="1400">
                          <a:solidFill>
                            <a:srgbClr val="262626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ыгар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262626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на зеленой лужайке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2050" name="Picture 2" descr="C:\Users\Марианна\Desktop\68614814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71472" y="500042"/>
            <a:ext cx="792961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  <a:latin typeface="Times New Roman"/>
                <a:cs typeface="Times New Roman"/>
              </a:rPr>
              <a:t>	</a:t>
            </a:r>
            <a:endParaRPr lang="ru-RU" sz="3200" b="1" i="1" dirty="0" smtClean="0">
              <a:solidFill>
                <a:srgbClr val="0070C0"/>
              </a:solidFill>
              <a:latin typeface="Times New Roman" pitchFamily="18" charset="0"/>
              <a:ea typeface="Batang" pitchFamily="18" charset="-127"/>
              <a:cs typeface="Times New Roman" pitchFamily="18" charset="0"/>
            </a:endParaRPr>
          </a:p>
        </p:txBody>
      </p:sp>
      <p:sp>
        <p:nvSpPr>
          <p:cNvPr id="57346" name="Rectangle 2"/>
          <p:cNvSpPr>
            <a:spLocks noChangeArrowheads="1"/>
          </p:cNvSpPr>
          <p:nvPr/>
        </p:nvSpPr>
        <p:spPr bwMode="auto">
          <a:xfrm>
            <a:off x="357158" y="714356"/>
            <a:ext cx="27443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85786" y="785795"/>
            <a:ext cx="7643866" cy="44935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6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Заключительная беседа.</a:t>
            </a:r>
          </a:p>
          <a:p>
            <a:pPr algn="ctr"/>
            <a:endParaRPr lang="ru-RU" sz="26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6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А) </a:t>
            </a:r>
            <a:r>
              <a:rPr lang="ru-RU" sz="2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Вернемся к выполненному дома кластеру и выясним, соотносятся ли  ассоциативные ряды с содержанием рассказа</a:t>
            </a:r>
          </a:p>
          <a:p>
            <a:r>
              <a:rPr lang="ru-RU" sz="2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Раскрывают ли они авторскую позицию, идею произведения? </a:t>
            </a:r>
          </a:p>
          <a:p>
            <a:r>
              <a:rPr lang="ru-RU" sz="26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Б) </a:t>
            </a:r>
            <a:r>
              <a:rPr lang="ru-RU" sz="2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Почему в финале Дина Рубина использует повторы предложений, усиленных анафорой? Почему утвердительные предложения заменены  риторическими вопросами?</a:t>
            </a:r>
            <a:endParaRPr lang="ru-RU" sz="26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76028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2861275275"/>
              </p:ext>
            </p:extLst>
          </p:nvPr>
        </p:nvGraphicFramePr>
        <p:xfrm>
          <a:off x="1691680" y="764704"/>
          <a:ext cx="6009640" cy="738378"/>
        </p:xfrm>
        <a:graphic>
          <a:graphicData uri="http://schemas.openxmlformats.org/drawingml/2006/table">
            <a:tbl>
              <a:tblPr firstRow="1" firstCol="1" bandRow="1"/>
              <a:tblGrid>
                <a:gridCol w="2948940"/>
                <a:gridCol w="3060700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262626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Софронов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262626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Виленский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765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262626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Биэстээх-алталаах кыысчаан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262626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Маленькая  девочка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28575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262626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куех от быы</a:t>
                      </a:r>
                      <a:r>
                        <a:rPr lang="en-US" sz="1400">
                          <a:solidFill>
                            <a:srgbClr val="262626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h</a:t>
                      </a:r>
                      <a:r>
                        <a:rPr lang="ru-RU" sz="1400">
                          <a:solidFill>
                            <a:srgbClr val="262626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ыгар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262626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на зеленой лужайке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2050" name="Picture 2" descr="C:\Users\Марианна\Desktop\68614814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71472" y="500042"/>
            <a:ext cx="792961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  <a:latin typeface="Times New Roman"/>
                <a:cs typeface="Times New Roman"/>
              </a:rPr>
              <a:t>	</a:t>
            </a:r>
            <a:endParaRPr lang="ru-RU" sz="3200" b="1" i="1" dirty="0" smtClean="0">
              <a:solidFill>
                <a:srgbClr val="0070C0"/>
              </a:solidFill>
              <a:latin typeface="Times New Roman" pitchFamily="18" charset="0"/>
              <a:ea typeface="Batang" pitchFamily="18" charset="-127"/>
              <a:cs typeface="Times New Roman" pitchFamily="18" charset="0"/>
            </a:endParaRPr>
          </a:p>
        </p:txBody>
      </p:sp>
      <p:sp>
        <p:nvSpPr>
          <p:cNvPr id="57346" name="Rectangle 2"/>
          <p:cNvSpPr>
            <a:spLocks noChangeArrowheads="1"/>
          </p:cNvSpPr>
          <p:nvPr/>
        </p:nvSpPr>
        <p:spPr bwMode="auto">
          <a:xfrm>
            <a:off x="357158" y="714356"/>
            <a:ext cx="27443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8369" name="Rectangle 1"/>
          <p:cNvSpPr>
            <a:spLocks noChangeArrowheads="1"/>
          </p:cNvSpPr>
          <p:nvPr/>
        </p:nvSpPr>
        <p:spPr bwMode="auto">
          <a:xfrm>
            <a:off x="785786" y="785794"/>
            <a:ext cx="7643866" cy="304698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2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III</a:t>
            </a: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 Рефлексия. </a:t>
            </a:r>
            <a:endParaRPr lang="ru-RU" sz="28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Индивидуальная </a:t>
            </a: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работа. Написание эссе</a:t>
            </a:r>
            <a:r>
              <a:rPr lang="en-US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6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endParaRPr lang="ru-RU" sz="2600" dirty="0" smtClean="0"/>
          </a:p>
          <a:p>
            <a:endParaRPr lang="en-US" sz="2800" b="1" dirty="0" smtClean="0">
              <a:solidFill>
                <a:srgbClr val="C00000"/>
              </a:solidFill>
            </a:endParaRPr>
          </a:p>
          <a:p>
            <a:endParaRPr lang="ru-RU" sz="2800" dirty="0" smtClean="0"/>
          </a:p>
          <a:p>
            <a:pPr marL="0" marR="0" lvl="0" indent="276225" algn="l" defTabSz="914400" rtl="0" eaLnBrk="0" fontAlgn="t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280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7620" y="2643182"/>
            <a:ext cx="1571636" cy="15209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676028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2861275275"/>
              </p:ext>
            </p:extLst>
          </p:nvPr>
        </p:nvGraphicFramePr>
        <p:xfrm>
          <a:off x="1691680" y="764704"/>
          <a:ext cx="6009640" cy="738378"/>
        </p:xfrm>
        <a:graphic>
          <a:graphicData uri="http://schemas.openxmlformats.org/drawingml/2006/table">
            <a:tbl>
              <a:tblPr firstRow="1" firstCol="1" bandRow="1"/>
              <a:tblGrid>
                <a:gridCol w="2948940"/>
                <a:gridCol w="3060700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262626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Софронов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262626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Виленский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765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262626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Биэстээх-алталаах кыысчаан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262626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Маленькая  девочка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28575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262626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куех от быы</a:t>
                      </a:r>
                      <a:r>
                        <a:rPr lang="en-US" sz="1400">
                          <a:solidFill>
                            <a:srgbClr val="262626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h</a:t>
                      </a:r>
                      <a:r>
                        <a:rPr lang="ru-RU" sz="1400">
                          <a:solidFill>
                            <a:srgbClr val="262626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ыгар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262626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на зеленой лужайке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2050" name="Picture 2" descr="C:\Users\Марианна\Desktop\68614814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71472" y="500042"/>
            <a:ext cx="792961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  <a:latin typeface="Times New Roman"/>
                <a:cs typeface="Times New Roman"/>
              </a:rPr>
              <a:t>	</a:t>
            </a:r>
            <a:endParaRPr lang="ru-RU" sz="3200" b="1" i="1" dirty="0" smtClean="0">
              <a:solidFill>
                <a:srgbClr val="0070C0"/>
              </a:solidFill>
              <a:latin typeface="Times New Roman" pitchFamily="18" charset="0"/>
              <a:ea typeface="Batang" pitchFamily="18" charset="-127"/>
              <a:cs typeface="Times New Roman" pitchFamily="18" charset="0"/>
            </a:endParaRPr>
          </a:p>
        </p:txBody>
      </p:sp>
      <p:sp>
        <p:nvSpPr>
          <p:cNvPr id="57346" name="Rectangle 2"/>
          <p:cNvSpPr>
            <a:spLocks noChangeArrowheads="1"/>
          </p:cNvSpPr>
          <p:nvPr/>
        </p:nvSpPr>
        <p:spPr bwMode="auto">
          <a:xfrm>
            <a:off x="357158" y="714356"/>
            <a:ext cx="27443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8369" name="Rectangle 1"/>
          <p:cNvSpPr>
            <a:spLocks noChangeArrowheads="1"/>
          </p:cNvSpPr>
          <p:nvPr/>
        </p:nvSpPr>
        <p:spPr bwMode="auto">
          <a:xfrm>
            <a:off x="785786" y="785794"/>
            <a:ext cx="8001056" cy="95410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sz="2800" dirty="0" smtClean="0"/>
          </a:p>
          <a:p>
            <a:pPr marL="0" marR="0" lvl="0" indent="276225" algn="l" defTabSz="914400" rtl="0" eaLnBrk="0" fontAlgn="t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280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Picture 6" descr="picture-main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1538" y="357166"/>
            <a:ext cx="7215238" cy="4357718"/>
          </a:xfrm>
          <a:prstGeom prst="rect">
            <a:avLst/>
          </a:prstGeom>
          <a:noFill/>
          <a:effectLst>
            <a:outerShdw dist="107763" dir="18900000" algn="ctr" rotWithShape="0">
              <a:srgbClr val="808080">
                <a:alpha val="50000"/>
              </a:srgbClr>
            </a:outerShdw>
          </a:effectLst>
        </p:spPr>
      </p:pic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2857488" y="4214818"/>
            <a:ext cx="330202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ru-RU" b="1" dirty="0">
                <a:solidFill>
                  <a:schemeClr val="hlink"/>
                </a:solidFill>
              </a:rPr>
              <a:t>http://www.dinarubina.com/ 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500034" y="4643446"/>
            <a:ext cx="821537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ja-JP" sz="2400" dirty="0" smtClean="0">
                <a:solidFill>
                  <a:srgbClr val="002060"/>
                </a:solidFill>
                <a:latin typeface="Times New Roman" pitchFamily="18" charset="0"/>
              </a:rPr>
              <a:t>	На </a:t>
            </a:r>
            <a:r>
              <a:rPr lang="ru-RU" altLang="ja-JP" sz="2400" dirty="0" smtClean="0">
                <a:solidFill>
                  <a:srgbClr val="002060"/>
                </a:solidFill>
                <a:latin typeface="Times New Roman" pitchFamily="18" charset="0"/>
              </a:rPr>
              <a:t>сайте  Д. </a:t>
            </a:r>
            <a:r>
              <a:rPr lang="ru-RU" altLang="ja-JP" sz="2400" dirty="0" err="1" smtClean="0">
                <a:solidFill>
                  <a:srgbClr val="002060"/>
                </a:solidFill>
                <a:latin typeface="Times New Roman" pitchFamily="18" charset="0"/>
              </a:rPr>
              <a:t>Рубиной</a:t>
            </a:r>
            <a:r>
              <a:rPr lang="ru-RU" altLang="ja-JP" sz="2400" dirty="0" smtClean="0">
                <a:solidFill>
                  <a:srgbClr val="002060"/>
                </a:solidFill>
                <a:latin typeface="Times New Roman" pitchFamily="18" charset="0"/>
              </a:rPr>
              <a:t> </a:t>
            </a:r>
            <a:r>
              <a:rPr lang="ru-RU" altLang="ja-JP" sz="2400" dirty="0" smtClean="0">
                <a:solidFill>
                  <a:srgbClr val="002060"/>
                </a:solidFill>
                <a:latin typeface="Times New Roman" pitchFamily="18" charset="0"/>
              </a:rPr>
              <a:t>изображено </a:t>
            </a:r>
            <a:r>
              <a:rPr lang="ru-RU" altLang="ja-JP" sz="2400" dirty="0" smtClean="0">
                <a:solidFill>
                  <a:srgbClr val="002060"/>
                </a:solidFill>
                <a:latin typeface="Times New Roman" pitchFamily="18" charset="0"/>
              </a:rPr>
              <a:t>море, с его вечно изменяющимися переливчатыми тонами. На </a:t>
            </a:r>
            <a:r>
              <a:rPr lang="ru-RU" altLang="ja-JP" sz="2400" dirty="0" smtClean="0">
                <a:solidFill>
                  <a:srgbClr val="002060"/>
                </a:solidFill>
                <a:latin typeface="Times New Roman" pitchFamily="18" charset="0"/>
              </a:rPr>
              <a:t>картинке – собака, бегущая  по берегу и стремительно </a:t>
            </a:r>
            <a:r>
              <a:rPr lang="ru-RU" altLang="ja-JP" sz="2400" dirty="0" smtClean="0">
                <a:solidFill>
                  <a:srgbClr val="002060"/>
                </a:solidFill>
                <a:latin typeface="Times New Roman" pitchFamily="18" charset="0"/>
              </a:rPr>
              <a:t>летящая фигура женщины в широкополой </a:t>
            </a:r>
            <a:r>
              <a:rPr lang="ru-RU" altLang="ja-JP" sz="2400" dirty="0" smtClean="0">
                <a:solidFill>
                  <a:srgbClr val="002060"/>
                </a:solidFill>
                <a:latin typeface="Times New Roman" pitchFamily="18" charset="0"/>
              </a:rPr>
              <a:t>шляпе... </a:t>
            </a:r>
          </a:p>
          <a:p>
            <a:pPr algn="ctr"/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</a:rPr>
              <a:t>	</a:t>
            </a:r>
            <a:r>
              <a:rPr lang="ru-RU" sz="2400" b="1" i="1" dirty="0" smtClean="0">
                <a:solidFill>
                  <a:srgbClr val="0070C0"/>
                </a:solidFill>
                <a:latin typeface="Times New Roman" pitchFamily="18" charset="0"/>
              </a:rPr>
              <a:t>Как вы понимаете этот рисунок? </a:t>
            </a:r>
            <a:endParaRPr lang="ru-RU" sz="2400" b="1" i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76028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2861275275"/>
              </p:ext>
            </p:extLst>
          </p:nvPr>
        </p:nvGraphicFramePr>
        <p:xfrm>
          <a:off x="1691680" y="764704"/>
          <a:ext cx="6009640" cy="738378"/>
        </p:xfrm>
        <a:graphic>
          <a:graphicData uri="http://schemas.openxmlformats.org/drawingml/2006/table">
            <a:tbl>
              <a:tblPr firstRow="1" firstCol="1" bandRow="1"/>
              <a:tblGrid>
                <a:gridCol w="2948940"/>
                <a:gridCol w="3060700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262626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Софронов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262626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Виленский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765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262626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Биэстээх-алталаах кыысчаан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262626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Маленькая  девочка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28575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262626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куех от быы</a:t>
                      </a:r>
                      <a:r>
                        <a:rPr lang="en-US" sz="1400">
                          <a:solidFill>
                            <a:srgbClr val="262626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h</a:t>
                      </a:r>
                      <a:r>
                        <a:rPr lang="ru-RU" sz="1400">
                          <a:solidFill>
                            <a:srgbClr val="262626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ыгар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262626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на зеленой лужайке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2050" name="Picture 2" descr="C:\Users\Марианна\Desktop\68614814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71472" y="500042"/>
            <a:ext cx="792961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  <a:latin typeface="Times New Roman"/>
                <a:cs typeface="Times New Roman"/>
              </a:rPr>
              <a:t>	</a:t>
            </a:r>
            <a:endParaRPr lang="ru-RU" sz="3200" b="1" i="1" dirty="0" smtClean="0">
              <a:solidFill>
                <a:srgbClr val="0070C0"/>
              </a:solidFill>
              <a:latin typeface="Times New Roman" pitchFamily="18" charset="0"/>
              <a:ea typeface="Batang" pitchFamily="18" charset="-127"/>
              <a:cs typeface="Times New Roman" pitchFamily="18" charset="0"/>
            </a:endParaRPr>
          </a:p>
        </p:txBody>
      </p:sp>
      <p:sp>
        <p:nvSpPr>
          <p:cNvPr id="57346" name="Rectangle 2"/>
          <p:cNvSpPr>
            <a:spLocks noChangeArrowheads="1"/>
          </p:cNvSpPr>
          <p:nvPr/>
        </p:nvSpPr>
        <p:spPr bwMode="auto">
          <a:xfrm>
            <a:off x="357158" y="714356"/>
            <a:ext cx="27443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8369" name="Rectangle 1"/>
          <p:cNvSpPr>
            <a:spLocks noChangeArrowheads="1"/>
          </p:cNvSpPr>
          <p:nvPr/>
        </p:nvSpPr>
        <p:spPr bwMode="auto">
          <a:xfrm>
            <a:off x="785786" y="357166"/>
            <a:ext cx="8001056" cy="4308872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2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	</a:t>
            </a:r>
          </a:p>
          <a:p>
            <a:endParaRPr lang="ru-RU" sz="26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V. Домашнее задание.</a:t>
            </a:r>
            <a:endParaRPr lang="ru-RU" sz="280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Составление </a:t>
            </a:r>
            <a:r>
              <a:rPr lang="ru-RU" sz="26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синквейна</a:t>
            </a:r>
            <a:r>
              <a:rPr lang="ru-RU" sz="2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со словами </a:t>
            </a:r>
            <a:r>
              <a:rPr lang="ru-RU" sz="26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ДОМ, ЛАГЕРЬ, ДОРОГА, ДЕВОЧКА</a:t>
            </a:r>
            <a:r>
              <a:rPr lang="ru-RU" sz="26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2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Чтение </a:t>
            </a:r>
            <a:r>
              <a:rPr lang="ru-RU" sz="2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любых рассказов Дины </a:t>
            </a:r>
            <a:r>
              <a:rPr lang="ru-RU" sz="26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Рубиной</a:t>
            </a:r>
            <a:r>
              <a:rPr lang="ru-RU" sz="2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sz="2600" dirty="0" smtClean="0"/>
          </a:p>
          <a:p>
            <a:endParaRPr lang="en-US" sz="2800" b="1" dirty="0" smtClean="0">
              <a:solidFill>
                <a:srgbClr val="C00000"/>
              </a:solidFill>
            </a:endParaRPr>
          </a:p>
          <a:p>
            <a:endParaRPr lang="ru-RU" sz="2800" dirty="0" smtClean="0"/>
          </a:p>
          <a:p>
            <a:pPr marL="0" marR="0" lvl="0" indent="276225" algn="l" defTabSz="914400" rtl="0" eaLnBrk="0" fontAlgn="t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280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Picture 2" descr="ÐÐ¾ÑÐ¾Ð¶ÐµÐµ Ð¸Ð·Ð¾Ð±ÑÐ°Ð¶ÐµÐ½Ð¸Ðµ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4725"/>
          <a:stretch/>
        </p:blipFill>
        <p:spPr bwMode="auto">
          <a:xfrm>
            <a:off x="642910" y="3643314"/>
            <a:ext cx="2143140" cy="263653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3786182" y="4643446"/>
            <a:ext cx="4572000" cy="138499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ru-RU" sz="2800" b="1" dirty="0" smtClean="0">
                <a:solidFill>
                  <a:srgbClr val="002060"/>
                </a:solidFill>
                <a:latin typeface="Segoe Script" pitchFamily="34" charset="0"/>
                <a:ea typeface="Times New Roman"/>
                <a:cs typeface="Times New Roman"/>
              </a:rPr>
              <a:t>ДО НОВЫХ ВСТРЕЧ!</a:t>
            </a:r>
            <a:r>
              <a:rPr lang="ru-RU" sz="2800" b="1" dirty="0" smtClean="0">
                <a:solidFill>
                  <a:srgbClr val="002060"/>
                </a:solidFill>
                <a:latin typeface="Segoe Script" pitchFamily="34" charset="0"/>
                <a:ea typeface="Times New Roman"/>
                <a:cs typeface="Times New Roman"/>
              </a:rPr>
              <a:t/>
            </a:r>
            <a:br>
              <a:rPr lang="ru-RU" sz="2800" b="1" dirty="0" smtClean="0">
                <a:solidFill>
                  <a:srgbClr val="002060"/>
                </a:solidFill>
                <a:latin typeface="Segoe Script" pitchFamily="34" charset="0"/>
                <a:ea typeface="Times New Roman"/>
                <a:cs typeface="Times New Roman"/>
              </a:rPr>
            </a:br>
            <a:endParaRPr lang="ru-RU" sz="2800" b="1" dirty="0">
              <a:solidFill>
                <a:srgbClr val="002060"/>
              </a:solidFill>
              <a:latin typeface="Segoe Script" pitchFamily="34" charset="0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76028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2861275275"/>
              </p:ext>
            </p:extLst>
          </p:nvPr>
        </p:nvGraphicFramePr>
        <p:xfrm>
          <a:off x="1691680" y="764704"/>
          <a:ext cx="6009640" cy="738378"/>
        </p:xfrm>
        <a:graphic>
          <a:graphicData uri="http://schemas.openxmlformats.org/drawingml/2006/table">
            <a:tbl>
              <a:tblPr firstRow="1" firstCol="1" bandRow="1"/>
              <a:tblGrid>
                <a:gridCol w="2948940"/>
                <a:gridCol w="3060700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262626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Софронов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262626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Виленский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765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262626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Биэстээх-алталаах кыысчаан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262626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Маленькая  девочка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28575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262626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куех от быы</a:t>
                      </a:r>
                      <a:r>
                        <a:rPr lang="en-US" sz="1400">
                          <a:solidFill>
                            <a:srgbClr val="262626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h</a:t>
                      </a:r>
                      <a:r>
                        <a:rPr lang="ru-RU" sz="1400">
                          <a:solidFill>
                            <a:srgbClr val="262626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ыгар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262626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на зеленой лужайке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2050" name="Picture 2" descr="C:\Users\Марианна\Desktop\68614814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71472" y="500042"/>
            <a:ext cx="792961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  <a:latin typeface="Times New Roman"/>
                <a:cs typeface="Times New Roman"/>
              </a:rPr>
              <a:t>	</a:t>
            </a:r>
            <a:endParaRPr lang="ru-RU" sz="3200" b="1" i="1" dirty="0" smtClean="0">
              <a:solidFill>
                <a:srgbClr val="0070C0"/>
              </a:solidFill>
              <a:latin typeface="Times New Roman" pitchFamily="18" charset="0"/>
              <a:ea typeface="Batang" pitchFamily="18" charset="-127"/>
              <a:cs typeface="Times New Roman" pitchFamily="18" charset="0"/>
            </a:endParaRPr>
          </a:p>
        </p:txBody>
      </p:sp>
      <p:sp>
        <p:nvSpPr>
          <p:cNvPr id="57346" name="Rectangle 2"/>
          <p:cNvSpPr>
            <a:spLocks noChangeArrowheads="1"/>
          </p:cNvSpPr>
          <p:nvPr/>
        </p:nvSpPr>
        <p:spPr bwMode="auto">
          <a:xfrm>
            <a:off x="1714480" y="5857892"/>
            <a:ext cx="6076022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Ролевая игра. Интервью с писателем</a:t>
            </a:r>
            <a:r>
              <a:rPr kumimoji="0" lang="ru-RU" sz="26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26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9" descr="DinaRubina2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48" y="714356"/>
            <a:ext cx="2503993" cy="35719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3714744" y="428604"/>
            <a:ext cx="4249946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Дина Ильинична Рубина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(род. в 1953 г.)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Picture 4" descr="6"/>
          <p:cNvPicPr>
            <a:picLocks noChangeAspect="1" noChangeArrowheads="1"/>
          </p:cNvPicPr>
          <p:nvPr/>
        </p:nvPicPr>
        <p:blipFill>
          <a:blip r:embed="rId4">
            <a:lum contrast="24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1868" y="3500438"/>
            <a:ext cx="2857500" cy="9334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676028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2861275275"/>
              </p:ext>
            </p:extLst>
          </p:nvPr>
        </p:nvGraphicFramePr>
        <p:xfrm>
          <a:off x="1691680" y="764704"/>
          <a:ext cx="6009640" cy="738378"/>
        </p:xfrm>
        <a:graphic>
          <a:graphicData uri="http://schemas.openxmlformats.org/drawingml/2006/table">
            <a:tbl>
              <a:tblPr firstRow="1" firstCol="1" bandRow="1"/>
              <a:tblGrid>
                <a:gridCol w="2948940"/>
                <a:gridCol w="3060700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262626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Софронов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262626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Виленский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765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262626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Биэстээх-алталаах кыысчаан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262626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Маленькая  девочка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28575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262626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куех от быы</a:t>
                      </a:r>
                      <a:r>
                        <a:rPr lang="en-US" sz="1400">
                          <a:solidFill>
                            <a:srgbClr val="262626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h</a:t>
                      </a:r>
                      <a:r>
                        <a:rPr lang="ru-RU" sz="1400">
                          <a:solidFill>
                            <a:srgbClr val="262626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ыгар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262626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на зеленой лужайке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2050" name="Picture 2" descr="C:\Users\Марианна\Desktop\68614814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71472" y="500042"/>
            <a:ext cx="792961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  <a:latin typeface="Times New Roman"/>
                <a:cs typeface="Times New Roman"/>
              </a:rPr>
              <a:t>	</a:t>
            </a:r>
            <a:endParaRPr lang="ru-RU" sz="3200" b="1" i="1" dirty="0" smtClean="0">
              <a:solidFill>
                <a:srgbClr val="0070C0"/>
              </a:solidFill>
              <a:latin typeface="Times New Roman" pitchFamily="18" charset="0"/>
              <a:ea typeface="Batang" pitchFamily="18" charset="-127"/>
              <a:cs typeface="Times New Roman" pitchFamily="18" charset="0"/>
            </a:endParaRPr>
          </a:p>
        </p:txBody>
      </p:sp>
      <p:sp>
        <p:nvSpPr>
          <p:cNvPr id="57346" name="Rectangle 2"/>
          <p:cNvSpPr>
            <a:spLocks noChangeArrowheads="1"/>
          </p:cNvSpPr>
          <p:nvPr/>
        </p:nvSpPr>
        <p:spPr bwMode="auto">
          <a:xfrm>
            <a:off x="3857620" y="1357298"/>
            <a:ext cx="5000660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Сформулируйте тему </a:t>
            </a:r>
            <a:endParaRPr kumimoji="0" lang="ru-RU" sz="26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 </a:t>
            </a:r>
            <a:r>
              <a:rPr kumimoji="0" lang="ru-RU" sz="2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цели урока.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26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sz="2600" b="1" i="1" dirty="0" smtClean="0">
                <a:solidFill>
                  <a:srgbClr val="0070C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Слова-ассоциации по заглавию </a:t>
            </a:r>
            <a:r>
              <a:rPr lang="ru-RU" sz="2600" b="1" i="1" dirty="0" smtClean="0">
                <a:solidFill>
                  <a:srgbClr val="0070C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рассказа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sz="2600" b="1" i="1" dirty="0" smtClean="0">
                <a:solidFill>
                  <a:srgbClr val="0070C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(выступления учащихся) </a:t>
            </a:r>
            <a:endParaRPr lang="ru-RU" sz="2600" b="1" i="1" dirty="0" smtClean="0">
              <a:solidFill>
                <a:srgbClr val="0070C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6" descr="5432455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785794"/>
            <a:ext cx="2627312" cy="266541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="" xmlns:p14="http://schemas.microsoft.com/office/powerpoint/2010/main" val="1676028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2861275275"/>
              </p:ext>
            </p:extLst>
          </p:nvPr>
        </p:nvGraphicFramePr>
        <p:xfrm>
          <a:off x="1691680" y="764704"/>
          <a:ext cx="6009640" cy="738378"/>
        </p:xfrm>
        <a:graphic>
          <a:graphicData uri="http://schemas.openxmlformats.org/drawingml/2006/table">
            <a:tbl>
              <a:tblPr firstRow="1" firstCol="1" bandRow="1"/>
              <a:tblGrid>
                <a:gridCol w="2948940"/>
                <a:gridCol w="3060700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262626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Софронов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262626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Виленский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765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262626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Биэстээх-алталаах кыысчаан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262626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Маленькая  девочка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28575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262626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куех от быы</a:t>
                      </a:r>
                      <a:r>
                        <a:rPr lang="en-US" sz="1400">
                          <a:solidFill>
                            <a:srgbClr val="262626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h</a:t>
                      </a:r>
                      <a:r>
                        <a:rPr lang="ru-RU" sz="1400">
                          <a:solidFill>
                            <a:srgbClr val="262626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ыгар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262626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на зеленой лужайке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2050" name="Picture 2" descr="C:\Users\Марианна\Desktop\68614814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71472" y="500042"/>
            <a:ext cx="792961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  <a:latin typeface="Times New Roman"/>
                <a:cs typeface="Times New Roman"/>
              </a:rPr>
              <a:t>	</a:t>
            </a:r>
            <a:endParaRPr lang="ru-RU" sz="3200" b="1" i="1" dirty="0" smtClean="0">
              <a:solidFill>
                <a:srgbClr val="0070C0"/>
              </a:solidFill>
              <a:latin typeface="Times New Roman" pitchFamily="18" charset="0"/>
              <a:ea typeface="Batang" pitchFamily="18" charset="-127"/>
              <a:cs typeface="Times New Roman" pitchFamily="18" charset="0"/>
            </a:endParaRPr>
          </a:p>
        </p:txBody>
      </p:sp>
      <p:sp>
        <p:nvSpPr>
          <p:cNvPr id="57346" name="Rectangle 2"/>
          <p:cNvSpPr>
            <a:spLocks noChangeArrowheads="1"/>
          </p:cNvSpPr>
          <p:nvPr/>
        </p:nvSpPr>
        <p:spPr bwMode="auto">
          <a:xfrm>
            <a:off x="428596" y="285728"/>
            <a:ext cx="8143932" cy="95718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Тема урока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 ДОРОГЕ ДОМОЙ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	Цель 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урока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 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ознакомиться  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 произведением </a:t>
            </a:r>
          </a:p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современной русской литературы – рассказом </a:t>
            </a:r>
          </a:p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Д.И.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Рубиной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«Дорога домой».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Задачи урока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</a:t>
            </a:r>
          </a:p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	1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Совершенствовать  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навыки анализа прозаического произведения; определить тематику и проблематику, идею произведения; исследовать сюжет, композицию рассказа и выявить их особенности; определить пространственно-временную организацию текстов (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хронотоп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); анализировать  (частично) языковые средства произведения и определить их роль в выражении авторского замысла.</a:t>
            </a:r>
          </a:p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	2) 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Развивать критическое мышление, умение интерпретировать текст, совершенствовать навыки  устной и письменной речи.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4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ru-RU" sz="2000" dirty="0" smtClean="0"/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76028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2861275275"/>
              </p:ext>
            </p:extLst>
          </p:nvPr>
        </p:nvGraphicFramePr>
        <p:xfrm>
          <a:off x="1691680" y="764704"/>
          <a:ext cx="6009640" cy="738378"/>
        </p:xfrm>
        <a:graphic>
          <a:graphicData uri="http://schemas.openxmlformats.org/drawingml/2006/table">
            <a:tbl>
              <a:tblPr firstRow="1" firstCol="1" bandRow="1"/>
              <a:tblGrid>
                <a:gridCol w="2948940"/>
                <a:gridCol w="3060700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262626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Софронов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262626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Виленский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765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262626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Биэстээх-алталаах кыысчаан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262626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Маленькая  девочка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28575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262626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куех от быы</a:t>
                      </a:r>
                      <a:r>
                        <a:rPr lang="en-US" sz="1400">
                          <a:solidFill>
                            <a:srgbClr val="262626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h</a:t>
                      </a:r>
                      <a:r>
                        <a:rPr lang="ru-RU" sz="1400">
                          <a:solidFill>
                            <a:srgbClr val="262626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ыгар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262626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на зеленой лужайке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2050" name="Picture 2" descr="C:\Users\Марианна\Desktop\68614814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23527" y="905232"/>
            <a:ext cx="8496945" cy="4238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000" b="1" dirty="0" smtClean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	</a:t>
            </a:r>
            <a:endParaRPr lang="ru-RU" sz="2000" b="1" dirty="0">
              <a:solidFill>
                <a:srgbClr val="002060"/>
              </a:solidFill>
              <a:ea typeface="Calibri"/>
              <a:cs typeface="Times New Roman"/>
            </a:endParaRPr>
          </a:p>
        </p:txBody>
      </p:sp>
      <p:sp>
        <p:nvSpPr>
          <p:cNvPr id="6" name="AutoShape 2" descr="Картинки по запросу дина рубина биография">
            <a:hlinkClick r:id="rId3"/>
          </p:cNvPr>
          <p:cNvSpPr>
            <a:spLocks noChangeAspect="1" noChangeArrowheads="1"/>
          </p:cNvSpPr>
          <p:nvPr/>
        </p:nvSpPr>
        <p:spPr bwMode="auto">
          <a:xfrm>
            <a:off x="31750" y="0"/>
            <a:ext cx="2028825" cy="1524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Rectangle 3"/>
          <p:cNvSpPr>
            <a:spLocks noGrp="1" noChangeArrowheads="1"/>
          </p:cNvSpPr>
          <p:nvPr/>
        </p:nvSpPr>
        <p:spPr bwMode="auto">
          <a:xfrm>
            <a:off x="685799" y="234888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algn="ctr">
              <a:buFont typeface="Wingdings" pitchFamily="2" charset="2"/>
              <a:buNone/>
            </a:pP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9" name="Rectangle 2"/>
          <p:cNvSpPr>
            <a:spLocks noGrp="1" noChangeArrowheads="1"/>
          </p:cNvSpPr>
          <p:nvPr/>
        </p:nvSpPr>
        <p:spPr bwMode="auto">
          <a:xfrm>
            <a:off x="685800" y="3810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1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ea typeface="+mj-ea"/>
              <a:cs typeface="+mj-cs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14348" y="285728"/>
            <a:ext cx="7776864" cy="60939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49580" algn="just"/>
            <a:r>
              <a:rPr lang="ru-RU" sz="2600" b="1" dirty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Рассказ «Дорога домой» входит в сборник </a:t>
            </a:r>
            <a:r>
              <a:rPr lang="ru-RU" sz="2600" b="1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«Окна» </a:t>
            </a:r>
            <a:r>
              <a:rPr lang="ru-RU" sz="2600" b="1" dirty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(2012 г.) - сборник рассказов, проиллюстрированных мужем писательницы Борисом </a:t>
            </a:r>
            <a:r>
              <a:rPr lang="ru-RU" sz="2600" b="1" dirty="0" err="1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Карафеловым</a:t>
            </a:r>
            <a:r>
              <a:rPr lang="ru-RU" sz="2600" b="1" dirty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. </a:t>
            </a:r>
            <a:endParaRPr lang="ru-RU" sz="2600" b="1" dirty="0" smtClean="0">
              <a:solidFill>
                <a:srgbClr val="002060"/>
              </a:solidFill>
              <a:latin typeface="Times New Roman"/>
              <a:ea typeface="Times New Roman"/>
              <a:cs typeface="Times New Roman"/>
            </a:endParaRPr>
          </a:p>
          <a:p>
            <a:pPr lvl="0" indent="449580"/>
            <a:endParaRPr lang="ru-RU" sz="2600" b="1" dirty="0">
              <a:solidFill>
                <a:srgbClr val="002060"/>
              </a:solidFill>
              <a:ea typeface="Calibri"/>
              <a:cs typeface="Times New Roman"/>
            </a:endParaRPr>
          </a:p>
          <a:p>
            <a:pPr algn="ctr">
              <a:spcAft>
                <a:spcPts val="0"/>
              </a:spcAft>
            </a:pPr>
            <a:r>
              <a:rPr lang="ru-RU" sz="2600" b="1" dirty="0" smtClean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Книга «ОКНА»</a:t>
            </a:r>
          </a:p>
          <a:p>
            <a:pPr algn="ctr">
              <a:spcAft>
                <a:spcPts val="0"/>
              </a:spcAft>
            </a:pPr>
            <a:r>
              <a:rPr lang="ru-RU" sz="2600" b="1" i="1" dirty="0" smtClean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Содержание </a:t>
            </a:r>
            <a:r>
              <a:rPr lang="ru-RU" sz="2600" b="1" i="1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сборника:</a:t>
            </a:r>
            <a:endParaRPr lang="ru-RU" sz="2600" i="1" dirty="0">
              <a:solidFill>
                <a:srgbClr val="C00000"/>
              </a:solidFill>
              <a:ea typeface="Calibri"/>
              <a:cs typeface="Times New Roman"/>
            </a:endParaRPr>
          </a:p>
          <a:p>
            <a:pPr marL="342900" lvl="0" indent="-342900" algn="ctr">
              <a:spcAft>
                <a:spcPts val="0"/>
              </a:spcAft>
              <a:tabLst>
                <a:tab pos="457200" algn="l"/>
              </a:tabLst>
            </a:pPr>
            <a:r>
              <a:rPr lang="ru-RU" sz="2600" b="1" i="1" dirty="0">
                <a:solidFill>
                  <a:srgbClr val="00B0F0"/>
                </a:solidFill>
                <a:latin typeface="Times New Roman"/>
                <a:ea typeface="Times New Roman"/>
                <a:cs typeface="Times New Roman"/>
              </a:rPr>
              <a:t>Дорога домой</a:t>
            </a:r>
            <a:endParaRPr lang="ru-RU" sz="2600" b="1" i="1" dirty="0">
              <a:solidFill>
                <a:srgbClr val="00B0F0"/>
              </a:solidFill>
              <a:ea typeface="Calibri"/>
              <a:cs typeface="Times New Roman"/>
            </a:endParaRPr>
          </a:p>
          <a:p>
            <a:pPr marL="342900" lvl="0" indent="-342900" algn="ctr">
              <a:spcAft>
                <a:spcPts val="0"/>
              </a:spcAft>
              <a:tabLst>
                <a:tab pos="457200" algn="l"/>
              </a:tabLst>
            </a:pPr>
            <a:r>
              <a:rPr lang="ru-RU" sz="2600" b="1" i="1" dirty="0">
                <a:solidFill>
                  <a:srgbClr val="00B0F0"/>
                </a:solidFill>
                <a:latin typeface="Times New Roman"/>
                <a:ea typeface="Times New Roman"/>
                <a:cs typeface="Times New Roman"/>
              </a:rPr>
              <a:t>Бабка</a:t>
            </a:r>
            <a:endParaRPr lang="ru-RU" sz="2600" b="1" i="1" dirty="0">
              <a:solidFill>
                <a:srgbClr val="00B0F0"/>
              </a:solidFill>
              <a:ea typeface="Calibri"/>
              <a:cs typeface="Times New Roman"/>
            </a:endParaRPr>
          </a:p>
          <a:p>
            <a:pPr marL="342900" lvl="0" indent="-342900" algn="ctr">
              <a:spcAft>
                <a:spcPts val="0"/>
              </a:spcAft>
              <a:tabLst>
                <a:tab pos="457200" algn="l"/>
              </a:tabLst>
            </a:pPr>
            <a:r>
              <a:rPr lang="ru-RU" sz="2600" b="1" i="1" dirty="0">
                <a:solidFill>
                  <a:srgbClr val="00B0F0"/>
                </a:solidFill>
                <a:latin typeface="Times New Roman"/>
                <a:ea typeface="Times New Roman"/>
                <a:cs typeface="Times New Roman"/>
              </a:rPr>
              <a:t>Снег в Венеции</a:t>
            </a:r>
            <a:endParaRPr lang="ru-RU" sz="2600" b="1" i="1" dirty="0">
              <a:solidFill>
                <a:srgbClr val="00B0F0"/>
              </a:solidFill>
              <a:ea typeface="Calibri"/>
              <a:cs typeface="Times New Roman"/>
            </a:endParaRPr>
          </a:p>
          <a:p>
            <a:pPr marL="342900" lvl="0" indent="-342900" algn="ctr">
              <a:spcAft>
                <a:spcPts val="0"/>
              </a:spcAft>
              <a:tabLst>
                <a:tab pos="457200" algn="l"/>
              </a:tabLst>
            </a:pPr>
            <a:r>
              <a:rPr lang="ru-RU" sz="2600" b="1" i="1" dirty="0" smtClean="0">
                <a:solidFill>
                  <a:srgbClr val="00B0F0"/>
                </a:solidFill>
                <a:latin typeface="Times New Roman"/>
                <a:ea typeface="Times New Roman"/>
                <a:cs typeface="Times New Roman"/>
              </a:rPr>
              <a:t>Любовь </a:t>
            </a:r>
            <a:r>
              <a:rPr lang="ru-RU" sz="2600" b="1" i="1" dirty="0">
                <a:solidFill>
                  <a:srgbClr val="00B0F0"/>
                </a:solidFill>
                <a:latin typeface="Times New Roman"/>
                <a:ea typeface="Times New Roman"/>
                <a:cs typeface="Times New Roman"/>
              </a:rPr>
              <a:t>– штука деликатная</a:t>
            </a:r>
            <a:endParaRPr lang="ru-RU" sz="2600" b="1" i="1" dirty="0">
              <a:solidFill>
                <a:srgbClr val="00B0F0"/>
              </a:solidFill>
              <a:ea typeface="Calibri"/>
              <a:cs typeface="Times New Roman"/>
            </a:endParaRPr>
          </a:p>
          <a:p>
            <a:pPr marL="342900" lvl="0" indent="-342900" algn="ctr">
              <a:spcAft>
                <a:spcPts val="0"/>
              </a:spcAft>
              <a:tabLst>
                <a:tab pos="457200" algn="l"/>
              </a:tabLst>
            </a:pPr>
            <a:r>
              <a:rPr lang="ru-RU" sz="2600" b="1" i="1" dirty="0">
                <a:solidFill>
                  <a:srgbClr val="00B0F0"/>
                </a:solidFill>
                <a:latin typeface="Times New Roman"/>
                <a:ea typeface="Times New Roman"/>
                <a:cs typeface="Times New Roman"/>
              </a:rPr>
              <a:t>Самоубийца</a:t>
            </a:r>
            <a:endParaRPr lang="ru-RU" sz="2600" b="1" i="1" dirty="0">
              <a:solidFill>
                <a:srgbClr val="00B0F0"/>
              </a:solidFill>
              <a:ea typeface="Calibri"/>
              <a:cs typeface="Times New Roman"/>
            </a:endParaRPr>
          </a:p>
          <a:p>
            <a:pPr marL="342900" lvl="0" indent="-342900" algn="ctr">
              <a:spcAft>
                <a:spcPts val="0"/>
              </a:spcAft>
              <a:tabLst>
                <a:tab pos="457200" algn="l"/>
              </a:tabLst>
            </a:pPr>
            <a:r>
              <a:rPr lang="ru-RU" sz="2600" b="1" i="1" dirty="0">
                <a:solidFill>
                  <a:srgbClr val="00B0F0"/>
                </a:solidFill>
                <a:latin typeface="Times New Roman"/>
                <a:ea typeface="Times New Roman"/>
                <a:cs typeface="Times New Roman"/>
              </a:rPr>
              <a:t>Рената</a:t>
            </a:r>
            <a:endParaRPr lang="ru-RU" sz="2600" b="1" i="1" dirty="0">
              <a:solidFill>
                <a:srgbClr val="00B0F0"/>
              </a:solidFill>
              <a:ea typeface="Calibri"/>
              <a:cs typeface="Times New Roman"/>
            </a:endParaRPr>
          </a:p>
          <a:p>
            <a:pPr marL="342900" lvl="0" indent="-342900" algn="ctr">
              <a:spcAft>
                <a:spcPts val="0"/>
              </a:spcAft>
              <a:tabLst>
                <a:tab pos="457200" algn="l"/>
              </a:tabLst>
            </a:pPr>
            <a:r>
              <a:rPr lang="ru-RU" sz="2600" b="1" i="1" dirty="0">
                <a:solidFill>
                  <a:srgbClr val="00B0F0"/>
                </a:solidFill>
                <a:latin typeface="Times New Roman"/>
                <a:ea typeface="Times New Roman"/>
                <a:cs typeface="Times New Roman"/>
              </a:rPr>
              <a:t>Кошки в Иерусалиме</a:t>
            </a:r>
            <a:endParaRPr lang="ru-RU" sz="2600" b="1" i="1" dirty="0">
              <a:solidFill>
                <a:srgbClr val="00B0F0"/>
              </a:solidFill>
              <a:ea typeface="Calibri"/>
              <a:cs typeface="Times New Roman"/>
            </a:endParaRPr>
          </a:p>
          <a:p>
            <a:pPr marL="342900" lvl="0" indent="-342900" algn="ctr">
              <a:spcAft>
                <a:spcPts val="0"/>
              </a:spcAft>
              <a:tabLst>
                <a:tab pos="457200" algn="l"/>
              </a:tabLst>
            </a:pPr>
            <a:r>
              <a:rPr lang="ru-RU" sz="2600" b="1" i="1" dirty="0">
                <a:solidFill>
                  <a:srgbClr val="00B0F0"/>
                </a:solidFill>
                <a:latin typeface="Times New Roman"/>
                <a:ea typeface="Times New Roman"/>
                <a:cs typeface="Times New Roman"/>
              </a:rPr>
              <a:t>Долгий летний день в синеве и лазури</a:t>
            </a:r>
            <a:endParaRPr lang="ru-RU" sz="2600" b="1" i="1" dirty="0">
              <a:solidFill>
                <a:srgbClr val="00B0F0"/>
              </a:solidFill>
              <a:ea typeface="Calibri"/>
              <a:cs typeface="Times New Roman"/>
            </a:endParaRPr>
          </a:p>
        </p:txBody>
      </p:sp>
      <p:pic>
        <p:nvPicPr>
          <p:cNvPr id="10" name="Picture 7" descr="boris01карафелов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596" y="2143116"/>
            <a:ext cx="1725614" cy="2686302"/>
          </a:xfrm>
          <a:prstGeom prst="rect">
            <a:avLst/>
          </a:prstGeom>
          <a:noFill/>
          <a:effectLst>
            <a:outerShdw dist="107763" dir="18900000" algn="ctr" rotWithShape="0">
              <a:srgbClr val="808080">
                <a:alpha val="50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1676028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2861275275"/>
              </p:ext>
            </p:extLst>
          </p:nvPr>
        </p:nvGraphicFramePr>
        <p:xfrm>
          <a:off x="1691680" y="764704"/>
          <a:ext cx="6009640" cy="738378"/>
        </p:xfrm>
        <a:graphic>
          <a:graphicData uri="http://schemas.openxmlformats.org/drawingml/2006/table">
            <a:tbl>
              <a:tblPr firstRow="1" firstCol="1" bandRow="1"/>
              <a:tblGrid>
                <a:gridCol w="2948940"/>
                <a:gridCol w="3060700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262626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Софронов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262626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Виленский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765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262626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Биэстээх-алталаах кыысчаан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262626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Маленькая  девочка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28575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262626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куех от быы</a:t>
                      </a:r>
                      <a:r>
                        <a:rPr lang="en-US" sz="1400">
                          <a:solidFill>
                            <a:srgbClr val="262626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h</a:t>
                      </a:r>
                      <a:r>
                        <a:rPr lang="ru-RU" sz="1400">
                          <a:solidFill>
                            <a:srgbClr val="262626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ыгар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262626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на зеленой лужайке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2050" name="Picture 2" descr="C:\Users\Марианна\Desktop\68614814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71472" y="500042"/>
            <a:ext cx="792961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  <a:latin typeface="Times New Roman"/>
                <a:cs typeface="Times New Roman"/>
              </a:rPr>
              <a:t>	</a:t>
            </a:r>
            <a:endParaRPr lang="ru-RU" sz="3200" b="1" i="1" dirty="0" smtClean="0">
              <a:solidFill>
                <a:srgbClr val="0070C0"/>
              </a:solidFill>
              <a:latin typeface="Times New Roman" pitchFamily="18" charset="0"/>
              <a:ea typeface="Batang" pitchFamily="18" charset="-127"/>
              <a:cs typeface="Times New Roman" pitchFamily="18" charset="0"/>
            </a:endParaRPr>
          </a:p>
        </p:txBody>
      </p:sp>
      <p:sp>
        <p:nvSpPr>
          <p:cNvPr id="57346" name="Rectangle 2"/>
          <p:cNvSpPr>
            <a:spLocks noChangeArrowheads="1"/>
          </p:cNvSpPr>
          <p:nvPr/>
        </p:nvSpPr>
        <p:spPr bwMode="auto">
          <a:xfrm>
            <a:off x="428596" y="428605"/>
            <a:ext cx="8215370" cy="66787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800" b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II</a:t>
            </a:r>
            <a:r>
              <a:rPr lang="ru-RU" sz="2800" b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 Стадия «Осмысление»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2800" i="1" u="sng" dirty="0" smtClean="0"/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600" b="1" i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Задачи этапа</a:t>
            </a:r>
            <a:r>
              <a:rPr lang="ru-RU" sz="2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endParaRPr lang="ru-RU" sz="2600" b="1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2600" b="1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определить тематику и проблематику, идею «Дороги домой»; </a:t>
            </a:r>
          </a:p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исследовать сюжет, композицию, конфликт рассказа и выявить их особенности; </a:t>
            </a:r>
          </a:p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определить </a:t>
            </a:r>
            <a:r>
              <a:rPr lang="ru-RU" sz="26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хронотоп</a:t>
            </a:r>
            <a:r>
              <a:rPr lang="ru-RU" sz="2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; </a:t>
            </a:r>
          </a:p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анализировать  частично некоторые языковые средства произведения и определить их роль в выражении авторского замысла. </a:t>
            </a:r>
          </a:p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600" b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6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76028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2861275275"/>
              </p:ext>
            </p:extLst>
          </p:nvPr>
        </p:nvGraphicFramePr>
        <p:xfrm>
          <a:off x="1691680" y="764704"/>
          <a:ext cx="6009640" cy="738378"/>
        </p:xfrm>
        <a:graphic>
          <a:graphicData uri="http://schemas.openxmlformats.org/drawingml/2006/table">
            <a:tbl>
              <a:tblPr firstRow="1" firstCol="1" bandRow="1"/>
              <a:tblGrid>
                <a:gridCol w="2948940"/>
                <a:gridCol w="3060700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262626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Софронов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262626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Виленский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765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262626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Биэстээх-алталаах кыысчаан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262626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Маленькая  девочка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28575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262626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куех от быы</a:t>
                      </a:r>
                      <a:r>
                        <a:rPr lang="en-US" sz="1400">
                          <a:solidFill>
                            <a:srgbClr val="262626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h</a:t>
                      </a:r>
                      <a:r>
                        <a:rPr lang="ru-RU" sz="1400">
                          <a:solidFill>
                            <a:srgbClr val="262626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ыгар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262626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на зеленой лужайке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2050" name="Picture 2" descr="C:\Users\Марианна\Desktop\68614814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71472" y="500042"/>
            <a:ext cx="792961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  <a:latin typeface="Times New Roman"/>
                <a:cs typeface="Times New Roman"/>
              </a:rPr>
              <a:t>	</a:t>
            </a:r>
            <a:endParaRPr lang="ru-RU" sz="3200" b="1" i="1" dirty="0" smtClean="0">
              <a:solidFill>
                <a:srgbClr val="0070C0"/>
              </a:solidFill>
              <a:latin typeface="Times New Roman" pitchFamily="18" charset="0"/>
              <a:ea typeface="Batang" pitchFamily="18" charset="-127"/>
              <a:cs typeface="Times New Roman" pitchFamily="18" charset="0"/>
            </a:endParaRPr>
          </a:p>
        </p:txBody>
      </p:sp>
      <p:sp>
        <p:nvSpPr>
          <p:cNvPr id="57346" name="Rectangle 2"/>
          <p:cNvSpPr>
            <a:spLocks noChangeArrowheads="1"/>
          </p:cNvSpPr>
          <p:nvPr/>
        </p:nvSpPr>
        <p:spPr bwMode="auto">
          <a:xfrm>
            <a:off x="642910" y="1428736"/>
            <a:ext cx="7888570" cy="33547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6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Аналитическая беседа по содержанию рассказа.</a:t>
            </a:r>
          </a:p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– Как можно сформулировать тему произведения? </a:t>
            </a:r>
          </a:p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– Почему рассказ называется «Дорога домой»?</a:t>
            </a:r>
            <a:r>
              <a:rPr lang="ru-RU" sz="2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– От чьего лица ведется повествование?</a:t>
            </a:r>
            <a:endParaRPr kumimoji="0" lang="ru-RU" sz="26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76028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2861275275"/>
              </p:ext>
            </p:extLst>
          </p:nvPr>
        </p:nvGraphicFramePr>
        <p:xfrm>
          <a:off x="1691680" y="764704"/>
          <a:ext cx="6009640" cy="738378"/>
        </p:xfrm>
        <a:graphic>
          <a:graphicData uri="http://schemas.openxmlformats.org/drawingml/2006/table">
            <a:tbl>
              <a:tblPr firstRow="1" firstCol="1" bandRow="1"/>
              <a:tblGrid>
                <a:gridCol w="2948940"/>
                <a:gridCol w="3060700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262626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Софронов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262626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Виленский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765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262626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Биэстээх-алталаах кыысчаан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262626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Маленькая  девочка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28575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262626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куех от быы</a:t>
                      </a:r>
                      <a:r>
                        <a:rPr lang="en-US" sz="1400">
                          <a:solidFill>
                            <a:srgbClr val="262626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h</a:t>
                      </a:r>
                      <a:r>
                        <a:rPr lang="ru-RU" sz="1400">
                          <a:solidFill>
                            <a:srgbClr val="262626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ыгар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262626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на зеленой лужайке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2050" name="Picture 2" descr="C:\Users\Марианна\Desktop\68614814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71472" y="500042"/>
            <a:ext cx="792961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  <a:latin typeface="Times New Roman"/>
                <a:cs typeface="Times New Roman"/>
              </a:rPr>
              <a:t>	</a:t>
            </a:r>
            <a:endParaRPr lang="ru-RU" sz="3200" b="1" i="1" dirty="0" smtClean="0">
              <a:solidFill>
                <a:srgbClr val="0070C0"/>
              </a:solidFill>
              <a:latin typeface="Times New Roman" pitchFamily="18" charset="0"/>
              <a:ea typeface="Batang" pitchFamily="18" charset="-127"/>
              <a:cs typeface="Times New Roman" pitchFamily="18" charset="0"/>
            </a:endParaRPr>
          </a:p>
        </p:txBody>
      </p:sp>
      <p:sp>
        <p:nvSpPr>
          <p:cNvPr id="57346" name="Rectangle 2"/>
          <p:cNvSpPr>
            <a:spLocks noChangeArrowheads="1"/>
          </p:cNvSpPr>
          <p:nvPr/>
        </p:nvSpPr>
        <p:spPr bwMode="auto">
          <a:xfrm>
            <a:off x="1142976" y="1071546"/>
            <a:ext cx="7205562" cy="37394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8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Групповая работа с последующей защитой.</a:t>
            </a:r>
          </a:p>
          <a:p>
            <a:pPr lvl="0"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ru-RU" sz="2600" b="1" i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 группа: </a:t>
            </a:r>
            <a:r>
              <a:rPr lang="ru-RU" sz="2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составление кластера </a:t>
            </a:r>
            <a:r>
              <a:rPr lang="ru-RU" sz="2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ПРОБЛЕМА.</a:t>
            </a:r>
          </a:p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kumimoji="0" lang="ru-RU" sz="26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</a:t>
            </a:r>
            <a:r>
              <a:rPr kumimoji="0" lang="ru-RU" sz="2600" b="1" i="0" u="none" strike="noStrike" cap="none" normalizeH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группа: </a:t>
            </a:r>
            <a:r>
              <a:rPr kumimoji="0" lang="ru-RU" sz="2600" b="1" i="0" u="none" strike="noStrike" cap="none" normalizeH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</a:t>
            </a:r>
            <a:r>
              <a:rPr lang="ru-RU" sz="2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нализ композиции.</a:t>
            </a:r>
          </a:p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3 группа: </a:t>
            </a:r>
            <a:r>
              <a:rPr lang="ru-RU" sz="2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анализ сюжета.</a:t>
            </a:r>
          </a:p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kumimoji="0" lang="ru-RU" sz="26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4 группа: </a:t>
            </a:r>
            <a:r>
              <a:rPr kumimoji="0" lang="ru-RU" sz="2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исследование </a:t>
            </a:r>
            <a:r>
              <a:rPr kumimoji="0" lang="ru-RU" sz="26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хронотопа</a:t>
            </a:r>
            <a:r>
              <a:rPr kumimoji="0" lang="ru-RU" sz="2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  <p:extLst>
      <p:ext uri="{BB962C8B-B14F-4D97-AF65-F5344CB8AC3E}">
        <p14:creationId xmlns="" xmlns:p14="http://schemas.microsoft.com/office/powerpoint/2010/main" val="1676028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2861275275"/>
              </p:ext>
            </p:extLst>
          </p:nvPr>
        </p:nvGraphicFramePr>
        <p:xfrm>
          <a:off x="1691680" y="764704"/>
          <a:ext cx="6009640" cy="738378"/>
        </p:xfrm>
        <a:graphic>
          <a:graphicData uri="http://schemas.openxmlformats.org/drawingml/2006/table">
            <a:tbl>
              <a:tblPr firstRow="1" firstCol="1" bandRow="1"/>
              <a:tblGrid>
                <a:gridCol w="2948940"/>
                <a:gridCol w="3060700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262626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Софронов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262626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Виленский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765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262626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Биэстээх-алталаах кыысчаан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262626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Маленькая  девочка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28575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262626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куех от быы</a:t>
                      </a:r>
                      <a:r>
                        <a:rPr lang="en-US" sz="1400">
                          <a:solidFill>
                            <a:srgbClr val="262626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h</a:t>
                      </a:r>
                      <a:r>
                        <a:rPr lang="ru-RU" sz="1400">
                          <a:solidFill>
                            <a:srgbClr val="262626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ыгар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262626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на зеленой лужайке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2050" name="Picture 2" descr="C:\Users\Марианна\Desktop\68614814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71472" y="500042"/>
            <a:ext cx="792961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  <a:latin typeface="Times New Roman"/>
                <a:cs typeface="Times New Roman"/>
              </a:rPr>
              <a:t>	</a:t>
            </a:r>
            <a:endParaRPr lang="ru-RU" sz="3200" b="1" i="1" dirty="0" smtClean="0">
              <a:solidFill>
                <a:srgbClr val="0070C0"/>
              </a:solidFill>
              <a:latin typeface="Times New Roman" pitchFamily="18" charset="0"/>
              <a:ea typeface="Batang" pitchFamily="18" charset="-127"/>
              <a:cs typeface="Times New Roman" pitchFamily="18" charset="0"/>
            </a:endParaRPr>
          </a:p>
        </p:txBody>
      </p:sp>
      <p:sp>
        <p:nvSpPr>
          <p:cNvPr id="57346" name="Rectangle 2"/>
          <p:cNvSpPr>
            <a:spLocks noChangeArrowheads="1"/>
          </p:cNvSpPr>
          <p:nvPr/>
        </p:nvSpPr>
        <p:spPr bwMode="auto">
          <a:xfrm>
            <a:off x="357158" y="714356"/>
            <a:ext cx="27443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8369" name="Rectangle 1"/>
          <p:cNvSpPr>
            <a:spLocks noChangeArrowheads="1"/>
          </p:cNvSpPr>
          <p:nvPr/>
        </p:nvSpPr>
        <p:spPr bwMode="auto">
          <a:xfrm>
            <a:off x="571472" y="285728"/>
            <a:ext cx="8072494" cy="632480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4290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Парная 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работа с последующей защитой. Работа с текстом.  </a:t>
            </a:r>
          </a:p>
          <a:p>
            <a:pPr marL="0" marR="0" lvl="0" indent="276225" algn="l" defTabSz="914400" rtl="0" eaLnBrk="0" fontAlgn="t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Составление «тонких» и «толстых» вопросов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</a:p>
          <a:p>
            <a:pPr marL="0" marR="0" lvl="0" indent="276225" algn="l" defTabSz="914400" rtl="0" eaLnBrk="0" fontAlgn="t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1" i="1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indent="276225" algn="ctr" eaLnBrk="0" fontAlgn="t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600" b="1" i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Задачи </a:t>
            </a:r>
            <a:r>
              <a:rPr lang="ru-RU" sz="2600" b="1" i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этапа</a:t>
            </a:r>
            <a:r>
              <a:rPr lang="ru-RU" sz="2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endParaRPr lang="ru-RU" sz="2600" b="1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276225" eaLnBrk="0" fontAlgn="t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активно </a:t>
            </a:r>
            <a:r>
              <a:rPr lang="ru-RU" sz="2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«погрузиться» в текст, уметь работать в паре при фиксации вопросов по ходу чтения, используя прием «толстые» и «тонкие» вопросы, включиться в общение.</a:t>
            </a:r>
          </a:p>
          <a:p>
            <a:pPr marL="0" marR="0" lvl="0" indent="276225" algn="l" defTabSz="914400" rtl="0" eaLnBrk="0" fontAlgn="t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2800" b="1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76028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766</TotalTime>
  <Words>465</Words>
  <Application>Microsoft Office PowerPoint</Application>
  <PresentationFormat>Экран (4:3)</PresentationFormat>
  <Paragraphs>213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33</cp:revision>
  <dcterms:created xsi:type="dcterms:W3CDTF">2018-04-21T01:05:59Z</dcterms:created>
  <dcterms:modified xsi:type="dcterms:W3CDTF">2022-04-26T06:31:08Z</dcterms:modified>
</cp:coreProperties>
</file>