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6" r:id="rId3"/>
    <p:sldId id="277" r:id="rId4"/>
    <p:sldId id="289" r:id="rId5"/>
    <p:sldId id="271" r:id="rId6"/>
    <p:sldId id="278" r:id="rId7"/>
    <p:sldId id="280" r:id="rId8"/>
    <p:sldId id="281" r:id="rId9"/>
    <p:sldId id="285" r:id="rId10"/>
    <p:sldId id="282" r:id="rId11"/>
    <p:sldId id="284" r:id="rId12"/>
    <p:sldId id="283" r:id="rId13"/>
    <p:sldId id="279" r:id="rId14"/>
    <p:sldId id="28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093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15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2114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431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395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140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746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1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77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95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5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23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35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4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95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BD346-A21D-463D-AEC9-4E3F8710402A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23DD2F-85C1-4698-B083-94B070778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17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514601"/>
            <a:ext cx="8915399" cy="1504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КМС по русскому языку 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5 классе</a:t>
            </a:r>
            <a:br>
              <a:rPr lang="ru-RU" dirty="0"/>
            </a:br>
            <a:r>
              <a:rPr lang="ru-RU" dirty="0"/>
              <a:t> </a:t>
            </a:r>
            <a:r>
              <a:rPr lang="ru-RU" dirty="0" smtClean="0"/>
              <a:t>по таксономии </a:t>
            </a:r>
            <a:r>
              <a:rPr lang="ru-RU" dirty="0" err="1" smtClean="0"/>
              <a:t>Блума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5250" y="4777379"/>
            <a:ext cx="6762750" cy="1545043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 Попова Изабелла Гаврильевна,</a:t>
            </a:r>
          </a:p>
          <a:p>
            <a:r>
              <a:rPr lang="ru-RU" dirty="0" smtClean="0"/>
              <a:t> учитель русского языка и литературы </a:t>
            </a:r>
          </a:p>
          <a:p>
            <a:r>
              <a:rPr lang="ru-RU" dirty="0" smtClean="0"/>
              <a:t>МБОУ «Кировская СОШ»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350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0503" y="940526"/>
            <a:ext cx="9114109" cy="49706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i="1" u="sng" dirty="0" smtClean="0">
                <a:solidFill>
                  <a:srgbClr val="FF0000"/>
                </a:solidFill>
              </a:rPr>
              <a:t>Применение</a:t>
            </a:r>
            <a:r>
              <a:rPr lang="ru-RU" sz="2800" b="1" i="1" u="sng" dirty="0">
                <a:solidFill>
                  <a:srgbClr val="FF0000"/>
                </a:solidFill>
              </a:rPr>
              <a:t>: </a:t>
            </a:r>
            <a:endParaRPr lang="ru-RU" sz="2800" b="1" i="1" u="sng" dirty="0" smtClean="0">
              <a:solidFill>
                <a:srgbClr val="FF0000"/>
              </a:solidFill>
            </a:endParaRPr>
          </a:p>
          <a:p>
            <a:r>
              <a:rPr lang="ru-RU" sz="2800" b="1" dirty="0" smtClean="0"/>
              <a:t>В предложении </a:t>
            </a:r>
            <a:r>
              <a:rPr lang="ru-RU" sz="2800" b="1" dirty="0"/>
              <a:t>найдите слово, в котором не совпадает количество букв и звуков, выпишите это слово. </a:t>
            </a:r>
            <a:endParaRPr lang="ru-RU" sz="2800" dirty="0"/>
          </a:p>
          <a:p>
            <a:r>
              <a:rPr lang="ru-RU" sz="2800" i="1" dirty="0"/>
              <a:t>Вокруг беспредельная сушь 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95050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0686" y="235131"/>
            <a:ext cx="9283926" cy="5676091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ru-RU" sz="2400" b="1" i="1" u="sng" dirty="0">
                <a:solidFill>
                  <a:srgbClr val="FF0000"/>
                </a:solidFill>
              </a:rPr>
              <a:t>Анализ: </a:t>
            </a:r>
            <a:r>
              <a:rPr lang="ru-RU" sz="2400" b="1" dirty="0" smtClean="0">
                <a:solidFill>
                  <a:schemeClr val="tx1"/>
                </a:solidFill>
              </a:rPr>
              <a:t>Сопоставьте характеристики с примерами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45529"/>
              </p:ext>
            </p:extLst>
          </p:nvPr>
        </p:nvGraphicFramePr>
        <p:xfrm>
          <a:off x="2864223" y="1331259"/>
          <a:ext cx="8202705" cy="45799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52683">
                  <a:extLst>
                    <a:ext uri="{9D8B030D-6E8A-4147-A177-3AD203B41FA5}">
                      <a16:colId xmlns:a16="http://schemas.microsoft.com/office/drawing/2014/main" val="3957633197"/>
                    </a:ext>
                  </a:extLst>
                </a:gridCol>
                <a:gridCol w="3550022">
                  <a:extLst>
                    <a:ext uri="{9D8B030D-6E8A-4147-A177-3AD203B41FA5}">
                      <a16:colId xmlns:a16="http://schemas.microsoft.com/office/drawing/2014/main" val="72748609"/>
                    </a:ext>
                  </a:extLst>
                </a:gridCol>
              </a:tblGrid>
              <a:tr h="73965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Характеристика звука(ов)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Примеры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val="4232128019"/>
                  </a:ext>
                </a:extLst>
              </a:tr>
              <a:tr h="3840304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все согласные твердые</a:t>
                      </a:r>
                    </a:p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Б) количество букв и звуков не совпадает</a:t>
                      </a:r>
                    </a:p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В) все согласные глухие</a:t>
                      </a:r>
                    </a:p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Г) 6 букв, 5 звуков</a:t>
                      </a:r>
                    </a:p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Д) ударение падает на четвертый слог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</a:rPr>
                        <a:t>успех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</a:rPr>
                        <a:t>рожь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</a:rPr>
                        <a:t>сердце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</a:rPr>
                        <a:t>яблоко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</a:rPr>
                        <a:t>благородный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val="2977545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026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0320" y="692331"/>
            <a:ext cx="8944292" cy="5218891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</a:rPr>
              <a:t>Синтез: </a:t>
            </a:r>
            <a:endParaRPr lang="ru-RU" sz="2800" b="1" i="1" u="sng" dirty="0" smtClean="0">
              <a:solidFill>
                <a:srgbClr val="FF0000"/>
              </a:solidFill>
            </a:endParaRPr>
          </a:p>
          <a:p>
            <a:r>
              <a:rPr lang="ru-RU" sz="2800" b="1" i="1" dirty="0"/>
              <a:t>Составьте план фонетического разбора слова.</a:t>
            </a:r>
            <a:endParaRPr lang="ru-RU" sz="2800" dirty="0"/>
          </a:p>
          <a:p>
            <a:endParaRPr lang="ru-RU" sz="2800" b="1" i="1" u="sng" dirty="0" smtClean="0">
              <a:solidFill>
                <a:srgbClr val="FF0000"/>
              </a:solidFill>
            </a:endParaRPr>
          </a:p>
          <a:p>
            <a:r>
              <a:rPr lang="ru-RU" sz="2800" b="1" i="1" u="sng" dirty="0" smtClean="0">
                <a:solidFill>
                  <a:srgbClr val="FF0000"/>
                </a:solidFill>
              </a:rPr>
              <a:t>Вывод</a:t>
            </a:r>
            <a:r>
              <a:rPr lang="ru-RU" sz="2800" b="1" i="1" u="sng" dirty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/>
              <a:t>Докажите, что фонетика и орфоэпия связаны.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964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61258"/>
            <a:ext cx="8911687" cy="7968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5818" y="1188721"/>
            <a:ext cx="9048794" cy="4722502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 </a:t>
            </a:r>
            <a:r>
              <a:rPr lang="ru-RU" sz="2800" dirty="0"/>
              <a:t>Каждый новый уровень пирамиды, согласно таксономии </a:t>
            </a:r>
            <a:r>
              <a:rPr lang="ru-RU" sz="2800" dirty="0" err="1"/>
              <a:t>Блума</a:t>
            </a:r>
            <a:r>
              <a:rPr lang="ru-RU" sz="2800" dirty="0"/>
              <a:t>, базируется на предыдущем. Основа — получение знаний, запоминание. А главная цель — независимая оценка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dirty="0" smtClean="0"/>
              <a:t> КМС по таксономии </a:t>
            </a:r>
            <a:r>
              <a:rPr lang="ru-RU" sz="2800" dirty="0" err="1" smtClean="0"/>
              <a:t>Блума</a:t>
            </a:r>
            <a:r>
              <a:rPr lang="ru-RU" sz="2800" dirty="0" smtClean="0"/>
              <a:t> учат </a:t>
            </a:r>
            <a:r>
              <a:rPr lang="ru-RU" sz="2800" dirty="0"/>
              <a:t>анализировать полученную информацию, сопоставлять ее и делать </a:t>
            </a:r>
            <a:r>
              <a:rPr lang="ru-RU" sz="2800" dirty="0" smtClean="0"/>
              <a:t>выводы.</a:t>
            </a:r>
          </a:p>
          <a:p>
            <a:pPr algn="just"/>
            <a:r>
              <a:rPr lang="ru-RU" sz="2800" dirty="0"/>
              <a:t>Благодаря ей учителя правильно построят обучение, а ученики не только получат знания, но и научатся оценивать их и применять в жизни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3464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9406" y="2547256"/>
            <a:ext cx="5682342" cy="1502229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409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4" y="1541417"/>
            <a:ext cx="8911687" cy="4369805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Особую </a:t>
            </a:r>
            <a:r>
              <a:rPr lang="ru-RU" sz="2400" b="1" dirty="0"/>
              <a:t>актуальность </a:t>
            </a:r>
            <a:r>
              <a:rPr lang="ru-RU" sz="2400" dirty="0"/>
              <a:t>и значимость в системе образования приобрела проблема создания КМС в соответствии с новым ФГОС, позволяющих с помощью </a:t>
            </a:r>
            <a:r>
              <a:rPr lang="ru-RU" sz="2400" dirty="0" err="1"/>
              <a:t>разноуровневых</a:t>
            </a:r>
            <a:r>
              <a:rPr lang="ru-RU" sz="2400" dirty="0"/>
              <a:t> заданий оценить индивидуальную успешность учащегося и способствующих повышению качества обучения. </a:t>
            </a:r>
            <a:endParaRPr lang="ru-RU" sz="2400" dirty="0" smtClean="0"/>
          </a:p>
          <a:p>
            <a:pPr algn="just"/>
            <a:r>
              <a:rPr lang="ru-RU" sz="2400" dirty="0" smtClean="0"/>
              <a:t>Эту </a:t>
            </a:r>
            <a:r>
              <a:rPr lang="ru-RU" sz="2400" dirty="0"/>
              <a:t>проблему можно решить с помощью контрольно-методических срезов по таксономии американского педагога-психолога Бенджамина </a:t>
            </a:r>
            <a:r>
              <a:rPr lang="ru-RU" sz="2400" dirty="0" err="1"/>
              <a:t>Блума</a:t>
            </a:r>
            <a:r>
              <a:rPr lang="ru-RU" sz="2400" dirty="0"/>
              <a:t>, которые позволяют оценить результаты </a:t>
            </a:r>
            <a:r>
              <a:rPr lang="ru-RU" sz="2400" dirty="0" err="1"/>
              <a:t>обученности</a:t>
            </a:r>
            <a:r>
              <a:rPr lang="ru-RU" sz="2400" dirty="0"/>
              <a:t> и уровня мыслительных компетентностей учащихся.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7804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6629" y="718457"/>
            <a:ext cx="9235440" cy="585216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2800" b="1" dirty="0"/>
              <a:t>Цель:</a:t>
            </a:r>
            <a:r>
              <a:rPr lang="ru-RU" sz="2800" dirty="0"/>
              <a:t> создание контрольно-методических срезов, ориентированных на формирование функциональной грамотности обучающихся на уроках русского языка в 5 классе в соответствии с новым ФГОС. </a:t>
            </a:r>
            <a:endParaRPr lang="ru-RU" sz="2800" dirty="0" smtClean="0"/>
          </a:p>
          <a:p>
            <a:pPr>
              <a:lnSpc>
                <a:spcPct val="120000"/>
              </a:lnSpc>
            </a:pPr>
            <a:r>
              <a:rPr lang="ru-RU" sz="2800" b="1" dirty="0"/>
              <a:t>Задачи: </a:t>
            </a:r>
            <a:endParaRPr lang="ru-RU" sz="28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2800" dirty="0"/>
              <a:t>1. Изучить методическую литературу;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800" dirty="0"/>
              <a:t>2.  Разработать </a:t>
            </a:r>
            <a:r>
              <a:rPr lang="ru-RU" sz="2800" dirty="0" err="1"/>
              <a:t>разноуровневые</a:t>
            </a:r>
            <a:r>
              <a:rPr lang="ru-RU" sz="2800" dirty="0"/>
              <a:t> задания для </a:t>
            </a:r>
            <a:r>
              <a:rPr lang="ru-RU" sz="2800" dirty="0" err="1"/>
              <a:t>критериального</a:t>
            </a:r>
            <a:r>
              <a:rPr lang="ru-RU" sz="2800" dirty="0"/>
              <a:t> оценивания.</a:t>
            </a:r>
          </a:p>
          <a:p>
            <a:pPr algn="just">
              <a:lnSpc>
                <a:spcPct val="120000"/>
              </a:lnSpc>
            </a:pPr>
            <a:r>
              <a:rPr lang="ru-RU" sz="2800" b="1" dirty="0"/>
              <a:t>Цель проведения среза</a:t>
            </a:r>
            <a:r>
              <a:rPr lang="ru-RU" sz="2800" dirty="0"/>
              <a:t>: определение уровня владения предметных знаний и </a:t>
            </a:r>
            <a:r>
              <a:rPr lang="ru-RU" sz="2800" dirty="0" err="1"/>
              <a:t>сформированности</a:t>
            </a:r>
            <a:r>
              <a:rPr lang="ru-RU" sz="2800" dirty="0"/>
              <a:t> учащимися </a:t>
            </a:r>
            <a:r>
              <a:rPr lang="ru-RU" sz="2800" dirty="0" err="1"/>
              <a:t>общеучебными</a:t>
            </a:r>
            <a:r>
              <a:rPr lang="ru-RU" sz="2800" dirty="0"/>
              <a:t> мыслительными навыками.</a:t>
            </a:r>
          </a:p>
          <a:p>
            <a:pPr algn="just">
              <a:lnSpc>
                <a:spcPct val="120000"/>
              </a:lnSpc>
            </a:pPr>
            <a:r>
              <a:rPr lang="ru-RU" sz="2800" dirty="0"/>
              <a:t>Данные КМС в своей работе могут использовать учителя русского языка и литературы.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2199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Контрольно-методические срезы представлены по темам: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9691" y="2133599"/>
            <a:ext cx="9074921" cy="4071257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«</a:t>
            </a:r>
            <a:r>
              <a:rPr lang="ru-RU" sz="2400" dirty="0"/>
              <a:t>Фонетика и орфоэпия»,</a:t>
            </a:r>
          </a:p>
          <a:p>
            <a:pPr lvl="0"/>
            <a:r>
              <a:rPr lang="ru-RU" sz="2400" dirty="0"/>
              <a:t>«</a:t>
            </a:r>
            <a:r>
              <a:rPr lang="ru-RU" sz="2400" dirty="0" err="1"/>
              <a:t>Морфемика</a:t>
            </a:r>
            <a:r>
              <a:rPr lang="ru-RU" sz="2400" dirty="0"/>
              <a:t> и словообразование»,</a:t>
            </a:r>
          </a:p>
          <a:p>
            <a:pPr lvl="0"/>
            <a:r>
              <a:rPr lang="ru-RU" sz="2400" dirty="0"/>
              <a:t>«Орфография»,</a:t>
            </a:r>
          </a:p>
          <a:p>
            <a:pPr lvl="0"/>
            <a:r>
              <a:rPr lang="ru-RU" sz="2400" dirty="0"/>
              <a:t>«Лексика и фразеология»,</a:t>
            </a:r>
          </a:p>
          <a:p>
            <a:pPr lvl="0"/>
            <a:r>
              <a:rPr lang="ru-RU" sz="2400" dirty="0"/>
              <a:t>«Главные и второстепенные члены предложения»,</a:t>
            </a:r>
          </a:p>
          <a:p>
            <a:pPr lvl="0"/>
            <a:r>
              <a:rPr lang="ru-RU" sz="2400" dirty="0"/>
              <a:t>«Имя существительное»,</a:t>
            </a:r>
          </a:p>
          <a:p>
            <a:pPr lvl="0"/>
            <a:r>
              <a:rPr lang="ru-RU" sz="2400" dirty="0"/>
              <a:t>«Имя прилагательное»,</a:t>
            </a:r>
          </a:p>
          <a:p>
            <a:pPr lvl="0"/>
            <a:r>
              <a:rPr lang="ru-RU" sz="2400" dirty="0"/>
              <a:t>«Глагол».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531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Таксономия </a:t>
            </a:r>
            <a:r>
              <a:rPr lang="ru-RU" dirty="0" err="1"/>
              <a:t>Блума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9463" y="1515291"/>
            <a:ext cx="6005149" cy="4395931"/>
          </a:xfrm>
        </p:spPr>
        <p:txBody>
          <a:bodyPr>
            <a:noAutofit/>
          </a:bodyPr>
          <a:lstStyle/>
          <a:p>
            <a:pPr lvl="0" algn="just"/>
            <a:r>
              <a:rPr lang="ru-RU" sz="2000" dirty="0"/>
              <a:t>Оценка по таксономии </a:t>
            </a:r>
            <a:r>
              <a:rPr lang="ru-RU" sz="2000" dirty="0" err="1"/>
              <a:t>Блума</a:t>
            </a:r>
            <a:r>
              <a:rPr lang="ru-RU" sz="2000" dirty="0"/>
              <a:t> показывает, какие темы даются ученику с трудом и готов ли он применить полученные знания на практике. </a:t>
            </a:r>
          </a:p>
          <a:p>
            <a:pPr lvl="0" algn="just"/>
            <a:r>
              <a:rPr lang="ru-RU" sz="2000" dirty="0"/>
              <a:t>Основная идея таксономии </a:t>
            </a:r>
            <a:r>
              <a:rPr lang="ru-RU" sz="2000" dirty="0" err="1"/>
              <a:t>Блума</a:t>
            </a:r>
            <a:r>
              <a:rPr lang="ru-RU" sz="2000" dirty="0"/>
              <a:t> заключается в том, что обучение — это последовательный процесс. Состоит он из 6 уровней: </a:t>
            </a:r>
            <a:r>
              <a:rPr lang="ru-RU" sz="2000" dirty="0" smtClean="0"/>
              <a:t>знание, </a:t>
            </a:r>
            <a:r>
              <a:rPr lang="ru-RU" sz="2000" dirty="0"/>
              <a:t>понимание, применение, анализ, синтез и оценка. Каждый из них опирается на предыдущий: без знания невозможно понимание, без понимания — применение и далее. </a:t>
            </a:r>
          </a:p>
          <a:p>
            <a:pPr lvl="0" algn="just"/>
            <a:r>
              <a:rPr lang="ru-RU" sz="2000" dirty="0"/>
              <a:t>По </a:t>
            </a:r>
            <a:r>
              <a:rPr lang="ru-RU" sz="2000" dirty="0" err="1"/>
              <a:t>Блуму</a:t>
            </a:r>
            <a:r>
              <a:rPr lang="ru-RU" sz="2000" dirty="0"/>
              <a:t>, проверка знаний тоже охватывает каждый из этих уровней от простого к сложному: от знания к оценке навыков. </a:t>
            </a:r>
            <a:endParaRPr lang="ru-RU" sz="2000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80" y="1857170"/>
            <a:ext cx="5227283" cy="392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68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6376699"/>
              </p:ext>
            </p:extLst>
          </p:nvPr>
        </p:nvGraphicFramePr>
        <p:xfrm>
          <a:off x="1711235" y="261258"/>
          <a:ext cx="9862456" cy="6357051"/>
        </p:xfrm>
        <a:graphic>
          <a:graphicData uri="http://schemas.openxmlformats.org/drawingml/2006/table">
            <a:tbl>
              <a:tblPr/>
              <a:tblGrid>
                <a:gridCol w="1776489">
                  <a:extLst>
                    <a:ext uri="{9D8B030D-6E8A-4147-A177-3AD203B41FA5}">
                      <a16:colId xmlns:a16="http://schemas.microsoft.com/office/drawing/2014/main" val="2998322776"/>
                    </a:ext>
                  </a:extLst>
                </a:gridCol>
                <a:gridCol w="4493961">
                  <a:extLst>
                    <a:ext uri="{9D8B030D-6E8A-4147-A177-3AD203B41FA5}">
                      <a16:colId xmlns:a16="http://schemas.microsoft.com/office/drawing/2014/main" val="3582368333"/>
                    </a:ext>
                  </a:extLst>
                </a:gridCol>
                <a:gridCol w="3592006">
                  <a:extLst>
                    <a:ext uri="{9D8B030D-6E8A-4147-A177-3AD203B41FA5}">
                      <a16:colId xmlns:a16="http://schemas.microsoft.com/office/drawing/2014/main" val="4230432755"/>
                    </a:ext>
                  </a:extLst>
                </a:gridCol>
              </a:tblGrid>
              <a:tr h="215306">
                <a:tc gridSpan="3">
                  <a:txBody>
                    <a:bodyPr/>
                    <a:lstStyle/>
                    <a:p>
                      <a:pPr indent="450215" algn="ctr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действия для создания вопросов по </a:t>
                      </a:r>
                      <a:r>
                        <a:rPr lang="ru-RU" sz="1400" b="1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Блуму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274773"/>
                  </a:ext>
                </a:extLst>
              </a:tr>
              <a:tr h="215306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 действия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Польза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367071"/>
                  </a:ext>
                </a:extLst>
              </a:tr>
              <a:tr h="804035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Определите, опишите, назовите, выберите и покажите, дайте определение, укажите правильный ответ, перечислите, повторите.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Показывает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знание терминов,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70833"/>
                  </a:ext>
                </a:extLst>
              </a:tr>
              <a:tr h="804035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Повторите, найдите, определите, сравните, объясните, обобщите, перефразируйте,  приведите пример, выделите главное, расшифруйте.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Проверяет, кто зазубрил информацию, а кто погрузился и разобрался в новой теме.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944720"/>
                  </a:ext>
                </a:extLst>
              </a:tr>
              <a:tr h="1000277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Примените, решите, рассчитайте, используйте, измените, преобразуйте, классифицируйте, расположите, составьте (например, отчёт), приготовьте, подскажите.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Тестирует возможности учащихся применить новые знания на практике.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630397"/>
                  </a:ext>
                </a:extLst>
              </a:tr>
              <a:tr h="1000277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Сравните, сопоставьте, различите, выделите, отсортируйте, найдите, выведите, резюмируйте, сгруппируйте, соберите, обобщите, установите.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Заставляет выйти за рамки инструкций и разобраться в ситуации самостоятельно.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653377"/>
                  </a:ext>
                </a:extLst>
              </a:tr>
              <a:tr h="742604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Синтез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Создать, придумать, разработать, составить.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Заставляет выйти за рамки инструкций и создать целое, обладающее новизной.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686187"/>
                  </a:ext>
                </a:extLst>
              </a:tr>
              <a:tr h="1000277"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Докажите, сделайте вывод, проанализируйте, обоснуйте, проверьте, оцените, порекомендуйте.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Проверяет, кто сумеет на основе полученных знаний придумать новое решение, дать оценку ситуации и действовать самостоятельно.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76" marR="5754" marT="6662" marB="66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217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110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7441" y="1959429"/>
            <a:ext cx="9009606" cy="380161"/>
          </a:xfrm>
        </p:spPr>
        <p:txBody>
          <a:bodyPr>
            <a:normAutofit fontScale="90000"/>
          </a:bodyPr>
          <a:lstStyle/>
          <a:p>
            <a:pPr lvl="0" algn="ctr" defTabSz="914400" eaLnBrk="0" fontAlgn="base" hangingPunct="0"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18181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Критерии оценивания</a:t>
            </a: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867989" y="1071155"/>
            <a:ext cx="9636623" cy="483250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оценки уровня  предметных знаний и 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УУД применяем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критериальное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оценивание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10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бальной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шкале.</a:t>
            </a:r>
            <a:endParaRPr lang="ru-RU" altLang="ru-RU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этапов: формирующее оценивание и констатирующее оценивание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изучения темы применяется формирующее оценивание, уточняющее движение учащихся.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формирующего оценивания — дать ученику обратную связь по качеству его продвижения. Здесь следует сравнивать ребёнка только с ним самим, оценивать качество его стараний и динамику продвижения. Именно формирующее оценивание помогает каждому учащемуся осознать прогресс в знаниях, понять, что он узнал, чему научился, и над чем ему ещё надо поработать. Именно здесь закладываются основы ответственности за результат своей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  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 изучения темы, блока, раздела используется констатирующее оценивание, которое позволяет проверить достижение поставленных целей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453788"/>
              </p:ext>
            </p:extLst>
          </p:nvPr>
        </p:nvGraphicFramePr>
        <p:xfrm>
          <a:off x="1867987" y="5525924"/>
          <a:ext cx="10058405" cy="1081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361">
                  <a:extLst>
                    <a:ext uri="{9D8B030D-6E8A-4147-A177-3AD203B41FA5}">
                      <a16:colId xmlns:a16="http://schemas.microsoft.com/office/drawing/2014/main" val="2940415517"/>
                    </a:ext>
                  </a:extLst>
                </a:gridCol>
                <a:gridCol w="1633129">
                  <a:extLst>
                    <a:ext uri="{9D8B030D-6E8A-4147-A177-3AD203B41FA5}">
                      <a16:colId xmlns:a16="http://schemas.microsoft.com/office/drawing/2014/main" val="376081810"/>
                    </a:ext>
                  </a:extLst>
                </a:gridCol>
                <a:gridCol w="1005744">
                  <a:extLst>
                    <a:ext uri="{9D8B030D-6E8A-4147-A177-3AD203B41FA5}">
                      <a16:colId xmlns:a16="http://schemas.microsoft.com/office/drawing/2014/main" val="1545424419"/>
                    </a:ext>
                  </a:extLst>
                </a:gridCol>
                <a:gridCol w="1005744">
                  <a:extLst>
                    <a:ext uri="{9D8B030D-6E8A-4147-A177-3AD203B41FA5}">
                      <a16:colId xmlns:a16="http://schemas.microsoft.com/office/drawing/2014/main" val="1157875466"/>
                    </a:ext>
                  </a:extLst>
                </a:gridCol>
                <a:gridCol w="1005744">
                  <a:extLst>
                    <a:ext uri="{9D8B030D-6E8A-4147-A177-3AD203B41FA5}">
                      <a16:colId xmlns:a16="http://schemas.microsoft.com/office/drawing/2014/main" val="4261554191"/>
                    </a:ext>
                  </a:extLst>
                </a:gridCol>
                <a:gridCol w="1005744">
                  <a:extLst>
                    <a:ext uri="{9D8B030D-6E8A-4147-A177-3AD203B41FA5}">
                      <a16:colId xmlns:a16="http://schemas.microsoft.com/office/drawing/2014/main" val="2513713905"/>
                    </a:ext>
                  </a:extLst>
                </a:gridCol>
                <a:gridCol w="1005744">
                  <a:extLst>
                    <a:ext uri="{9D8B030D-6E8A-4147-A177-3AD203B41FA5}">
                      <a16:colId xmlns:a16="http://schemas.microsoft.com/office/drawing/2014/main" val="514799993"/>
                    </a:ext>
                  </a:extLst>
                </a:gridCol>
                <a:gridCol w="1005744">
                  <a:extLst>
                    <a:ext uri="{9D8B030D-6E8A-4147-A177-3AD203B41FA5}">
                      <a16:colId xmlns:a16="http://schemas.microsoft.com/office/drawing/2014/main" val="3804563254"/>
                    </a:ext>
                  </a:extLst>
                </a:gridCol>
                <a:gridCol w="1005744">
                  <a:extLst>
                    <a:ext uri="{9D8B030D-6E8A-4147-A177-3AD203B41FA5}">
                      <a16:colId xmlns:a16="http://schemas.microsoft.com/office/drawing/2014/main" val="1596143603"/>
                    </a:ext>
                  </a:extLst>
                </a:gridCol>
                <a:gridCol w="1006707">
                  <a:extLst>
                    <a:ext uri="{9D8B030D-6E8A-4147-A177-3AD203B41FA5}">
                      <a16:colId xmlns:a16="http://schemas.microsoft.com/office/drawing/2014/main" val="1151394966"/>
                    </a:ext>
                  </a:extLst>
                </a:gridCol>
              </a:tblGrid>
              <a:tr h="4504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ФИ учащегося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знание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понимание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применение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синтез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оценка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балл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процент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0915486"/>
                  </a:ext>
                </a:extLst>
              </a:tr>
              <a:tr h="31568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3565509"/>
                  </a:ext>
                </a:extLst>
              </a:tr>
              <a:tr h="31568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542561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56804" y="90101"/>
            <a:ext cx="6783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5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949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Рассмотрим пример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КМС по </a:t>
            </a:r>
            <a:r>
              <a:rPr lang="ru-RU" sz="2800" dirty="0" err="1" smtClean="0">
                <a:solidFill>
                  <a:srgbClr val="FF0000"/>
                </a:solidFill>
              </a:rPr>
              <a:t>Блуму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в 5 классе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по теме «Фонетика и орфоэпия»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9063" y="2133599"/>
            <a:ext cx="9205549" cy="4136571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Знание</a:t>
            </a:r>
            <a:r>
              <a:rPr lang="ru-RU" sz="2800" b="1" i="1" u="sng" dirty="0">
                <a:solidFill>
                  <a:srgbClr val="FF0000"/>
                </a:solidFill>
              </a:rPr>
              <a:t>: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sz="2400" b="1" dirty="0"/>
              <a:t>Вставьте пропущенные слова.</a:t>
            </a:r>
            <a:endParaRPr lang="ru-RU" sz="2400" dirty="0"/>
          </a:p>
          <a:p>
            <a:pPr lvl="0" algn="just"/>
            <a:r>
              <a:rPr lang="ru-RU" sz="2400" i="1" dirty="0"/>
              <a:t>Фонетика – это раздел науки о языке, в котором изучаются …</a:t>
            </a:r>
            <a:endParaRPr lang="ru-RU" sz="2400" dirty="0"/>
          </a:p>
          <a:p>
            <a:pPr lvl="0" algn="just"/>
            <a:r>
              <a:rPr lang="ru-RU" sz="2400" i="1" dirty="0"/>
              <a:t>Согласные звуки бывают …, …, ….</a:t>
            </a:r>
            <a:endParaRPr lang="ru-RU" sz="2400" dirty="0"/>
          </a:p>
          <a:p>
            <a:pPr lvl="0" algn="just"/>
            <a:r>
              <a:rPr lang="ru-RU" sz="2400" i="1" dirty="0"/>
              <a:t>Орфоэпия – это раздел науки о языке, в котором содержатся правила произношения звуков и_____________________ в словах</a:t>
            </a:r>
            <a:endParaRPr lang="ru-RU" sz="2400" dirty="0"/>
          </a:p>
          <a:p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20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4822" y="888274"/>
            <a:ext cx="8839789" cy="50229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i="1" u="sng" dirty="0">
                <a:solidFill>
                  <a:srgbClr val="FF0000"/>
                </a:solidFill>
              </a:rPr>
              <a:t>Понимание: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b="1" dirty="0"/>
              <a:t>Выберите из предлагаемого ниже списка словосочетания, которые необходимо вставить на место пропусков. </a:t>
            </a:r>
            <a:endParaRPr lang="ru-RU" dirty="0"/>
          </a:p>
          <a:p>
            <a:r>
              <a:rPr lang="ru-RU" i="1" dirty="0"/>
              <a:t>Когда мы говорим, то произносим___________ . Их называют______________. Звуки бывают гласные и ______________. Звуки речи изучает____________ .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ru-RU" dirty="0"/>
              <a:t>буква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звук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фонетика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Звуки речи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согласные.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39287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2963</TotalTime>
  <Words>786</Words>
  <Application>Microsoft Office PowerPoint</Application>
  <PresentationFormat>Широкоэкранный</PresentationFormat>
  <Paragraphs>125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КМС по русскому языку  в 5 классе  по таксономии Блума  </vt:lpstr>
      <vt:lpstr>Актуальность</vt:lpstr>
      <vt:lpstr>Презентация PowerPoint</vt:lpstr>
      <vt:lpstr>Контрольно-методические срезы представлены по темам: </vt:lpstr>
      <vt:lpstr>Таксономия Блума</vt:lpstr>
      <vt:lpstr>Презентация PowerPoint</vt:lpstr>
      <vt:lpstr>Критерии оценивания  </vt:lpstr>
      <vt:lpstr>Рассмотрим пример  КМС по Блуму в 5 классе  по теме «Фонетика и орфоэпия»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КМС по русскому языку  в 5 классе</dc:title>
  <dc:creator>п</dc:creator>
  <cp:lastModifiedBy>п</cp:lastModifiedBy>
  <cp:revision>21</cp:revision>
  <dcterms:created xsi:type="dcterms:W3CDTF">2022-04-29T07:00:00Z</dcterms:created>
  <dcterms:modified xsi:type="dcterms:W3CDTF">2022-05-05T18:04:34Z</dcterms:modified>
</cp:coreProperties>
</file>