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6" r:id="rId1"/>
  </p:sldMasterIdLst>
  <p:notesMasterIdLst>
    <p:notesMasterId r:id="rId20"/>
  </p:notesMasterIdLst>
  <p:sldIdLst>
    <p:sldId id="256" r:id="rId2"/>
    <p:sldId id="257" r:id="rId3"/>
    <p:sldId id="267" r:id="rId4"/>
    <p:sldId id="259" r:id="rId5"/>
    <p:sldId id="265" r:id="rId6"/>
    <p:sldId id="264" r:id="rId7"/>
    <p:sldId id="289" r:id="rId8"/>
    <p:sldId id="268" r:id="rId9"/>
    <p:sldId id="270" r:id="rId10"/>
    <p:sldId id="272" r:id="rId11"/>
    <p:sldId id="271" r:id="rId12"/>
    <p:sldId id="279" r:id="rId13"/>
    <p:sldId id="281" r:id="rId14"/>
    <p:sldId id="285" r:id="rId15"/>
    <p:sldId id="287" r:id="rId16"/>
    <p:sldId id="286" r:id="rId17"/>
    <p:sldId id="288" r:id="rId18"/>
    <p:sldId id="284" r:id="rId1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3300"/>
    <a:srgbClr val="006699"/>
    <a:srgbClr val="E1FFF0"/>
    <a:srgbClr val="D5FFEA"/>
    <a:srgbClr val="009900"/>
    <a:srgbClr val="996600"/>
    <a:srgbClr val="33CC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569" autoAdjust="0"/>
  </p:normalViewPr>
  <p:slideViewPr>
    <p:cSldViewPr snapToGrid="0">
      <p:cViewPr varScale="1">
        <p:scale>
          <a:sx n="61" d="100"/>
          <a:sy n="61" d="100"/>
        </p:scale>
        <p:origin x="9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5C33E-372F-446D-86F1-2F5602D539BC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DFFF-9B91-4077-9313-8A65AF387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6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основу метода проекта положена идея, составляющая суть понятия «проект», его </a:t>
            </a:r>
            <a:r>
              <a:rPr lang="ru-RU" b="1" dirty="0"/>
              <a:t>прагматическая направленность на результат</a:t>
            </a:r>
            <a:r>
              <a:rPr lang="ru-RU" b="0" dirty="0"/>
              <a:t>, который можно получить при решении той или иной</a:t>
            </a:r>
            <a:r>
              <a:rPr lang="ru-RU" b="0" baseline="0" dirty="0"/>
              <a:t> практически или теоретически значимой проблемы.</a:t>
            </a:r>
          </a:p>
          <a:p>
            <a:r>
              <a:rPr lang="ru-RU" b="0" baseline="0" dirty="0"/>
              <a:t>Этот результат можно увидеть, осмыслить, применить в реальной практической деятельности.</a:t>
            </a:r>
          </a:p>
          <a:p>
            <a:r>
              <a:rPr lang="ru-RU" b="0" baseline="0" dirty="0"/>
              <a:t>Результаты выполненных проектов должны быть «осязаемы»:</a:t>
            </a:r>
          </a:p>
          <a:p>
            <a:pPr marL="171450" indent="-171450">
              <a:buFontTx/>
              <a:buChar char="-"/>
            </a:pPr>
            <a:r>
              <a:rPr lang="ru-RU" b="0" baseline="0" dirty="0"/>
              <a:t>если проблема теоретическая – то результатом будет конкретное её решение, оформленное в информационном продукте,</a:t>
            </a:r>
          </a:p>
          <a:p>
            <a:pPr marL="171450" indent="-171450">
              <a:buFontTx/>
              <a:buChar char="-"/>
            </a:pPr>
            <a:r>
              <a:rPr lang="ru-RU" b="0" baseline="0" dirty="0"/>
              <a:t>если проблема практическая – то результатом будет конкретный продукт, готовый к потреблению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2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8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8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5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6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1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0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5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0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5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Использование исследовательских методов, предусматривающих определённую последовательность действий:</a:t>
            </a:r>
          </a:p>
          <a:p>
            <a:pPr marL="171450" indent="-171450">
              <a:buFontTx/>
              <a:buChar char="-"/>
            </a:pPr>
            <a:r>
              <a:rPr lang="ru-RU" dirty="0"/>
              <a:t>определение проблемы, вытекающих из неё задач исследования,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составление</a:t>
            </a:r>
            <a:r>
              <a:rPr lang="ru-RU" baseline="0" dirty="0"/>
              <a:t> плана деятельности,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практическая реализация проекта,</a:t>
            </a:r>
          </a:p>
          <a:p>
            <a:pPr marL="171450" indent="-171450">
              <a:buFontTx/>
              <a:buChar char="-"/>
            </a:pPr>
            <a:r>
              <a:rPr lang="ru-RU" dirty="0"/>
              <a:t>оформление конечного результата,</a:t>
            </a:r>
          </a:p>
          <a:p>
            <a:pPr marL="171450" indent="-171450">
              <a:buFontTx/>
              <a:buChar char="-"/>
            </a:pPr>
            <a:r>
              <a:rPr lang="ru-RU" dirty="0"/>
              <a:t>подведение</a:t>
            </a:r>
            <a:r>
              <a:rPr lang="ru-RU" baseline="0" dirty="0"/>
              <a:t> итогов, 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7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DFFF-9B91-4077-9313-8A65AF387F5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0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5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7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2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0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20BA1C-3E1F-4563-AACE-28134499A55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BDB72F4-519F-40B4-AD3A-C2C750461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ьга Прокопьевна\Pictures\фото юбилей НТЛ 25 летие\репортаж\C47E1682.jpg">
            <a:extLst>
              <a:ext uri="{FF2B5EF4-FFF2-40B4-BE49-F238E27FC236}">
                <a16:creationId xmlns:a16="http://schemas.microsoft.com/office/drawing/2014/main" id="{265FB0B0-BFD3-4AE1-9EA2-D4F873C4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60" y="419207"/>
            <a:ext cx="5418037" cy="3612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039" y="4694409"/>
            <a:ext cx="6761817" cy="1425754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Кучуров</a:t>
            </a:r>
            <a:r>
              <a:rPr lang="ru-RU" sz="3600" b="1" dirty="0">
                <a:solidFill>
                  <a:srgbClr val="C00000"/>
                </a:solidFill>
              </a:rPr>
              <a:t> Николай Егорович</a:t>
            </a:r>
            <a:endParaRPr lang="ru-RU" dirty="0"/>
          </a:p>
          <a:p>
            <a:r>
              <a:rPr lang="ru-RU" sz="3200" dirty="0"/>
              <a:t>учитель технологии МБОУ «Антоновская СОШ имени Н.Н. Чусовского»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70223" y="4512623"/>
            <a:ext cx="3776595" cy="21215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400" b="1" dirty="0"/>
              <a:t>«Проект – это вдохновенный прыжок от фактов настоящего к возможностям будущего»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b="1" dirty="0" err="1"/>
              <a:t>Дж.К</a:t>
            </a:r>
            <a:r>
              <a:rPr lang="ru-RU" b="1" dirty="0"/>
              <a:t>. Джонсон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982" y="3717304"/>
            <a:ext cx="10444818" cy="80040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5AFE32-A991-828E-1AC6-CCBE2E8D1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22" t="14253" r="37803" b="15632"/>
          <a:stretch/>
        </p:blipFill>
        <p:spPr>
          <a:xfrm>
            <a:off x="9813784" y="223796"/>
            <a:ext cx="2133034" cy="21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7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…</a:t>
            </a:r>
          </a:p>
        </p:txBody>
      </p:sp>
      <p:pic>
        <p:nvPicPr>
          <p:cNvPr id="4" name="Picture 2" descr="http://www.dprintsolution.it/img/pagegf-im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" y="953123"/>
            <a:ext cx="3030609" cy="303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3761" y="1220367"/>
            <a:ext cx="2452255" cy="9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Правило </a:t>
            </a:r>
            <a:r>
              <a:rPr lang="ru-RU" sz="3100" b="1" dirty="0"/>
              <a:t>ПЯТОЕ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355" y="4295296"/>
            <a:ext cx="31968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Мозг, хорошо устроенный, стоит больше, чем хорошо наполненный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Мишель Монтень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2603" y="124691"/>
            <a:ext cx="83008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Использование эффективных способов презентации  проектов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04712" y="2181173"/>
            <a:ext cx="4012458" cy="11638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400" b="1" dirty="0"/>
              <a:t>Уделите особое внимание </a:t>
            </a:r>
            <a:r>
              <a:rPr lang="ru-RU" sz="2400" b="1" dirty="0">
                <a:solidFill>
                  <a:srgbClr val="0070C0"/>
                </a:solidFill>
              </a:rPr>
              <a:t>презентации  и </a:t>
            </a:r>
            <a:r>
              <a:rPr lang="ru-RU" sz="2400" b="1" dirty="0" err="1">
                <a:solidFill>
                  <a:srgbClr val="0070C0"/>
                </a:solidFill>
              </a:rPr>
              <a:t>самопрезентации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725" y="2728329"/>
            <a:ext cx="4893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праздник, телепередача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спектакль, концерт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выставка, конкурс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реклама, газета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составление буклета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тематическая презентация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открытый показ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соревнование, ролевая игра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путешествие, экскурсия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конференция, деловая игра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725" y="2108828"/>
            <a:ext cx="4335161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Формы презентации проекта: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95599" y="3537731"/>
            <a:ext cx="5157856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Проект рассказывает о своём создателе больше, чем безликая отметка</a:t>
            </a:r>
          </a:p>
        </p:txBody>
      </p:sp>
      <p:pic>
        <p:nvPicPr>
          <p:cNvPr id="13" name="Picture 6" descr="https://afhojemann.files.wordpress.com/2014/08/team_celebration_pc_365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01" y="4650945"/>
            <a:ext cx="3342664" cy="21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2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7-18 каф технологии\фото и картинки\РС JuniorSkills 2017 Якутск\IMG-20170228-WA0088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0892" r="9573" b="8206"/>
          <a:stretch/>
        </p:blipFill>
        <p:spPr bwMode="auto">
          <a:xfrm>
            <a:off x="7870957" y="3975653"/>
            <a:ext cx="3964192" cy="209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185" y="124691"/>
            <a:ext cx="845827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Разработка проектов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44" y="2134978"/>
            <a:ext cx="3727915" cy="29717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400" b="1" dirty="0"/>
              <a:t>Новым структурным компонентом проектирования в старших классах является </a:t>
            </a:r>
            <a:r>
              <a:rPr lang="ru-RU" sz="2400" b="1" dirty="0">
                <a:solidFill>
                  <a:srgbClr val="C00000"/>
                </a:solidFill>
              </a:rPr>
              <a:t>выдвижение гипотезы,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умение её подтвердить или опровергнуть результатами исследования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1032" y="1563898"/>
            <a:ext cx="419982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Структура проектной деятельности включает </a:t>
            </a:r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sz="2000" b="1" dirty="0">
                <a:solidFill>
                  <a:srgbClr val="FF0000"/>
                </a:solidFill>
              </a:rPr>
              <a:t> этапов: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4435184" y="2974986"/>
            <a:ext cx="2829297" cy="2661115"/>
          </a:xfrm>
          <a:prstGeom prst="donut">
            <a:avLst>
              <a:gd name="adj" fmla="val 868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4497" y="2535227"/>
            <a:ext cx="1650670" cy="651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8546" y="3979556"/>
            <a:ext cx="2082250" cy="651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ПЛАНИРОВАНИЕ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7059" y="3926435"/>
            <a:ext cx="1813887" cy="651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ПРЕЗЕНТАЦИЯ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03633" y="5381679"/>
            <a:ext cx="1833748" cy="651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ПОИСК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9957" y="5393551"/>
            <a:ext cx="1854165" cy="651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ПРОДУКТ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 rot="18483082">
            <a:off x="4604349" y="3303479"/>
            <a:ext cx="457768" cy="47190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900846">
            <a:off x="6657462" y="3362643"/>
            <a:ext cx="457768" cy="47190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7182406">
            <a:off x="6667212" y="4782873"/>
            <a:ext cx="457768" cy="47190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3775691">
            <a:off x="4543153" y="4739140"/>
            <a:ext cx="457768" cy="471908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zabavnik.club/wp-content/uploads/2018/04/5_11_30062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81" y="3919977"/>
            <a:ext cx="555930" cy="7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www.churchproduction.com/downloads/6001/download/shutterstock_103098902-2.jpe?cb=e40b299173fd104834b51d836b22cda8&amp;w=-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34681" y="257259"/>
            <a:ext cx="1383958" cy="17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105" y="5288225"/>
            <a:ext cx="2731367" cy="5795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Ты – СУПЕР!!!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31549" y="1681866"/>
            <a:ext cx="4020067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Успешная защита проекта является главным критерием подготовки выпускников к жизни, продолжению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8020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42" y="173981"/>
            <a:ext cx="2947482" cy="87376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ЭТАПЫ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4894" y="1657237"/>
            <a:ext cx="5307106" cy="3962903"/>
          </a:xfr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План деятельности по                  достижению цели: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- к кому обратиться за помощью;                                                                                - в каких источниках можно найти информацию;                                                  - какие предметы использовать (принадлежности, оборудование);                                                                                                                   - с какими предметами научиться работать для достижения цели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584" y="2212124"/>
            <a:ext cx="3239040" cy="767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ЦЕЛЕПОЛАГАНИЕ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3434" y="384792"/>
            <a:ext cx="786129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Педагог помогает ребенку выбрать наиболее актуальную и посильную для него задачу на определенный отрезок времени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0584" y="3115906"/>
            <a:ext cx="3239040" cy="767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РАЗРАБОТКА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проекта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84" y="3991113"/>
            <a:ext cx="3239040" cy="767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ВЫПОЛНЕНИЕ </a:t>
            </a:r>
            <a:r>
              <a:rPr lang="ru-RU" sz="2800" b="1" dirty="0">
                <a:solidFill>
                  <a:srgbClr val="C00000"/>
                </a:solidFill>
              </a:rPr>
              <a:t>проекта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10800000" flipV="1">
            <a:off x="110584" y="4867276"/>
            <a:ext cx="3239040" cy="907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ПОДВЕДЕНИЕ итогов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63434" y="5804162"/>
            <a:ext cx="7861298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Представление проекта, оценка качества полученных результатов, определение задач для новых проектов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63434" y="5158475"/>
            <a:ext cx="29299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Практическая часть</a:t>
            </a:r>
          </a:p>
        </p:txBody>
      </p:sp>
      <p:pic>
        <p:nvPicPr>
          <p:cNvPr id="3074" name="Picture 2" descr="http://900igr.net/up/datai/69439/0017-008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958" y="1785919"/>
            <a:ext cx="3047377" cy="307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01059" y="1324357"/>
            <a:ext cx="3239040" cy="767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98971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4028303"/>
            <a:ext cx="2947482" cy="16967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Погружение в проектную задачу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cheskylev.ru/netcat_files/userfiles/10_prichin-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2" y="851970"/>
            <a:ext cx="3215836" cy="2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174" y="1318161"/>
            <a:ext cx="1306285" cy="1816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602" y="330115"/>
            <a:ext cx="7869382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orbel (Основной текст)"/>
                <a:ea typeface="Calibri" panose="020F0502020204030204" pitchFamily="34" charset="0"/>
              </a:rPr>
              <a:t>Проектная задача должна содержать в явном или относительно скрытом виде набор действий, которые должны быть выполнены группой детей.                     Количество заданий в проектной задаче – это количество действий, которые необходимо совершить, чтобы задача была решена</a:t>
            </a:r>
            <a:endParaRPr lang="ru-RU" sz="2400" dirty="0">
              <a:solidFill>
                <a:schemeClr val="bg1"/>
              </a:solidFill>
              <a:latin typeface="Corbel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1398" y="5664207"/>
            <a:ext cx="7792732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rbel (Основной текст)"/>
                <a:ea typeface="Calibri" panose="020F0502020204030204" pitchFamily="34" charset="0"/>
              </a:rPr>
              <a:t>На этом этапе осуществляется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rbel (Основной текст)"/>
                <a:ea typeface="Calibri" panose="020F0502020204030204" pitchFamily="34" charset="0"/>
              </a:rPr>
              <a:t>поиск проблемной области</a:t>
            </a:r>
            <a:endParaRPr lang="ru-RU" sz="3200" dirty="0">
              <a:solidFill>
                <a:srgbClr val="FF0000"/>
              </a:solidFill>
              <a:latin typeface="Corbel (Основной текст)"/>
            </a:endParaRPr>
          </a:p>
        </p:txBody>
      </p:sp>
      <p:pic>
        <p:nvPicPr>
          <p:cNvPr id="4102" name="Picture 6" descr="https://www.psysovet.ru/attachments/6114/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157" y="2692595"/>
            <a:ext cx="4374921" cy="29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auto-licit.hu/pix/i/shutterstock_721250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720" y="2654205"/>
            <a:ext cx="2978264" cy="297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017-18 каф технологии\фото и картинки\РС JuniorSkills 2017 Якутск\IMG-20170302-WA0027 - коп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436" r="10326"/>
          <a:stretch/>
        </p:blipFill>
        <p:spPr bwMode="auto">
          <a:xfrm>
            <a:off x="3779106" y="2671874"/>
            <a:ext cx="4891118" cy="294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1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4028303"/>
            <a:ext cx="2947482" cy="16967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Организаци-онный</a:t>
            </a:r>
            <a:r>
              <a:rPr lang="ru-RU" b="1" dirty="0">
                <a:solidFill>
                  <a:srgbClr val="FF0000"/>
                </a:solidFill>
              </a:rPr>
              <a:t> этап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cheskylev.ru/netcat_files/userfiles/10_prichin-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2" y="851970"/>
            <a:ext cx="3215836" cy="2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174" y="1318161"/>
            <a:ext cx="1306285" cy="1816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602" y="330115"/>
            <a:ext cx="8439398" cy="45858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9900"/>
                </a:solidFill>
              </a:rPr>
              <a:t>Основными условиями успешности проектной деятельности группы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являются </a:t>
            </a:r>
            <a:r>
              <a:rPr lang="ru-RU" sz="2600" b="1" dirty="0">
                <a:solidFill>
                  <a:srgbClr val="009900"/>
                </a:solidFill>
              </a:rPr>
              <a:t>следующие критерии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 члены команды равны. Команды не соревнуются.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 члены команды должны получать удовольствие от общения друг с другом и оттого, что они вместе выполняют проектное задание.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Каждый должен получать удовольствие                                              от чувства уверенности в себе.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 должны проявлять активность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вносить свой вклад в общее дело. 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Не должно быть так называемых 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«спящих партнеров»</a:t>
            </a:r>
          </a:p>
        </p:txBody>
      </p:sp>
      <p:pic>
        <p:nvPicPr>
          <p:cNvPr id="13" name="Picture 12" descr="http://easy2find.gr/Content/images/articles/%CF%84%CE%B5%CF%87%CE%BD%CE%B9%CE%BA%CF%8C-%CE%B5%CE%B3%CF%87%CE%B5%CE%B9%CF%81%CE%AF%CE%B4%CE%B9%CE%BF-%CE%B5%CF%85%CE%BA%CE%B1%CE%BB%CF%8D%CF%80%CF%84%CE%BF%CF%85-%CF%86%CF%8D%CF%84%CE%B5%CF%85%CF%83%CE%B7-%CE%BA%CE%B1%CE%B9-%CE%BA%CE%B1%CE%BB%CE%BB%CE%B9%CE%AD%CF%81%CE%B3%CE%B5%CE%B9%CE%B1-90490729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45826" y="2393533"/>
            <a:ext cx="2766457" cy="29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52602" y="5247966"/>
            <a:ext cx="817022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Успешность реализации организационного этапа является залогом успешности всего проекта</a:t>
            </a:r>
            <a:endParaRPr lang="ru-RU" sz="2800" b="1" dirty="0">
              <a:solidFill>
                <a:srgbClr val="FF0000"/>
              </a:solidFill>
              <a:latin typeface="Corbel (Основной текст)"/>
            </a:endParaRPr>
          </a:p>
        </p:txBody>
      </p:sp>
      <p:pic>
        <p:nvPicPr>
          <p:cNvPr id="5122" name="Picture 2" descr="C:\Users\User\Desktop\2017-18 каф технологии\фото и картинки\лагерь Юные умельцы\IMG_20170614_1606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2176"/>
          <a:stretch/>
        </p:blipFill>
        <p:spPr bwMode="auto">
          <a:xfrm>
            <a:off x="9139768" y="2289687"/>
            <a:ext cx="2935580" cy="289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4028303"/>
            <a:ext cx="2947482" cy="16967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Осуществ-ление</a:t>
            </a:r>
            <a:r>
              <a:rPr lang="ru-RU" b="1" dirty="0">
                <a:solidFill>
                  <a:srgbClr val="FF0000"/>
                </a:solidFill>
              </a:rPr>
              <a:t>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cheskylev.ru/netcat_files/userfiles/10_prichin-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2" y="851970"/>
            <a:ext cx="3215836" cy="2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174" y="1318161"/>
            <a:ext cx="1306285" cy="1816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8012" y="2954944"/>
            <a:ext cx="8439398" cy="36933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b="1" u="sng" dirty="0">
                <a:solidFill>
                  <a:srgbClr val="C00000"/>
                </a:solidFill>
              </a:rPr>
              <a:t>В процессе выполнения практических операций дети</a:t>
            </a:r>
            <a:r>
              <a:rPr lang="ru-RU" sz="2600" dirty="0"/>
              <a:t>: </a:t>
            </a:r>
          </a:p>
          <a:p>
            <a:r>
              <a:rPr lang="ru-RU" sz="2600" dirty="0"/>
              <a:t>- подбирают необходимую информацию, </a:t>
            </a:r>
          </a:p>
          <a:p>
            <a:r>
              <a:rPr lang="ru-RU" sz="2600" dirty="0"/>
              <a:t>- изучают теоретические положения, необходимые для решения поставленных задач, </a:t>
            </a:r>
          </a:p>
          <a:p>
            <a:r>
              <a:rPr lang="ru-RU" sz="2600" dirty="0"/>
              <a:t>- работают с литературой,</a:t>
            </a:r>
          </a:p>
          <a:p>
            <a:r>
              <a:rPr lang="ru-RU" sz="2600" dirty="0"/>
              <a:t>- осуществляют промежуточный контроль качества своей деятельности, </a:t>
            </a:r>
          </a:p>
          <a:p>
            <a:r>
              <a:rPr lang="ru-RU" sz="2600" dirty="0"/>
              <a:t>- вносят изменения в процесс проектной деятельности, </a:t>
            </a:r>
          </a:p>
          <a:p>
            <a:r>
              <a:rPr lang="ru-RU" sz="2600" dirty="0"/>
              <a:t>- корректируют последовательность операций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2602" y="383547"/>
            <a:ext cx="7174478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Источники информации: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2602" y="1216944"/>
            <a:ext cx="4219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rbel (Основной текст)"/>
                <a:ea typeface="Calibri" panose="020F0502020204030204" pitchFamily="34" charset="0"/>
              </a:rPr>
              <a:t>учителя и родители, Интернет, наблюдение, книги, эксперимент</a:t>
            </a:r>
            <a:endParaRPr lang="ru-RU" sz="2800" dirty="0">
              <a:latin typeface="Corbel (Основной текст)"/>
            </a:endParaRPr>
          </a:p>
        </p:txBody>
      </p:sp>
      <p:pic>
        <p:nvPicPr>
          <p:cNvPr id="10" name="Picture 2" descr="https://fabrika-antey.ru/images/farmer-clipart-agriculturis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505" y="177288"/>
            <a:ext cx="3049648" cy="228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711" y="2226623"/>
            <a:ext cx="433428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indent="107315"/>
            <a:r>
              <a:rPr lang="ru-RU" b="1" dirty="0">
                <a:solidFill>
                  <a:schemeClr val="bg1"/>
                </a:solidFill>
                <a:latin typeface="Corbel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Отбор материал – это трудоёмкая </a:t>
            </a:r>
          </a:p>
          <a:p>
            <a:pPr indent="107315"/>
            <a:r>
              <a:rPr lang="ru-RU" b="1" dirty="0">
                <a:solidFill>
                  <a:schemeClr val="bg1"/>
                </a:solidFill>
                <a:latin typeface="Corbel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и кропотливая работа! </a:t>
            </a:r>
            <a:endParaRPr lang="ru-RU" sz="1400" b="1" dirty="0">
              <a:solidFill>
                <a:schemeClr val="bg1"/>
              </a:solidFill>
              <a:effectLst/>
              <a:latin typeface="Corbel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2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4028303"/>
            <a:ext cx="2947482" cy="16967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Обработка и оформление результата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cheskylev.ru/netcat_files/userfiles/10_prichin-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2" y="851970"/>
            <a:ext cx="3215836" cy="2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174" y="1318161"/>
            <a:ext cx="1306285" cy="1816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2239" y="1935031"/>
            <a:ext cx="8055775" cy="26776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Учащиеся систематизируют                                   полученные данные, объединяют в единое целое полученную каждой группой (или участником) информацию, подводят итог работы, оформляют результаты исследования, выстраивают общую логическую схему, делают выводы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2240" y="4817079"/>
            <a:ext cx="8439398" cy="18158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 этом этапе осуществляются структурирование полученной информации и интеграции полученных знаний, умений, навыков.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Нужны контроль и помощь учителя/родителей</a:t>
            </a:r>
            <a:endParaRPr lang="ru-RU" sz="2800" b="1" dirty="0">
              <a:solidFill>
                <a:schemeClr val="bg1"/>
              </a:solidFill>
              <a:latin typeface="Corbel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2602" y="307365"/>
            <a:ext cx="5162798" cy="14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8425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C00000"/>
                </a:solidFill>
                <a:latin typeface="Corbel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основе этого этапа лежит:</a:t>
            </a:r>
          </a:p>
          <a:p>
            <a:pPr indent="98425"/>
            <a:r>
              <a:rPr lang="ru-RU" sz="2600" dirty="0">
                <a:solidFill>
                  <a:srgbClr val="FF0000"/>
                </a:solidFill>
                <a:latin typeface="Corbel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а) анализ информации;</a:t>
            </a:r>
          </a:p>
          <a:p>
            <a:pPr indent="98425"/>
            <a:r>
              <a:rPr lang="ru-RU" sz="2600" dirty="0">
                <a:solidFill>
                  <a:srgbClr val="FF0000"/>
                </a:solidFill>
                <a:latin typeface="Corbel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б) формулирование выводов.</a:t>
            </a:r>
            <a:endParaRPr lang="ru-RU" sz="2600" dirty="0">
              <a:solidFill>
                <a:srgbClr val="FF0000"/>
              </a:solidFill>
              <a:effectLst/>
              <a:latin typeface="Corbel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4.bp.blogspot.com/-ZZAPoHmtsOo/WWVgHGnmckI/AAAAAAAAga0/1rsx_lzZJ7wStKnP1vlZRZYvc-p2psSrgCLcBGAs/s1600/78a4ee4d0d9a1558b4b51a980cdd5ad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33423" y="0"/>
            <a:ext cx="2185641" cy="243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7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4107133"/>
            <a:ext cx="2947482" cy="16967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 результатов </a:t>
            </a:r>
            <a:r>
              <a:rPr lang="ru-RU" dirty="0">
                <a:solidFill>
                  <a:srgbClr val="FF0000"/>
                </a:solidFill>
              </a:rPr>
              <a:t>(рефлексия)</a:t>
            </a:r>
          </a:p>
        </p:txBody>
      </p:sp>
      <p:pic>
        <p:nvPicPr>
          <p:cNvPr id="4098" name="Picture 2" descr="https://cheskylev.ru/netcat_files/userfiles/10_prichin-nov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2" y="851970"/>
            <a:ext cx="3215836" cy="2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174" y="1318161"/>
            <a:ext cx="1306285" cy="1816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602" y="330115"/>
            <a:ext cx="7869382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Учащимся необходимо сделать самоанализ своей работы и оценить работу участников своей группы, а учителю – оценить усилия учащихся, креативность, использование источников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1018" y="3855863"/>
            <a:ext cx="5686727" cy="25237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Задача рефлексии </a:t>
            </a:r>
            <a:r>
              <a:rPr lang="ru-RU" sz="2600" dirty="0"/>
              <a:t>– вносить упрощения в рабочие процедуры, устранять неэффективные действия, способствовать совершенствованию навыков совместной работы всех членов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2600" y="2289027"/>
            <a:ext cx="865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результатов и процесса (рефлексия) включает: оценивание путём коллективного обсуждения и оценивание путём самооценок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1.bp.blogspot.com/-bLd5tfZyMlc/UwzzxiSSPvI/AAAAAAAAAvg/JZraPVvrlQU/s1600/canstockphoto150668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41" y="3321644"/>
            <a:ext cx="2649368" cy="336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6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7916" y="1243166"/>
            <a:ext cx="79151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https://ntl-uch.wixsite.com/kneu/svyazasya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916" y="2281311"/>
            <a:ext cx="54076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nkucurov@mail.ru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15" y="4403486"/>
            <a:ext cx="2647042" cy="2309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8" y="962098"/>
            <a:ext cx="2909559" cy="32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1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26" y="4960082"/>
            <a:ext cx="4962525" cy="1209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Picture 5" descr="C:\Users\User\Desktop\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76" y="2911646"/>
            <a:ext cx="280035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1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49" y="3105719"/>
            <a:ext cx="3489804" cy="121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5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9" y="489715"/>
            <a:ext cx="2947482" cy="984363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ПРОЕКТНАЯ деятельность</a:t>
            </a:r>
          </a:p>
        </p:txBody>
      </p:sp>
      <p:pic>
        <p:nvPicPr>
          <p:cNvPr id="1028" name="Picture 4" descr="https://cdn.anuragbhatia.com/wp-content/uploads/2017/04/06030326/conf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80" y="1845138"/>
            <a:ext cx="2985041" cy="249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56384" y="3092270"/>
            <a:ext cx="5777946" cy="2601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Современный тезис понимания                           </a:t>
            </a:r>
            <a:r>
              <a:rPr lang="ru-RU" sz="2400" b="1" u="sng" dirty="0">
                <a:solidFill>
                  <a:srgbClr val="FF0000"/>
                </a:solidFill>
              </a:rPr>
              <a:t>метода проектов</a:t>
            </a:r>
            <a:r>
              <a:rPr lang="ru-RU" sz="2400" b="1" dirty="0">
                <a:solidFill>
                  <a:srgbClr val="FF0000"/>
                </a:solidFill>
              </a:rPr>
              <a:t>:                      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«Всё, что я познаю, я знаю, для чего мне это надо и где и как я могу эти знания применить»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B1E1B-5212-4173-8B3B-39D7527C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259" y="470567"/>
            <a:ext cx="7315200" cy="274914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Основоположником метода проектной деятельности был американский философ-идеалист Джон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Дьюи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(1859-1952). Согласно его воззрениям, истинным и ценным является только то, что полезно людям, что дает практический результат и направлено на благо всего общества. Принцип прагматической педагогики: «обучение посредством делания»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9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0174" y="75263"/>
            <a:ext cx="110574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Классификация ученических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5976" y="891732"/>
            <a:ext cx="3287282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составу участников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6346" y="1538927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комплексные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межгрупповые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групповые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индивидуальные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011" y="891732"/>
            <a:ext cx="3412178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срокам  реализации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3258" y="1580359"/>
            <a:ext cx="4877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мини-проекты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(в рамках одного занятия)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краткосрочные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 не более 2 недель)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средней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продолжительности ( 1-3 месяца)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долгосрочный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 до 1 года)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1715" y="3451880"/>
            <a:ext cx="351929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времени проведения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6391" y="3985606"/>
            <a:ext cx="309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урочное время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во внеурочное время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40047" y="4803414"/>
            <a:ext cx="269913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комплексности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1715" y="5277702"/>
            <a:ext cx="309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монопроекты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C00000"/>
                </a:solidFill>
              </a:rPr>
              <a:t>межпредметные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5377" y="3473227"/>
            <a:ext cx="3505768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характеру контактов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1351" y="4250262"/>
            <a:ext cx="2899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C00000"/>
                </a:solidFill>
              </a:rPr>
              <a:t>внутриклассными</a:t>
            </a:r>
            <a:endParaRPr lang="ru-RU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внутришкольными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региональными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межрегиональными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международными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2" descr="C:\Users\User\Desktop\2017-18 каф технологии\выставка прикладное 2018\фото выставки\IMG_20180301_15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" y="746707"/>
            <a:ext cx="3314896" cy="186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2017-18 каф технологии\фото для Баннера каф тех 2018\каф тех для баннера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" y="2735417"/>
            <a:ext cx="3314896" cy="186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2017-18 каф технологии\фото для Баннера каф тех 2018\каф тех для баннера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" y="4776699"/>
            <a:ext cx="3314896" cy="163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2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" y="238033"/>
            <a:ext cx="2892393" cy="1314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ТИПОЛОГИЯ проектов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717842"/>
            <a:ext cx="4343400" cy="99527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ИССЛЕДОВАТЕЛЬСКИЙ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983163"/>
            <a:ext cx="4343400" cy="1182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3000" b="1" dirty="0">
                <a:solidFill>
                  <a:srgbClr val="FF0000"/>
                </a:solidFill>
              </a:rPr>
              <a:t>ОРГАНИЗАЦИОННЫЙ,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3000" b="1" dirty="0">
                <a:solidFill>
                  <a:srgbClr val="FF0000"/>
                </a:solidFill>
              </a:rPr>
              <a:t>СОЦИАЛЬНЫЙ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4408235"/>
            <a:ext cx="4343400" cy="21849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3000" b="1" dirty="0">
                <a:solidFill>
                  <a:srgbClr val="FF0000"/>
                </a:solidFill>
              </a:rPr>
              <a:t>ТЕХНОЛОГИЧЕСКИЙ,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3000" b="1" dirty="0">
                <a:solidFill>
                  <a:srgbClr val="FF0000"/>
                </a:solidFill>
              </a:rPr>
              <a:t>ТВОРЧЕСКИЙ,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3000" b="1" dirty="0">
                <a:solidFill>
                  <a:srgbClr val="FF0000"/>
                </a:solidFill>
              </a:rPr>
              <a:t>ПРАКТИКО-ОРИЕНТИРОВАННЫЙ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53640"/>
              </p:ext>
            </p:extLst>
          </p:nvPr>
        </p:nvGraphicFramePr>
        <p:xfrm>
          <a:off x="4521200" y="344346"/>
          <a:ext cx="7670800" cy="624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42711458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085378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579114108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4256356436"/>
                    </a:ext>
                  </a:extLst>
                </a:gridCol>
              </a:tblGrid>
              <a:tr h="96279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ПРОДУКТ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РЕЗУЛЬТАТ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СПОСОБ ПОЛУЧЕНИЯ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МЕТОД РЕШЕНИЯ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515735"/>
                  </a:ext>
                </a:extLst>
              </a:tr>
              <a:tr h="153627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статья,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доклад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новое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знание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исследование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опрос, опыт, эксперимент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637808"/>
                  </a:ext>
                </a:extLst>
              </a:tr>
              <a:tr h="1829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фотоотчёт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меро</a:t>
                      </a: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планирование</a:t>
                      </a:r>
                      <a:r>
                        <a:rPr lang="ru-RU" sz="2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работ и их проведение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календар-ный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27030"/>
                  </a:ext>
                </a:extLst>
              </a:tr>
              <a:tr h="18294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изделие/ </a:t>
                      </a: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услуга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изделие/ </a:t>
                      </a: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услуга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технология изготовления изделия/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оказания услуги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рукоделие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760834"/>
                  </a:ext>
                </a:extLst>
              </a:tr>
            </a:tbl>
          </a:graphicData>
        </a:graphic>
      </p:graphicFrame>
      <p:pic>
        <p:nvPicPr>
          <p:cNvPr id="3074" name="Picture 2" descr="https://www.tgl.net.ru/wp-content/uploads/2015/08/17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702" y="133237"/>
            <a:ext cx="1564800" cy="152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2017-18 каф технологии\фото для Баннера каф тех 2018\каф тех для баннер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8" y="93819"/>
            <a:ext cx="6139416" cy="345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94" y="3575397"/>
            <a:ext cx="11401598" cy="254674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                                                       правил профессиональной организации проектной деятельности учащихся</a:t>
            </a:r>
          </a:p>
        </p:txBody>
      </p:sp>
      <p:pic>
        <p:nvPicPr>
          <p:cNvPr id="8194" name="Picture 2" descr="https://avatars.mds.yandex.net/get-pdb/27625/530ef363-5825-4517-936b-4cb7c366824b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582" y="303337"/>
            <a:ext cx="3011610" cy="293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icpng.com/images/large/five-fifth-day-5-religion-png-image-1120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18" y="2076177"/>
            <a:ext cx="1594564" cy="2564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6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printsolution.it/img/pagegf-img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11972"/>
          <a:stretch/>
        </p:blipFill>
        <p:spPr bwMode="auto">
          <a:xfrm>
            <a:off x="457201" y="953123"/>
            <a:ext cx="2427889" cy="303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1196617"/>
            <a:ext cx="2452255" cy="9884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Правило ПЕРВОЕ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0934" y="229475"/>
            <a:ext cx="797576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</a:rPr>
              <a:t>Создание «ситуации успеха»                 в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        проектной деятельности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37472" y="1595775"/>
            <a:ext cx="8093945" cy="26518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3200" b="1" dirty="0">
                <a:solidFill>
                  <a:srgbClr val="006699"/>
                </a:solidFill>
              </a:rPr>
              <a:t>ПРОЕКТ</a:t>
            </a:r>
            <a:r>
              <a:rPr lang="ru-RU" sz="3200" b="1" dirty="0"/>
              <a:t> – </a:t>
            </a:r>
            <a:r>
              <a:rPr lang="ru-RU" sz="2800" b="1" dirty="0"/>
              <a:t>это способ организации педагогического процесса, основанных на взаимодействии педагога и учеников, способ </a:t>
            </a:r>
            <a:r>
              <a:rPr lang="en-US" sz="2800" b="1" dirty="0"/>
              <a:t>                          </a:t>
            </a:r>
            <a:r>
              <a:rPr lang="ru-RU" sz="2800" b="1" dirty="0"/>
              <a:t>общения с окружающей средой, поэтапная практическая деятельность по достижению поставленной цели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4789" y="4400468"/>
            <a:ext cx="594009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В результате проектной деятельности всегда появляется уникальный продукт/новая услуга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355" y="4085677"/>
            <a:ext cx="31968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Доводы, до которых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человек додумался сам,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убеждают больше,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чем те, которые пришли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 голову другим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Луи Паскаль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5" descr="C:\Users\User\Desktop\кэнт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2" t="19221" r="7158" b="13120"/>
          <a:stretch/>
        </p:blipFill>
        <p:spPr bwMode="auto">
          <a:xfrm>
            <a:off x="3737472" y="4222246"/>
            <a:ext cx="1796225" cy="256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awlerassociates.co.uk/wp-content/uploads/2016/01/new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9738">
            <a:off x="9961580" y="1035228"/>
            <a:ext cx="1564954" cy="102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7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printsolution.it/img/pagegf-img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3570" r="17769" b="7210"/>
          <a:stretch/>
        </p:blipFill>
        <p:spPr bwMode="auto">
          <a:xfrm>
            <a:off x="307877" y="1052973"/>
            <a:ext cx="2395565" cy="268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9531" y="1226263"/>
            <a:ext cx="2452255" cy="9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Правило ВТОРОЕ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2878" y="468439"/>
            <a:ext cx="667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sz="2400" b="1" dirty="0"/>
              <a:t>Плохой учитель преподносит истину, хороший – учит ее находить»</a:t>
            </a:r>
          </a:p>
          <a:p>
            <a:pPr algn="r"/>
            <a:r>
              <a:rPr lang="ru-RU" sz="2400" b="1" dirty="0"/>
              <a:t>Адольф </a:t>
            </a:r>
            <a:r>
              <a:rPr lang="ru-RU" sz="2400" b="1" dirty="0" err="1"/>
              <a:t>Дистервег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2129" y="4485550"/>
            <a:ext cx="184731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8" descr="https://gupostbpoexternalizaciondeservicios.files.wordpress.com/2013/11/25-gupost-servicios-extern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77" y="3877177"/>
            <a:ext cx="2395565" cy="200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76831" y="1853434"/>
            <a:ext cx="6942959" cy="1353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sz="3200" b="1" dirty="0">
                <a:solidFill>
                  <a:srgbClr val="C00000"/>
                </a:solidFill>
              </a:rPr>
              <a:t>ПРОЕКТ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CC3300"/>
                </a:solidFill>
              </a:rPr>
              <a:t>– </a:t>
            </a:r>
            <a:r>
              <a:rPr lang="ru-RU" sz="3200" b="1">
                <a:solidFill>
                  <a:srgbClr val="CC3300"/>
                </a:solidFill>
              </a:rPr>
              <a:t>это лестница</a:t>
            </a:r>
            <a:r>
              <a:rPr lang="ru-RU" sz="3200" b="1" dirty="0">
                <a:solidFill>
                  <a:srgbClr val="CC3300"/>
                </a:solidFill>
              </a:rPr>
              <a:t>, где нельзя перепрыгивать через ступеньки</a:t>
            </a:r>
          </a:p>
        </p:txBody>
      </p:sp>
      <p:pic>
        <p:nvPicPr>
          <p:cNvPr id="1026" name="Picture 2" descr="C:\Users\User\Desktop\папка для проекта фото\кружок судомоделирование\100B1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48" y="4248238"/>
            <a:ext cx="2133975" cy="182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апка для проекта фото\кружок судомоделирование\100B29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/>
        </p:blipFill>
        <p:spPr bwMode="auto">
          <a:xfrm>
            <a:off x="2847304" y="4556236"/>
            <a:ext cx="1708967" cy="153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апка для проекта фото\кружок судомоделирование\100B19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1"/>
          <a:stretch/>
        </p:blipFill>
        <p:spPr bwMode="auto">
          <a:xfrm>
            <a:off x="6835604" y="3877177"/>
            <a:ext cx="2213113" cy="220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апка для проекта фото\кружок судомоделирование\100B19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r="15507" b="6516"/>
          <a:stretch/>
        </p:blipFill>
        <p:spPr bwMode="auto">
          <a:xfrm>
            <a:off x="9127547" y="3474176"/>
            <a:ext cx="2888974" cy="261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7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printsolution.it/img/pagegf-im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" y="189192"/>
            <a:ext cx="3030609" cy="303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3761" y="464553"/>
            <a:ext cx="2452255" cy="9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Правило ТРЕТЬЕ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472" y="4751081"/>
            <a:ext cx="29688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Планы — бесполезны, планирование — бесценно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b="1" dirty="0" err="1">
                <a:solidFill>
                  <a:schemeClr val="bg1"/>
                </a:solidFill>
              </a:rPr>
              <a:t>Дуайт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Эзенхауэр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8225" y="137943"/>
            <a:ext cx="845523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</a:rPr>
              <a:t>Учет возрастных и индивидуальных особенностей и зоны ближайшего развития учащихся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85111" y="1977977"/>
            <a:ext cx="8106889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Динамика исследовательских проектов учащихся в школе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4782" y="2866412"/>
            <a:ext cx="638892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исследовательские проекты учащихся </a:t>
            </a:r>
            <a:r>
              <a:rPr lang="ru-RU" sz="2400" b="1" dirty="0">
                <a:solidFill>
                  <a:srgbClr val="C00000"/>
                </a:solidFill>
              </a:rPr>
              <a:t>5-6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классов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04782" y="3665783"/>
            <a:ext cx="638892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учебно-исследовательские проекты подростков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8766" y="4350971"/>
            <a:ext cx="658551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научно-исследовательские проекты старшеклассников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98224" y="4992053"/>
            <a:ext cx="8064681" cy="1484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itchFamily="18" charset="2"/>
              <a:buNone/>
            </a:pPr>
            <a:r>
              <a:rPr lang="ru-RU" b="1" dirty="0">
                <a:solidFill>
                  <a:srgbClr val="0070C0"/>
                </a:solidFill>
              </a:rPr>
              <a:t>Ценность внеурочных исследовательских проектов учащихся </a:t>
            </a:r>
            <a:r>
              <a:rPr lang="ru-RU" b="1" dirty="0"/>
              <a:t>заключается в том, что они углубляют практическую направленность учения, соединяют обучение с жизнью, усиливают познавательную активность учащихся, учат самостоятельно мыслить, находить и решать проблемы исследовательскими методами</a:t>
            </a:r>
          </a:p>
        </p:txBody>
      </p:sp>
      <p:pic>
        <p:nvPicPr>
          <p:cNvPr id="2050" name="Picture 2" descr="C:\Users\User\Desktop\IMG-20190328-WA0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r="4952"/>
          <a:stretch/>
        </p:blipFill>
        <p:spPr bwMode="auto">
          <a:xfrm>
            <a:off x="2415309" y="2570923"/>
            <a:ext cx="3180195" cy="223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4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printsolution.it/img/pagegf-im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6" y="1283503"/>
            <a:ext cx="3008922" cy="303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261" y="1529097"/>
            <a:ext cx="2452255" cy="9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Правило </a:t>
            </a:r>
            <a:r>
              <a:rPr lang="ru-RU" sz="2700" b="1" dirty="0"/>
              <a:t>ЧЕТВЁРТОЕ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2603" y="124691"/>
            <a:ext cx="8300852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Изучение требований к условиям организации проектной деятельности учащихся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082921" y="2796278"/>
            <a:ext cx="5109077" cy="26588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600" b="1" dirty="0"/>
              <a:t>Задача проектной деятельности учащихся  – развить исследовательскую самостоятельность и инициативу  школьников, подкрепляя её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правильно задаваемыми вопросами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0880" y="2552834"/>
            <a:ext cx="1377537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проблема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51712" y="2570548"/>
            <a:ext cx="1377537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1712" y="3455739"/>
            <a:ext cx="1377537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действие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30880" y="3455739"/>
            <a:ext cx="1377537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рефлексия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8693" y="4358644"/>
            <a:ext cx="1377537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новая задача</a:t>
            </a:r>
          </a:p>
        </p:txBody>
      </p:sp>
      <p:pic>
        <p:nvPicPr>
          <p:cNvPr id="10242" name="Picture 2" descr="https://lng.cnc.im/dict/learn3/img/shutterstock_6642537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03" y="4199164"/>
            <a:ext cx="1857002" cy="185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>
            <a:off x="5121232" y="2771482"/>
            <a:ext cx="3176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240480" y="3103951"/>
            <a:ext cx="1487" cy="287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269176" y="3099039"/>
            <a:ext cx="1" cy="3025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072247" y="3699183"/>
            <a:ext cx="366651" cy="17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267693" y="4026555"/>
            <a:ext cx="1487" cy="287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648693" y="1943246"/>
            <a:ext cx="3280556" cy="5502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Схема организации                 проектной деятельности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226" y="4753194"/>
            <a:ext cx="31968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Наиболее глубокий след оставляет то, что тебе удалось открыть самому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Джордж Пойа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094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2675</TotalTime>
  <Words>1174</Words>
  <Application>Microsoft Office PowerPoint</Application>
  <PresentationFormat>Широкоэкранный</PresentationFormat>
  <Paragraphs>203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Corbel (Основной текст)</vt:lpstr>
      <vt:lpstr>Times New Roman</vt:lpstr>
      <vt:lpstr>Wingdings 2</vt:lpstr>
      <vt:lpstr>Рамка</vt:lpstr>
      <vt:lpstr>Метод ПРОЕКТНОЙ деятельности</vt:lpstr>
      <vt:lpstr>ПРОЕКТНАЯ деятельность</vt:lpstr>
      <vt:lpstr>…</vt:lpstr>
      <vt:lpstr>ТИПОЛОГИЯ проектов</vt:lpstr>
      <vt:lpstr>                                                       правил профессиональной организации проектной деятельности учащихся</vt:lpstr>
      <vt:lpstr>Правило ПЕРВОЕ</vt:lpstr>
      <vt:lpstr>Презентация PowerPoint</vt:lpstr>
      <vt:lpstr>Презентация PowerPoint</vt:lpstr>
      <vt:lpstr>Презентация PowerPoint</vt:lpstr>
      <vt:lpstr>…</vt:lpstr>
      <vt:lpstr>…</vt:lpstr>
      <vt:lpstr>ЭТАПЫ проекта</vt:lpstr>
      <vt:lpstr>Погружение в проектную задачу</vt:lpstr>
      <vt:lpstr>Организаци-онный этап</vt:lpstr>
      <vt:lpstr>Осуществ-ление деятельности</vt:lpstr>
      <vt:lpstr>Обработка и оформление результата</vt:lpstr>
      <vt:lpstr>Обсуждение результатов (рефлексия)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Ада</cp:lastModifiedBy>
  <cp:revision>267</cp:revision>
  <cp:lastPrinted>2019-01-17T09:10:51Z</cp:lastPrinted>
  <dcterms:created xsi:type="dcterms:W3CDTF">2018-12-16T15:44:36Z</dcterms:created>
  <dcterms:modified xsi:type="dcterms:W3CDTF">2022-12-19T11:45:18Z</dcterms:modified>
</cp:coreProperties>
</file>