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62" r:id="rId10"/>
    <p:sldId id="263" r:id="rId11"/>
    <p:sldId id="264" r:id="rId12"/>
    <p:sldId id="266" r:id="rId13"/>
    <p:sldId id="268" r:id="rId14"/>
    <p:sldId id="286" r:id="rId15"/>
    <p:sldId id="270" r:id="rId16"/>
    <p:sldId id="278" r:id="rId17"/>
    <p:sldId id="279" r:id="rId18"/>
    <p:sldId id="283" r:id="rId19"/>
    <p:sldId id="284" r:id="rId20"/>
    <p:sldId id="271" r:id="rId21"/>
    <p:sldId id="272" r:id="rId22"/>
    <p:sldId id="273" r:id="rId23"/>
    <p:sldId id="282" r:id="rId24"/>
    <p:sldId id="274" r:id="rId25"/>
    <p:sldId id="275" r:id="rId26"/>
    <p:sldId id="276" r:id="rId27"/>
    <p:sldId id="287" r:id="rId28"/>
    <p:sldId id="289" r:id="rId29"/>
    <p:sldId id="288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0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F28CF-E496-4A2D-92AF-EB4E99A3ECBC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A418AF-78A1-47A6-975D-64FCAEE0405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Вызвать интерес у обучающихся к творчеству, рисованию;</a:t>
          </a:r>
          <a:r>
            <a:rPr lang="en-US" sz="1400" b="1" dirty="0" smtClean="0">
              <a:solidFill>
                <a:srgbClr val="002060"/>
              </a:solidFill>
            </a:rPr>
            <a:t/>
          </a:r>
          <a:br>
            <a:rPr lang="en-US" sz="1400" b="1" dirty="0" smtClean="0">
              <a:solidFill>
                <a:srgbClr val="002060"/>
              </a:solidFill>
            </a:rPr>
          </a:br>
          <a:r>
            <a:rPr lang="ru-RU" sz="1100" b="1" dirty="0" smtClean="0"/>
            <a:t/>
          </a:r>
          <a:br>
            <a:rPr lang="ru-RU" sz="1100" b="1" dirty="0" smtClean="0"/>
          </a:br>
          <a:endParaRPr lang="ru-RU" sz="1100" b="1" dirty="0"/>
        </a:p>
      </dgm:t>
    </dgm:pt>
    <dgm:pt modelId="{157AFC70-46F0-45FA-84E7-C292C648793F}" type="parTrans" cxnId="{C13FA711-BF43-4620-8F9B-04EE4E18702A}">
      <dgm:prSet/>
      <dgm:spPr/>
      <dgm:t>
        <a:bodyPr/>
        <a:lstStyle/>
        <a:p>
          <a:endParaRPr lang="ru-RU"/>
        </a:p>
      </dgm:t>
    </dgm:pt>
    <dgm:pt modelId="{F8282E28-B07A-4E83-8280-D5D5FFD42E2F}" type="sibTrans" cxnId="{C13FA711-BF43-4620-8F9B-04EE4E18702A}">
      <dgm:prSet/>
      <dgm:spPr/>
      <dgm:t>
        <a:bodyPr/>
        <a:lstStyle/>
        <a:p>
          <a:endParaRPr lang="ru-RU"/>
        </a:p>
      </dgm:t>
    </dgm:pt>
    <dgm:pt modelId="{87C4CE53-9364-4737-80ED-169C50B1A866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Ознакомить со старым методом изготовления игрушек – из природных материалов;</a:t>
          </a:r>
          <a:endParaRPr lang="ru-RU" sz="1400" dirty="0">
            <a:solidFill>
              <a:srgbClr val="002060"/>
            </a:solidFill>
          </a:endParaRPr>
        </a:p>
      </dgm:t>
    </dgm:pt>
    <dgm:pt modelId="{397BCE4E-CC02-4077-BCA5-9FE7E94E6B15}" type="parTrans" cxnId="{09B1C584-B1F2-45E9-9B9A-5D40558FE8D2}">
      <dgm:prSet/>
      <dgm:spPr/>
      <dgm:t>
        <a:bodyPr/>
        <a:lstStyle/>
        <a:p>
          <a:endParaRPr lang="ru-RU"/>
        </a:p>
      </dgm:t>
    </dgm:pt>
    <dgm:pt modelId="{78B81554-AA0C-4B21-8125-CA3335C2F72D}" type="sibTrans" cxnId="{09B1C584-B1F2-45E9-9B9A-5D40558FE8D2}">
      <dgm:prSet/>
      <dgm:spPr/>
      <dgm:t>
        <a:bodyPr/>
        <a:lstStyle/>
        <a:p>
          <a:endParaRPr lang="ru-RU"/>
        </a:p>
      </dgm:t>
    </dgm:pt>
    <dgm:pt modelId="{DFC72EFD-AFDA-4124-A4B2-BC4ADCF6D5AA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Изготовление фигурок из костей животных (крупного рогатого скота, оленя и т.д.).</a:t>
          </a:r>
          <a:br>
            <a:rPr lang="ru-RU" sz="1200" b="1" dirty="0" smtClean="0">
              <a:solidFill>
                <a:srgbClr val="002060"/>
              </a:solidFill>
            </a:rPr>
          </a:br>
          <a:endParaRPr lang="ru-RU" sz="1200" dirty="0">
            <a:solidFill>
              <a:srgbClr val="002060"/>
            </a:solidFill>
          </a:endParaRPr>
        </a:p>
      </dgm:t>
    </dgm:pt>
    <dgm:pt modelId="{0FCF10F9-E657-4D63-B6B7-27AC133A6910}" type="parTrans" cxnId="{09131967-FC7D-4F53-8020-1F727981D835}">
      <dgm:prSet/>
      <dgm:spPr/>
      <dgm:t>
        <a:bodyPr/>
        <a:lstStyle/>
        <a:p>
          <a:endParaRPr lang="ru-RU"/>
        </a:p>
      </dgm:t>
    </dgm:pt>
    <dgm:pt modelId="{5F080A5A-0DE1-4054-B3D0-2333E2F0E1CD}" type="sibTrans" cxnId="{09131967-FC7D-4F53-8020-1F727981D835}">
      <dgm:prSet/>
      <dgm:spPr/>
      <dgm:t>
        <a:bodyPr/>
        <a:lstStyle/>
        <a:p>
          <a:endParaRPr lang="ru-RU"/>
        </a:p>
      </dgm:t>
    </dgm:pt>
    <dgm:pt modelId="{463D7F20-A884-4EFC-9E9D-0BB14A953BF6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Апробация шахматных фигурок в игре.</a:t>
          </a:r>
          <a:endParaRPr lang="ru-RU" b="1" dirty="0">
            <a:solidFill>
              <a:srgbClr val="002060"/>
            </a:solidFill>
          </a:endParaRPr>
        </a:p>
      </dgm:t>
    </dgm:pt>
    <dgm:pt modelId="{B732553B-57A5-4010-AC9A-B058CB1B6FEF}" type="parTrans" cxnId="{98C6F7E0-0F91-4575-95C4-3985DCC0CE0D}">
      <dgm:prSet/>
      <dgm:spPr/>
      <dgm:t>
        <a:bodyPr/>
        <a:lstStyle/>
        <a:p>
          <a:endParaRPr lang="ru-RU"/>
        </a:p>
      </dgm:t>
    </dgm:pt>
    <dgm:pt modelId="{AF85F914-4E4E-465C-9A33-A45D672902D7}" type="sibTrans" cxnId="{98C6F7E0-0F91-4575-95C4-3985DCC0CE0D}">
      <dgm:prSet/>
      <dgm:spPr/>
      <dgm:t>
        <a:bodyPr/>
        <a:lstStyle/>
        <a:p>
          <a:endParaRPr lang="ru-RU"/>
        </a:p>
      </dgm:t>
    </dgm:pt>
    <dgm:pt modelId="{68595F10-97C6-4AB4-924B-C6BAB9C29219}" type="pres">
      <dgm:prSet presAssocID="{D7AF28CF-E496-4A2D-92AF-EB4E99A3ECB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D2EA2-5E58-48A3-B607-F6614F4667BD}" type="pres">
      <dgm:prSet presAssocID="{D7AF28CF-E496-4A2D-92AF-EB4E99A3ECBC}" presName="diamond" presStyleLbl="bgShp" presStyleIdx="0" presStyleCnt="1"/>
      <dgm:spPr/>
    </dgm:pt>
    <dgm:pt modelId="{80A67441-8248-4E26-967C-7C1B6F439F98}" type="pres">
      <dgm:prSet presAssocID="{D7AF28CF-E496-4A2D-92AF-EB4E99A3ECB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44083-CC87-4C77-97F4-64073FB20D8E}" type="pres">
      <dgm:prSet presAssocID="{D7AF28CF-E496-4A2D-92AF-EB4E99A3ECB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21D0-19EB-469C-9C2C-321558D6045F}" type="pres">
      <dgm:prSet presAssocID="{D7AF28CF-E496-4A2D-92AF-EB4E99A3ECB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01A3B-93FF-4C60-A2E8-9C8655E25806}" type="pres">
      <dgm:prSet presAssocID="{D7AF28CF-E496-4A2D-92AF-EB4E99A3ECB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1C584-B1F2-45E9-9B9A-5D40558FE8D2}" srcId="{D7AF28CF-E496-4A2D-92AF-EB4E99A3ECBC}" destId="{87C4CE53-9364-4737-80ED-169C50B1A866}" srcOrd="1" destOrd="0" parTransId="{397BCE4E-CC02-4077-BCA5-9FE7E94E6B15}" sibTransId="{78B81554-AA0C-4B21-8125-CA3335C2F72D}"/>
    <dgm:cxn modelId="{FBFCCE61-007F-4A6B-940E-2919DF537A18}" type="presOf" srcId="{90A418AF-78A1-47A6-975D-64FCAEE04054}" destId="{80A67441-8248-4E26-967C-7C1B6F439F98}" srcOrd="0" destOrd="0" presId="urn:microsoft.com/office/officeart/2005/8/layout/matrix3"/>
    <dgm:cxn modelId="{07E651F6-F079-4390-9DA7-F3D71C0EEAD6}" type="presOf" srcId="{D7AF28CF-E496-4A2D-92AF-EB4E99A3ECBC}" destId="{68595F10-97C6-4AB4-924B-C6BAB9C29219}" srcOrd="0" destOrd="0" presId="urn:microsoft.com/office/officeart/2005/8/layout/matrix3"/>
    <dgm:cxn modelId="{475EBCFA-B574-4DA2-9BEF-824916C0F5E3}" type="presOf" srcId="{87C4CE53-9364-4737-80ED-169C50B1A866}" destId="{C9244083-CC87-4C77-97F4-64073FB20D8E}" srcOrd="0" destOrd="0" presId="urn:microsoft.com/office/officeart/2005/8/layout/matrix3"/>
    <dgm:cxn modelId="{F115ABBC-208B-4F40-9377-DF2C12EF67CA}" type="presOf" srcId="{463D7F20-A884-4EFC-9E9D-0BB14A953BF6}" destId="{F4001A3B-93FF-4C60-A2E8-9C8655E25806}" srcOrd="0" destOrd="0" presId="urn:microsoft.com/office/officeart/2005/8/layout/matrix3"/>
    <dgm:cxn modelId="{C13FA711-BF43-4620-8F9B-04EE4E18702A}" srcId="{D7AF28CF-E496-4A2D-92AF-EB4E99A3ECBC}" destId="{90A418AF-78A1-47A6-975D-64FCAEE04054}" srcOrd="0" destOrd="0" parTransId="{157AFC70-46F0-45FA-84E7-C292C648793F}" sibTransId="{F8282E28-B07A-4E83-8280-D5D5FFD42E2F}"/>
    <dgm:cxn modelId="{09131967-FC7D-4F53-8020-1F727981D835}" srcId="{D7AF28CF-E496-4A2D-92AF-EB4E99A3ECBC}" destId="{DFC72EFD-AFDA-4124-A4B2-BC4ADCF6D5AA}" srcOrd="2" destOrd="0" parTransId="{0FCF10F9-E657-4D63-B6B7-27AC133A6910}" sibTransId="{5F080A5A-0DE1-4054-B3D0-2333E2F0E1CD}"/>
    <dgm:cxn modelId="{98C6F7E0-0F91-4575-95C4-3985DCC0CE0D}" srcId="{D7AF28CF-E496-4A2D-92AF-EB4E99A3ECBC}" destId="{463D7F20-A884-4EFC-9E9D-0BB14A953BF6}" srcOrd="3" destOrd="0" parTransId="{B732553B-57A5-4010-AC9A-B058CB1B6FEF}" sibTransId="{AF85F914-4E4E-465C-9A33-A45D672902D7}"/>
    <dgm:cxn modelId="{744ADCE9-7DAA-48B1-BBC0-DC58CE584D75}" type="presOf" srcId="{DFC72EFD-AFDA-4124-A4B2-BC4ADCF6D5AA}" destId="{2D8E21D0-19EB-469C-9C2C-321558D6045F}" srcOrd="0" destOrd="0" presId="urn:microsoft.com/office/officeart/2005/8/layout/matrix3"/>
    <dgm:cxn modelId="{113A6E53-95EF-46A9-9714-DAAFB2619EAC}" type="presParOf" srcId="{68595F10-97C6-4AB4-924B-C6BAB9C29219}" destId="{2E9D2EA2-5E58-48A3-B607-F6614F4667BD}" srcOrd="0" destOrd="0" presId="urn:microsoft.com/office/officeart/2005/8/layout/matrix3"/>
    <dgm:cxn modelId="{CE029E69-B38F-4CC4-9FF1-A78644B3D654}" type="presParOf" srcId="{68595F10-97C6-4AB4-924B-C6BAB9C29219}" destId="{80A67441-8248-4E26-967C-7C1B6F439F98}" srcOrd="1" destOrd="0" presId="urn:microsoft.com/office/officeart/2005/8/layout/matrix3"/>
    <dgm:cxn modelId="{FD4D92EF-7B6D-458A-B2BE-AC2B97B81C9E}" type="presParOf" srcId="{68595F10-97C6-4AB4-924B-C6BAB9C29219}" destId="{C9244083-CC87-4C77-97F4-64073FB20D8E}" srcOrd="2" destOrd="0" presId="urn:microsoft.com/office/officeart/2005/8/layout/matrix3"/>
    <dgm:cxn modelId="{F96D873D-4AC0-40D1-B00C-9C3F4F1A0D4D}" type="presParOf" srcId="{68595F10-97C6-4AB4-924B-C6BAB9C29219}" destId="{2D8E21D0-19EB-469C-9C2C-321558D6045F}" srcOrd="3" destOrd="0" presId="urn:microsoft.com/office/officeart/2005/8/layout/matrix3"/>
    <dgm:cxn modelId="{3A15B44B-317E-408D-AD16-D1B574BE6ACC}" type="presParOf" srcId="{68595F10-97C6-4AB4-924B-C6BAB9C29219}" destId="{F4001A3B-93FF-4C60-A2E8-9C8655E2580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9D2EA2-5E58-48A3-B607-F6614F4667BD}">
      <dsp:nvSpPr>
        <dsp:cNvPr id="0" name=""/>
        <dsp:cNvSpPr/>
      </dsp:nvSpPr>
      <dsp:spPr>
        <a:xfrm>
          <a:off x="979460" y="0"/>
          <a:ext cx="4464495" cy="4464495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A67441-8248-4E26-967C-7C1B6F439F98}">
      <dsp:nvSpPr>
        <dsp:cNvPr id="0" name=""/>
        <dsp:cNvSpPr/>
      </dsp:nvSpPr>
      <dsp:spPr>
        <a:xfrm>
          <a:off x="1403587" y="424127"/>
          <a:ext cx="1741153" cy="17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Вызвать интерес у обучающихся к творчеству, рисованию;</a:t>
          </a:r>
          <a:r>
            <a:rPr lang="en-US" sz="1400" b="1" kern="1200" dirty="0" smtClean="0">
              <a:solidFill>
                <a:srgbClr val="002060"/>
              </a:solidFill>
            </a:rPr>
            <a:t/>
          </a:r>
          <a:br>
            <a:rPr lang="en-US" sz="1400" b="1" kern="1200" dirty="0" smtClean="0">
              <a:solidFill>
                <a:srgbClr val="002060"/>
              </a:solidFill>
            </a:rPr>
          </a:br>
          <a:r>
            <a:rPr lang="ru-RU" sz="1100" b="1" kern="1200" dirty="0" smtClean="0"/>
            <a:t/>
          </a:r>
          <a:br>
            <a:rPr lang="ru-RU" sz="1100" b="1" kern="1200" dirty="0" smtClean="0"/>
          </a:br>
          <a:endParaRPr lang="ru-RU" sz="1100" b="1" kern="1200" dirty="0"/>
        </a:p>
      </dsp:txBody>
      <dsp:txXfrm>
        <a:off x="1403587" y="424127"/>
        <a:ext cx="1741153" cy="1741153"/>
      </dsp:txXfrm>
    </dsp:sp>
    <dsp:sp modelId="{C9244083-CC87-4C77-97F4-64073FB20D8E}">
      <dsp:nvSpPr>
        <dsp:cNvPr id="0" name=""/>
        <dsp:cNvSpPr/>
      </dsp:nvSpPr>
      <dsp:spPr>
        <a:xfrm>
          <a:off x="3278675" y="424127"/>
          <a:ext cx="1741153" cy="17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Ознакомить со старым методом изготовления игрушек – из природных материалов;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278675" y="424127"/>
        <a:ext cx="1741153" cy="1741153"/>
      </dsp:txXfrm>
    </dsp:sp>
    <dsp:sp modelId="{2D8E21D0-19EB-469C-9C2C-321558D6045F}">
      <dsp:nvSpPr>
        <dsp:cNvPr id="0" name=""/>
        <dsp:cNvSpPr/>
      </dsp:nvSpPr>
      <dsp:spPr>
        <a:xfrm>
          <a:off x="1403587" y="2299214"/>
          <a:ext cx="1741153" cy="17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Изготовление фигурок из костей животных (крупного рогатого скота, оленя и т.д.).</a:t>
          </a:r>
          <a:br>
            <a:rPr lang="ru-RU" sz="1200" b="1" kern="1200" dirty="0" smtClean="0">
              <a:solidFill>
                <a:srgbClr val="002060"/>
              </a:solidFill>
            </a:rPr>
          </a:br>
          <a:endParaRPr lang="ru-RU" sz="1200" kern="1200" dirty="0">
            <a:solidFill>
              <a:srgbClr val="002060"/>
            </a:solidFill>
          </a:endParaRPr>
        </a:p>
      </dsp:txBody>
      <dsp:txXfrm>
        <a:off x="1403587" y="2299214"/>
        <a:ext cx="1741153" cy="1741153"/>
      </dsp:txXfrm>
    </dsp:sp>
    <dsp:sp modelId="{F4001A3B-93FF-4C60-A2E8-9C8655E25806}">
      <dsp:nvSpPr>
        <dsp:cNvPr id="0" name=""/>
        <dsp:cNvSpPr/>
      </dsp:nvSpPr>
      <dsp:spPr>
        <a:xfrm>
          <a:off x="3278675" y="2299214"/>
          <a:ext cx="1741153" cy="17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Апробация шахматных фигурок в игре.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278675" y="2299214"/>
        <a:ext cx="1741153" cy="1741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Министерство образования Республики Саха (Якутия)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err="1" smtClean="0"/>
              <a:t>Эвено-Бытантайский</a:t>
            </a:r>
            <a:r>
              <a:rPr lang="ru-RU" sz="1800" b="1" dirty="0" smtClean="0"/>
              <a:t> национальный улус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МБУ ДО «Улусный детский центр»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Игрушки детей Севера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на примере шахматных фигурок.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ru-RU" sz="1900" b="1" dirty="0" smtClean="0"/>
              <a:t>Автор: Слепцов Мир Николаевич,</a:t>
            </a:r>
            <a:endParaRPr lang="ru-RU" sz="1900" dirty="0" smtClean="0"/>
          </a:p>
          <a:p>
            <a:pPr algn="r">
              <a:buNone/>
            </a:pPr>
            <a:r>
              <a:rPr lang="ru-RU" sz="1900" b="1" dirty="0" smtClean="0"/>
              <a:t>педагог дополнительного образования</a:t>
            </a:r>
            <a:endParaRPr lang="ru-RU" sz="1900" dirty="0" smtClean="0"/>
          </a:p>
          <a:p>
            <a:pPr algn="r">
              <a:buNone/>
            </a:pPr>
            <a:r>
              <a:rPr lang="ru-RU" sz="1900" b="1" dirty="0" smtClean="0"/>
              <a:t>МБУ ДО «Улусный детский центр»</a:t>
            </a:r>
            <a:endParaRPr lang="ru-RU" sz="1900" dirty="0" smtClean="0"/>
          </a:p>
          <a:p>
            <a:pPr algn="r">
              <a:buNone/>
            </a:pPr>
            <a:r>
              <a:rPr lang="ru-RU" sz="1900" b="1" dirty="0" smtClean="0"/>
              <a:t>Руководитель изостудии «</a:t>
            </a:r>
            <a:r>
              <a:rPr lang="ru-RU" sz="1900" b="1" dirty="0" err="1" smtClean="0"/>
              <a:t>Маранга</a:t>
            </a:r>
            <a:r>
              <a:rPr lang="ru-RU" sz="1900" b="1" dirty="0" smtClean="0"/>
              <a:t>»</a:t>
            </a:r>
            <a:endParaRPr lang="ru-RU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dirty="0" smtClean="0"/>
              <a:t>Цевка - суставы передней и задней ног животного</a:t>
            </a:r>
            <a:endParaRPr lang="ru-RU" dirty="0"/>
          </a:p>
        </p:txBody>
      </p:sp>
      <p:pic>
        <p:nvPicPr>
          <p:cNvPr id="6" name="Содержимое 5" descr="1646883501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1. Подготовка - Для этого её сначала варят несколько часов, чтобы отделить от остатков мяса и обезжирить, затем отбеливают и только после этого кость можно обрабатывать.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973532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85265"/>
            <a:ext cx="3657600" cy="4141544"/>
          </a:xfrm>
        </p:spPr>
      </p:pic>
      <p:pic>
        <p:nvPicPr>
          <p:cNvPr id="7" name="Содержимое 6" descr="1646973532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38150" y="1524000"/>
            <a:ext cx="2735000" cy="46640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2. Шлифование</a:t>
            </a:r>
            <a:r>
              <a:rPr lang="en-US" sz="2000" dirty="0" smtClean="0">
                <a:latin typeface="Monotype Corsiva" pitchFamily="66" charset="0"/>
              </a:rPr>
              <a:t> – </a:t>
            </a:r>
            <a:r>
              <a:rPr lang="ru-RU" sz="2000" dirty="0" smtClean="0">
                <a:latin typeface="Monotype Corsiva" pitchFamily="66" charset="0"/>
              </a:rPr>
              <a:t>это выравнивание поверхности изделия и снятия царапин. Производится оно шлифовальной шкуркой с различной величиной зерна вручную и механически.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Содержимое 3" descr="1646873437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3</a:t>
            </a:r>
            <a:r>
              <a:rPr lang="ru-RU" sz="3600" dirty="0" smtClean="0">
                <a:latin typeface="Monotype Corsiva" pitchFamily="66" charset="0"/>
              </a:rPr>
              <a:t>. 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Выравнивание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операция шлифовки основания костей для устойчивости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6468835005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16473065238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4. Готовая фигура для окрашивания</a:t>
            </a:r>
            <a:endParaRPr lang="ru-RU" sz="4000" dirty="0">
              <a:solidFill>
                <a:schemeClr val="bg2">
                  <a:lumMod val="9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646883500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5. Окрашивание и покраска  – нанесение краской на подготовленную кость. Окрашивание черной краской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6" name="Содержимое 5" descr="16468835003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8" name="Содержимое 7" descr="16468835008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Нанесение окончательных штрихов шахматных фигур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8835004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8" name="Содержимое 7" descr="16468835006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Готовые шахматные фигуры черной масти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8835006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844824"/>
            <a:ext cx="3657600" cy="3888432"/>
          </a:xfrm>
        </p:spPr>
      </p:pic>
      <p:pic>
        <p:nvPicPr>
          <p:cNvPr id="8" name="Содержимое 7" descr="16468835005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1844824"/>
            <a:ext cx="3657600" cy="388843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Белые фигуры не окрашиваются, остаются со своим натуральным цветом, чтобы не потерять естественность кости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8835003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8" name="Содержимое 7" descr="16468835004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3498056" cy="46640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Пример законченной работы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6473065238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Содержимое 5" descr="16473065238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555776" y="1700808"/>
          <a:ext cx="6423416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55776" y="260648"/>
            <a:ext cx="6400800" cy="1509712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  <a:latin typeface="Monotype Corsiva" pitchFamily="66" charset="0"/>
              </a:rPr>
              <a:t>Цели :</a:t>
            </a:r>
            <a:endParaRPr lang="ru-RU" sz="80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Пешки – выполнены в виде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вьючной поклажи (</a:t>
            </a:r>
            <a:r>
              <a:rPr lang="ru-RU" sz="400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бэрэбэдэй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)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8734370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60848"/>
            <a:ext cx="3657600" cy="3528392"/>
          </a:xfrm>
        </p:spPr>
      </p:pic>
      <p:pic>
        <p:nvPicPr>
          <p:cNvPr id="8" name="Содержимое 7" descr="Пеш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060848"/>
            <a:ext cx="3657600" cy="352839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Ладья – в виде юрты эвенов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6" name="Содержимое 5" descr="16468734370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20888"/>
            <a:ext cx="3657600" cy="3024336"/>
          </a:xfrm>
        </p:spPr>
      </p:pic>
      <p:pic>
        <p:nvPicPr>
          <p:cNvPr id="10" name="Содержимое 9" descr="Ладь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420888"/>
            <a:ext cx="3657600" cy="302433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Конь –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изображен в виде горного барана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Содержимое 5" descr="16468734369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916832"/>
            <a:ext cx="3657600" cy="3744416"/>
          </a:xfrm>
        </p:spPr>
      </p:pic>
      <p:pic>
        <p:nvPicPr>
          <p:cNvPr id="8" name="Содержимое 7" descr="Кон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1916832"/>
            <a:ext cx="3657600" cy="374441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Слон –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 образе молодых оленеводов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6468734369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  <p:pic>
        <p:nvPicPr>
          <p:cNvPr id="8" name="Содержимое 7" descr="Слон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636837"/>
            <a:ext cx="3657600" cy="2438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Ферзь – эвенская женщина с национальным убранством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6468734369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657600" cy="3672408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Содержимое 6" descr="94a57b30043b65036dd53e251a6ae2a1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916832"/>
            <a:ext cx="3657600" cy="34130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Король – глава эвенского рода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6468734369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60848"/>
            <a:ext cx="3657600" cy="3600400"/>
          </a:xfrm>
        </p:spPr>
      </p:pic>
      <p:pic>
        <p:nvPicPr>
          <p:cNvPr id="8" name="Содержимое 7" descr="Корол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027237"/>
            <a:ext cx="3657600" cy="3657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Набор шахматных фигур получается в национальном эвенском стиле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Содержимое 3" descr="1646873437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Шахматная доска выполнена из шкуры и лапок молодого оленя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1647308644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060848"/>
            <a:ext cx="3657600" cy="3888431"/>
          </a:xfrm>
        </p:spPr>
      </p:pic>
      <p:pic>
        <p:nvPicPr>
          <p:cNvPr id="8" name="Содержимое 7" descr="1647308644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060848"/>
            <a:ext cx="3657600" cy="388843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3500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/>
              <a:t> </a:t>
            </a:r>
            <a:r>
              <a:rPr lang="ru-RU" sz="1400" i="1" dirty="0" smtClean="0"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Иванов, С. В. Орнаментированные куклы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ульчей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/ С. В. Иванов // Совет. этнография. — 1936. — № 6.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 2. Киле, Н. Б. Нанайская игрушка как произведение декоративно-прикладного искусства / Н. Б. Киле // Проблемы изучения и собирания предметов народного искусства в музеях Дальнего Востока: (IV зон.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науч.-практ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., 21 ?23 апр. 1988, г. Хабаровск: тез.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докл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.). — Хабаровск, 1988.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Малыгина, А. А. Куклы народов Сибири (по коллекциям МАЭ) / А. А. Малыгина // Материальная и духовная культура народов Сибири. — Л., 1988. — (Сборник МАЭ; т. XII).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Соболевская, Н. А. Каталог игрушек народностей юга Дальнего Востока (из собрания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Хабаров-ского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краевого краеведческого музея им. Н. И.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Гродекова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 / Н. А. Соболевская // Вест. Сахалин. музея. — Южно-Сахалинск: COKM, I997. — C. 66-129. — (Ежегодник Сахалинского областного краеведческого музея; 4).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Нисисава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Кэйити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Японская кукла /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Нисисава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Кэйити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Тояма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Хироси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— Токио, 1986. — (На яп. яз.).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Дайн, Г. Л. Детский народный календарь. Приметы, поверья, игры, рецепты, рукоделие / Г. Л. Дайн. — М., 2001.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Дайн, Г. Л. Русская игрушка: альбом / Г. Л. Дайн. — М., 1987</a:t>
            </a:r>
            <a:r>
              <a:rPr lang="ru-RU" sz="2400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988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Спасибо за внимание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играйте с удовольствием!!!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u="sng" dirty="0" smtClean="0"/>
              <a:t>Предмет исследования</a:t>
            </a:r>
            <a:r>
              <a:rPr lang="ru-RU" b="1" dirty="0" smtClean="0"/>
              <a:t>: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6600" dirty="0" smtClean="0">
                <a:latin typeface="Monotype Corsiva" pitchFamily="66" charset="0"/>
              </a:rPr>
              <a:t>эффективность цевки для изготовления шахматных фигурок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90000"/>
                  </a:schemeClr>
                </a:solidFill>
                <a:cs typeface="Aharoni" pitchFamily="2" charset="-79"/>
              </a:rPr>
              <a:t>Задачи :</a:t>
            </a:r>
            <a:r>
              <a:rPr lang="ru-RU" sz="4400" dirty="0" smtClean="0">
                <a:solidFill>
                  <a:schemeClr val="bg2">
                    <a:lumMod val="90000"/>
                  </a:schemeClr>
                </a:solidFill>
                <a:cs typeface="Aharoni" pitchFamily="2" charset="-79"/>
              </a:rPr>
              <a:t/>
            </a:r>
            <a:br>
              <a:rPr lang="ru-RU" sz="4400" dirty="0" smtClean="0">
                <a:solidFill>
                  <a:schemeClr val="bg2">
                    <a:lumMod val="90000"/>
                  </a:schemeClr>
                </a:solidFill>
                <a:cs typeface="Aharoni" pitchFamily="2" charset="-79"/>
              </a:rPr>
            </a:br>
            <a:endParaRPr lang="ru-RU" sz="4400" dirty="0">
              <a:solidFill>
                <a:schemeClr val="bg2">
                  <a:lumMod val="9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u="sng" dirty="0" smtClean="0">
                <a:latin typeface="Monotype Corsiva" pitchFamily="66" charset="0"/>
              </a:rPr>
              <a:t>Обучающие: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 lvl="0" algn="just"/>
            <a:r>
              <a:rPr lang="ru-RU" dirty="0" smtClean="0">
                <a:latin typeface="Monotype Corsiva" pitchFamily="66" charset="0"/>
              </a:rPr>
              <a:t>Познакомиться с техникой изготовления фигурок из костей;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Изготовление шахматных фигурок;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Апробация шахматных фигурок в игре.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u="sng" dirty="0" smtClean="0">
                <a:latin typeface="Monotype Corsiva" pitchFamily="66" charset="0"/>
              </a:rPr>
              <a:t>Воспитательные: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 lvl="0"/>
            <a:r>
              <a:rPr lang="ru-RU" dirty="0" smtClean="0">
                <a:latin typeface="Monotype Corsiva" pitchFamily="66" charset="0"/>
              </a:rPr>
              <a:t>Воспитать чувства бережного отношения к природе;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Знание культуры, обычаев, традиций эвенского народа, уважительное отношение к ним; 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Воспитание любви и  гордости  за свой народ.</a:t>
            </a: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Оборудование и инструменты для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/>
            <a:r>
              <a:rPr lang="ru-RU" sz="4400" dirty="0" smtClean="0">
                <a:latin typeface="Monotype Corsiva" pitchFamily="66" charset="0"/>
              </a:rPr>
              <a:t>Кости;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Готовый образец шахматной фигурки;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Краски;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Бормашина;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Кисточка;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Шлифовальная машина;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Введение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7458032" cy="50055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Игрушка – очень древнее изобретение человечества. Находки археологов подтверждают, что в куклы дети играли ещё в доисторические времена. </a:t>
            </a:r>
          </a:p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 семьях, где было много детей, приходилось делать игрушки из подручного материала: из тряпочек, веточек, ниток, и даже из костей животных. Игрушки являлись отображением быта, окружающего ребенка, и позволяли детям через игру подражать взрослым. </a:t>
            </a:r>
          </a:p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 самое тяжёлое детство выпадало на долю детей Крайнего Севера.  Поэтому северные дети делали себе игрушки из других подручных материалов - костей диких и домашних животных.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игрушек детей Севера</a:t>
            </a:r>
            <a:br>
              <a:rPr lang="ru-RU" dirty="0" smtClean="0"/>
            </a:br>
            <a:r>
              <a:rPr lang="ru-RU" dirty="0" smtClean="0"/>
              <a:t>(олени)</a:t>
            </a:r>
            <a:endParaRPr lang="ru-RU" dirty="0"/>
          </a:p>
        </p:txBody>
      </p:sp>
      <p:pic>
        <p:nvPicPr>
          <p:cNvPr id="7" name="Содержимое 6" descr="16472161999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44824"/>
            <a:ext cx="3657600" cy="3888432"/>
          </a:xfrm>
        </p:spPr>
      </p:pic>
      <p:pic>
        <p:nvPicPr>
          <p:cNvPr id="8" name="Содержимое 7" descr="16472161999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755695" cy="38884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игрушек детей Севера</a:t>
            </a:r>
            <a:br>
              <a:rPr lang="ru-RU" dirty="0" smtClean="0"/>
            </a:br>
            <a:r>
              <a:rPr lang="ru-RU" dirty="0" smtClean="0"/>
              <a:t>(олени с упряжью, коровы)</a:t>
            </a:r>
            <a:endParaRPr lang="ru-RU" dirty="0"/>
          </a:p>
        </p:txBody>
      </p:sp>
      <p:pic>
        <p:nvPicPr>
          <p:cNvPr id="9" name="Содержимое 8" descr="1647216200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72816"/>
            <a:ext cx="3657600" cy="4320480"/>
          </a:xfrm>
        </p:spPr>
      </p:pic>
      <p:pic>
        <p:nvPicPr>
          <p:cNvPr id="10" name="Содержимое 9" descr="16472162000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657600" cy="43204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Простые фигурки легко получаются из суставов передней и задней ног животного («цевки»). Такие кости всегда остаются после того, когда варят, например, холодец.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 различной литературе определение этому слову описывается так:</a:t>
            </a:r>
          </a:p>
          <a:p>
            <a:pPr algn="just"/>
            <a: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Цевка (простая кость)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наиболее доступная кость, подходящая для резьбы — цевка (кость крупных рогатых животных). Эта кость широко использовалась в декоративно-прикладном искусстве. Из неё возможно изготовить кубки, украшения и многое другое. Кость довольно пластична, хорошо обрабатывается бормашиной и ручным инструментом, поддаётся полировке.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Плотность кости зависит от возраста и питания животного.</a:t>
            </a:r>
          </a:p>
          <a:p>
            <a:pPr>
              <a:buNone/>
            </a:pP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474</TotalTime>
  <Words>543</Words>
  <Application>Microsoft Office PowerPoint</Application>
  <PresentationFormat>Экран (4:3)</PresentationFormat>
  <Paragraphs>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Министерство образования Республики Саха (Якутия) Эвено-Бытантайский национальный улус МБУ ДО «Улусный детский центр» </vt:lpstr>
      <vt:lpstr>Слайд 2</vt:lpstr>
      <vt:lpstr>Предмет исследования: </vt:lpstr>
      <vt:lpstr>Задачи : </vt:lpstr>
      <vt:lpstr>Оборудование и инструменты для работы: </vt:lpstr>
      <vt:lpstr>Введение </vt:lpstr>
      <vt:lpstr>Примеры игрушек детей Севера (олени)</vt:lpstr>
      <vt:lpstr>Примеры игрушек детей Севера (олени с упряжью, коровы)</vt:lpstr>
      <vt:lpstr>Цевка</vt:lpstr>
      <vt:lpstr>Цевка - суставы передней и задней ног животного</vt:lpstr>
      <vt:lpstr>1. Подготовка - Для этого её сначала варят несколько часов, чтобы отделить от остатков мяса и обезжирить, затем отбеливают и только после этого кость можно обрабатывать.</vt:lpstr>
      <vt:lpstr>2. Шлифование – это выравнивание поверхности изделия и снятия царапин. Производится оно шлифовальной шкуркой с различной величиной зерна вручную и механически.</vt:lpstr>
      <vt:lpstr>3.  Выравнивание- операция шлифовки основания костей для устойчивости</vt:lpstr>
      <vt:lpstr>4. Готовая фигура для окрашивания</vt:lpstr>
      <vt:lpstr>5. Окрашивание и покраска  – нанесение краской на подготовленную кость. Окрашивание черной краской</vt:lpstr>
      <vt:lpstr>Нанесение окончательных штрихов шахматных фигур </vt:lpstr>
      <vt:lpstr>Готовые шахматные фигуры черной масти</vt:lpstr>
      <vt:lpstr>Белые фигуры не окрашиваются, остаются со своим натуральным цветом, чтобы не потерять естественность кости</vt:lpstr>
      <vt:lpstr>Пример законченной работы</vt:lpstr>
      <vt:lpstr>Пешки – выполнены в виде вьючной поклажи (бэрэбэдэй)</vt:lpstr>
      <vt:lpstr>Ладья – в виде юрты эвенов</vt:lpstr>
      <vt:lpstr>Конь –  изображен в виде горного барана</vt:lpstr>
      <vt:lpstr>Слон –  в образе молодых оленеводов</vt:lpstr>
      <vt:lpstr>Ферзь – эвенская женщина с национальным убранством</vt:lpstr>
      <vt:lpstr>Король – глава эвенского рода</vt:lpstr>
      <vt:lpstr>Набор шахматных фигур получается в национальном эвенском стиле</vt:lpstr>
      <vt:lpstr>Шахматная доска выполнена из шкуры и лапок молодого оленя</vt:lpstr>
      <vt:lpstr>Использованная литература:   1. Иванов, С. В. Орнаментированные куклы ульчей / С. В. Иванов // Совет. этнография. — 1936. — № 6.   2. Киле, Н. Б. Нанайская игрушка как произведение декоративно-прикладного искусства / Н. Б. Киле // Проблемы изучения и собирания предметов народного искусства в музеях Дальнего Востока: (IV зон. науч.-практ. конф., 21 ?23 апр. 1988, г. Хабаровск: тез. докл.). — Хабаровск, 1988. 3. Малыгина, А. А. Куклы народов Сибири (по коллекциям МАЭ) / А. А. Малыгина // Материальная и духовная культура народов Сибири. — Л., 1988. — (Сборник МАЭ; т. XII). 4. Соболевская, Н. А. Каталог игрушек народностей юга Дальнего Востока (из собрания Хабаров-ского краевого краеведческого музея им. Н. И. Гродекова) / Н. А. Соболевская // Вест. Сахалин. музея. — Южно-Сахалинск: COKM, I997. — C. 66-129. — (Ежегодник Сахалинского областного краеведческого музея; 4). 5. Нисисава Кэйити. Японская кукла / Нисисава Кэйити, Тояма Хироси. — Токио, 1986. — (На яп. яз.). 6. Дайн, Г. Л. Детский народный календарь. Приметы, поверья, игры, рецепты, рукоделие / Г. Л. Дайн. — М., 2001. 7. Дайн, Г. Л. Русская игрушка: альбом / Г. Л. Дайн. — М., 1987. </vt:lpstr>
      <vt:lpstr>Спасибо за внимание  и играйте с удовольствием!!!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Саха (Якутия) Эвено-Бытантайский национальный улус МБУ ДО «Улусный детский центр»</dc:title>
  <dc:creator>user01</dc:creator>
  <cp:lastModifiedBy>user01</cp:lastModifiedBy>
  <cp:revision>40</cp:revision>
  <dcterms:created xsi:type="dcterms:W3CDTF">2022-03-10T02:19:06Z</dcterms:created>
  <dcterms:modified xsi:type="dcterms:W3CDTF">2022-10-26T06:14:09Z</dcterms:modified>
</cp:coreProperties>
</file>