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6162" y="797814"/>
            <a:ext cx="4950460" cy="947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pn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png"/><Relationship Id="rId23" Type="http://schemas.openxmlformats.org/officeDocument/2006/relationships/image" Target="../media/image22.jpg"/><Relationship Id="rId24" Type="http://schemas.openxmlformats.org/officeDocument/2006/relationships/image" Target="../media/image23.jp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g"/><Relationship Id="rId28" Type="http://schemas.openxmlformats.org/officeDocument/2006/relationships/image" Target="../media/image27.jpg"/><Relationship Id="rId29" Type="http://schemas.openxmlformats.org/officeDocument/2006/relationships/image" Target="../media/image28.png"/><Relationship Id="rId30" Type="http://schemas.openxmlformats.org/officeDocument/2006/relationships/image" Target="../media/image29.jpg"/><Relationship Id="rId31" Type="http://schemas.openxmlformats.org/officeDocument/2006/relationships/image" Target="../media/image30.jpg"/><Relationship Id="rId32" Type="http://schemas.openxmlformats.org/officeDocument/2006/relationships/image" Target="../media/image3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15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pn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png"/><Relationship Id="rId23" Type="http://schemas.openxmlformats.org/officeDocument/2006/relationships/image" Target="../media/image22.jpg"/><Relationship Id="rId24" Type="http://schemas.openxmlformats.org/officeDocument/2006/relationships/image" Target="../media/image23.jp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g"/><Relationship Id="rId28" Type="http://schemas.openxmlformats.org/officeDocument/2006/relationships/image" Target="../media/image27.jpg"/><Relationship Id="rId29" Type="http://schemas.openxmlformats.org/officeDocument/2006/relationships/image" Target="../media/image28.png"/><Relationship Id="rId30" Type="http://schemas.openxmlformats.org/officeDocument/2006/relationships/image" Target="../media/image29.jpg"/><Relationship Id="rId31" Type="http://schemas.openxmlformats.org/officeDocument/2006/relationships/image" Target="../media/image30.jpg"/><Relationship Id="rId32" Type="http://schemas.openxmlformats.org/officeDocument/2006/relationships/image" Target="../media/image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g"/><Relationship Id="rId8" Type="http://schemas.openxmlformats.org/officeDocument/2006/relationships/image" Target="../media/image45.png"/><Relationship Id="rId9" Type="http://schemas.openxmlformats.org/officeDocument/2006/relationships/image" Target="../media/image46.jpg"/><Relationship Id="rId10" Type="http://schemas.openxmlformats.org/officeDocument/2006/relationships/image" Target="../media/image47.jp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jpg"/><Relationship Id="rId15" Type="http://schemas.openxmlformats.org/officeDocument/2006/relationships/image" Target="../media/image52.png"/><Relationship Id="rId16" Type="http://schemas.openxmlformats.org/officeDocument/2006/relationships/image" Target="../media/image53.jpg"/><Relationship Id="rId17" Type="http://schemas.openxmlformats.org/officeDocument/2006/relationships/image" Target="../media/image54.jpg"/><Relationship Id="rId18" Type="http://schemas.openxmlformats.org/officeDocument/2006/relationships/image" Target="../media/image55.png"/><Relationship Id="rId19" Type="http://schemas.openxmlformats.org/officeDocument/2006/relationships/image" Target="../media/image56.jpg"/><Relationship Id="rId20" Type="http://schemas.openxmlformats.org/officeDocument/2006/relationships/image" Target="../media/image5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jpg"/><Relationship Id="rId8" Type="http://schemas.openxmlformats.org/officeDocument/2006/relationships/image" Target="../media/image64.png"/><Relationship Id="rId9" Type="http://schemas.openxmlformats.org/officeDocument/2006/relationships/image" Target="../media/image65.jpg"/><Relationship Id="rId10" Type="http://schemas.openxmlformats.org/officeDocument/2006/relationships/image" Target="../media/image66.jp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jpg"/><Relationship Id="rId14" Type="http://schemas.openxmlformats.org/officeDocument/2006/relationships/image" Target="../media/image70.jpg"/><Relationship Id="rId15" Type="http://schemas.openxmlformats.org/officeDocument/2006/relationships/image" Target="../media/image71.jpg"/><Relationship Id="rId16" Type="http://schemas.openxmlformats.org/officeDocument/2006/relationships/image" Target="../media/image72.png"/><Relationship Id="rId17" Type="http://schemas.openxmlformats.org/officeDocument/2006/relationships/image" Target="../media/image73.jpg"/><Relationship Id="rId18" Type="http://schemas.openxmlformats.org/officeDocument/2006/relationships/image" Target="../media/image74.jpg"/><Relationship Id="rId19" Type="http://schemas.openxmlformats.org/officeDocument/2006/relationships/image" Target="../media/image75.png"/><Relationship Id="rId20" Type="http://schemas.openxmlformats.org/officeDocument/2006/relationships/image" Target="../media/image76.png"/><Relationship Id="rId21" Type="http://schemas.openxmlformats.org/officeDocument/2006/relationships/image" Target="../media/image77.jpg"/><Relationship Id="rId22" Type="http://schemas.openxmlformats.org/officeDocument/2006/relationships/image" Target="../media/image78.jpg"/><Relationship Id="rId23" Type="http://schemas.openxmlformats.org/officeDocument/2006/relationships/image" Target="../media/image79.png"/><Relationship Id="rId24" Type="http://schemas.openxmlformats.org/officeDocument/2006/relationships/image" Target="../media/image80.jpg"/><Relationship Id="rId25" Type="http://schemas.openxmlformats.org/officeDocument/2006/relationships/image" Target="../media/image81.jpg"/><Relationship Id="rId26" Type="http://schemas.openxmlformats.org/officeDocument/2006/relationships/image" Target="../media/image82.png"/><Relationship Id="rId27" Type="http://schemas.openxmlformats.org/officeDocument/2006/relationships/image" Target="../media/image83.jpg"/><Relationship Id="rId28" Type="http://schemas.openxmlformats.org/officeDocument/2006/relationships/image" Target="../media/image84.jpg"/><Relationship Id="rId29" Type="http://schemas.openxmlformats.org/officeDocument/2006/relationships/image" Target="../media/image85.png"/><Relationship Id="rId30" Type="http://schemas.openxmlformats.org/officeDocument/2006/relationships/image" Target="../media/image86.jpg"/><Relationship Id="rId31" Type="http://schemas.openxmlformats.org/officeDocument/2006/relationships/image" Target="../media/image87.png"/><Relationship Id="rId32" Type="http://schemas.openxmlformats.org/officeDocument/2006/relationships/image" Target="../media/image88.jpg"/><Relationship Id="rId33" Type="http://schemas.openxmlformats.org/officeDocument/2006/relationships/image" Target="../media/image89.jpg"/><Relationship Id="rId34" Type="http://schemas.openxmlformats.org/officeDocument/2006/relationships/image" Target="../media/image90.png"/><Relationship Id="rId35" Type="http://schemas.openxmlformats.org/officeDocument/2006/relationships/image" Target="../media/image91.png"/><Relationship Id="rId36" Type="http://schemas.openxmlformats.org/officeDocument/2006/relationships/image" Target="../media/image92.jpg"/><Relationship Id="rId37" Type="http://schemas.openxmlformats.org/officeDocument/2006/relationships/image" Target="../media/image93.jpg"/><Relationship Id="rId38" Type="http://schemas.openxmlformats.org/officeDocument/2006/relationships/image" Target="../media/image94.png"/><Relationship Id="rId39" Type="http://schemas.openxmlformats.org/officeDocument/2006/relationships/image" Target="../media/image9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jpg"/><Relationship Id="rId4" Type="http://schemas.openxmlformats.org/officeDocument/2006/relationships/image" Target="../media/image101.png"/><Relationship Id="rId5" Type="http://schemas.openxmlformats.org/officeDocument/2006/relationships/image" Target="../media/image102.jpg"/><Relationship Id="rId6" Type="http://schemas.openxmlformats.org/officeDocument/2006/relationships/image" Target="../media/image103.jpg"/><Relationship Id="rId7" Type="http://schemas.openxmlformats.org/officeDocument/2006/relationships/image" Target="../media/image104.jpg"/><Relationship Id="rId8" Type="http://schemas.openxmlformats.org/officeDocument/2006/relationships/image" Target="../media/image105.jpg"/><Relationship Id="rId9" Type="http://schemas.openxmlformats.org/officeDocument/2006/relationships/image" Target="../media/image106.png"/><Relationship Id="rId10" Type="http://schemas.openxmlformats.org/officeDocument/2006/relationships/image" Target="../media/image107.jpg"/><Relationship Id="rId11" Type="http://schemas.openxmlformats.org/officeDocument/2006/relationships/image" Target="../media/image108.jpg"/><Relationship Id="rId12" Type="http://schemas.openxmlformats.org/officeDocument/2006/relationships/image" Target="../media/image109.jpg"/><Relationship Id="rId13" Type="http://schemas.openxmlformats.org/officeDocument/2006/relationships/image" Target="../media/image110.jpg"/><Relationship Id="rId14" Type="http://schemas.openxmlformats.org/officeDocument/2006/relationships/image" Target="../media/image111.jpg"/><Relationship Id="rId15" Type="http://schemas.openxmlformats.org/officeDocument/2006/relationships/image" Target="../media/image1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8421623"/>
            <a:ext cx="18281904" cy="84124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6531864"/>
            <a:ext cx="18281904" cy="4267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" y="3587496"/>
            <a:ext cx="18281904" cy="16824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" y="2453639"/>
            <a:ext cx="18281904" cy="24993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095" y="1508760"/>
            <a:ext cx="18279110" cy="104139"/>
            <a:chOff x="6095" y="1508760"/>
            <a:chExt cx="18279110" cy="104139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4152" y="1508760"/>
              <a:ext cx="679703" cy="10363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095" y="1508760"/>
              <a:ext cx="18279110" cy="100965"/>
            </a:xfrm>
            <a:custGeom>
              <a:avLst/>
              <a:gdLst/>
              <a:ahLst/>
              <a:cxnLst/>
              <a:rect l="l" t="t" r="r" b="b"/>
              <a:pathLst>
                <a:path w="18279110" h="100965">
                  <a:moveTo>
                    <a:pt x="18278856" y="100584"/>
                  </a:moveTo>
                  <a:lnTo>
                    <a:pt x="0" y="100584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100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3572197" y="1450847"/>
            <a:ext cx="3670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DBDBDB"/>
                </a:solidFill>
                <a:latin typeface="Microsoft Sans Serif"/>
                <a:cs typeface="Microsoft Sans Serif"/>
              </a:rPr>
              <a:t>'g.</a:t>
            </a:r>
            <a:r>
              <a:rPr dirty="0" sz="1100" spc="-125">
                <a:solidFill>
                  <a:srgbClr val="DBDBDB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E9E9E9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-95">
                <a:solidFill>
                  <a:srgbClr val="E9E9E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CACACA"/>
                </a:solidFill>
                <a:latin typeface="Microsoft Sans Serif"/>
                <a:cs typeface="Microsoft Sans Serif"/>
              </a:rPr>
              <a:t>1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095" y="2008632"/>
            <a:ext cx="18282285" cy="79375"/>
            <a:chOff x="6095" y="2008632"/>
            <a:chExt cx="18282285" cy="7937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656" y="2008632"/>
              <a:ext cx="560832" cy="792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30072" y="2008632"/>
              <a:ext cx="630936" cy="792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41624" y="2008632"/>
              <a:ext cx="512063" cy="792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5" y="2008632"/>
              <a:ext cx="18281904" cy="7924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6095" y="2807207"/>
            <a:ext cx="18282285" cy="512445"/>
            <a:chOff x="6095" y="2807207"/>
            <a:chExt cx="18282285" cy="512445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28719" y="2807207"/>
              <a:ext cx="1633727" cy="5120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29615" y="2807207"/>
              <a:ext cx="2474976" cy="51206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5" y="2807207"/>
              <a:ext cx="18281904" cy="512064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6095" y="5568696"/>
            <a:ext cx="18279110" cy="411480"/>
          </a:xfrm>
          <a:custGeom>
            <a:avLst/>
            <a:gdLst/>
            <a:ahLst/>
            <a:cxnLst/>
            <a:rect l="l" t="t" r="r" b="b"/>
            <a:pathLst>
              <a:path w="18279110" h="411479">
                <a:moveTo>
                  <a:pt x="18278856" y="411480"/>
                </a:moveTo>
                <a:lnTo>
                  <a:pt x="0" y="411480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029337" y="5449823"/>
            <a:ext cx="75590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80">
                <a:solidFill>
                  <a:srgbClr val="FFFFFF"/>
                </a:solidFill>
                <a:latin typeface="Lucida Sans Unicode"/>
                <a:cs typeface="Lucida Sans Unicode"/>
              </a:rPr>
              <a:t>VSEE</a:t>
            </a:r>
            <a:r>
              <a:rPr dirty="0" sz="29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900" spc="-3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55">
                <a:solidFill>
                  <a:srgbClr val="FFFFFF"/>
                </a:solidFill>
                <a:latin typeface="Lucida Sans Unicode"/>
                <a:cs typeface="Lucida Sans Unicode"/>
              </a:rPr>
              <a:t>одном</a:t>
            </a:r>
            <a:r>
              <a:rPr dirty="0" sz="2900" spc="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70">
                <a:solidFill>
                  <a:srgbClr val="FFFFFF"/>
                </a:solidFill>
                <a:latin typeface="Lucida Sans Unicode"/>
                <a:cs typeface="Lucida Sans Unicode"/>
              </a:rPr>
              <a:t>хлпхе!</a:t>
            </a:r>
            <a:r>
              <a:rPr dirty="0" sz="2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25">
                <a:solidFill>
                  <a:srgbClr val="FFFFFF"/>
                </a:solidFill>
                <a:latin typeface="Lucida Sans Unicode"/>
                <a:cs typeface="Lucida Sans Unicode"/>
              </a:rPr>
              <a:t>Просто,</a:t>
            </a:r>
            <a:r>
              <a:rPr dirty="0" sz="2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30">
                <a:solidFill>
                  <a:srgbClr val="FFFFFF"/>
                </a:solidFill>
                <a:latin typeface="Lucida Sans Unicode"/>
                <a:cs typeface="Lucida Sans Unicode"/>
              </a:rPr>
              <a:t>быстро</a:t>
            </a:r>
            <a:r>
              <a:rPr dirty="0" sz="29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35">
                <a:solidFill>
                  <a:srgbClr val="FFFFFF"/>
                </a:solidFill>
                <a:latin typeface="Lucida Sans Unicode"/>
                <a:cs typeface="Lucida Sans Unicode"/>
              </a:rPr>
              <a:t>легхо!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414605" y="5449823"/>
            <a:ext cx="10350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355">
                <a:solidFill>
                  <a:srgbClr val="D4D4D4"/>
                </a:solidFill>
                <a:latin typeface="Lucida Sans Unicode"/>
                <a:cs typeface="Lucida Sans Unicode"/>
              </a:rPr>
              <a:t>,</a:t>
            </a:r>
            <a:endParaRPr sz="2900">
              <a:latin typeface="Lucida Sans Unicode"/>
              <a:cs typeface="Lucida Sans Unicode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095" y="6038088"/>
            <a:ext cx="18282285" cy="43180"/>
            <a:chOff x="6095" y="6038088"/>
            <a:chExt cx="18282285" cy="43180"/>
          </a:xfrm>
        </p:grpSpPr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04848" y="6038088"/>
              <a:ext cx="1767840" cy="426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39472" y="6038088"/>
              <a:ext cx="1633727" cy="426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5" y="6038088"/>
              <a:ext cx="18281904" cy="42672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6095" y="6141720"/>
            <a:ext cx="18282285" cy="104139"/>
            <a:chOff x="6095" y="6141720"/>
            <a:chExt cx="18282285" cy="104139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75024" y="6208776"/>
              <a:ext cx="1633727" cy="3657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73712" y="6141720"/>
              <a:ext cx="3218688" cy="1036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5" y="6141720"/>
              <a:ext cx="18281904" cy="103632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6095" y="6330696"/>
            <a:ext cx="18282285" cy="36830"/>
            <a:chOff x="6095" y="6330696"/>
            <a:chExt cx="18282285" cy="36830"/>
          </a:xfrm>
        </p:grpSpPr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636239" y="6330696"/>
              <a:ext cx="1633728" cy="3657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210032" y="6330696"/>
              <a:ext cx="2182367" cy="3657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5" y="6330696"/>
              <a:ext cx="18281904" cy="36575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6095" y="7068311"/>
            <a:ext cx="18282285" cy="24765"/>
            <a:chOff x="6095" y="7068311"/>
            <a:chExt cx="18282285" cy="24765"/>
          </a:xfrm>
        </p:grpSpPr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55952" y="7068311"/>
              <a:ext cx="1658111" cy="2438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88239" y="7068311"/>
              <a:ext cx="1633728" cy="2438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95" y="7068311"/>
              <a:ext cx="18281904" cy="24383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6095" y="7677911"/>
            <a:ext cx="18282285" cy="213360"/>
            <a:chOff x="6095" y="7677911"/>
            <a:chExt cx="18282285" cy="213360"/>
          </a:xfrm>
        </p:grpSpPr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65295" y="7684007"/>
              <a:ext cx="1633727" cy="3657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514576" y="7677911"/>
              <a:ext cx="1780032" cy="21335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661391" y="7677911"/>
              <a:ext cx="1633727" cy="2133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5" y="7677911"/>
              <a:ext cx="18281904" cy="213359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6095" y="7970519"/>
            <a:ext cx="18282285" cy="60960"/>
            <a:chOff x="6095" y="7970519"/>
            <a:chExt cx="18282285" cy="60960"/>
          </a:xfrm>
        </p:grpSpPr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24304" y="7970519"/>
              <a:ext cx="1633727" cy="609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58927" y="7970519"/>
              <a:ext cx="1633727" cy="609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95" y="7970519"/>
              <a:ext cx="18281904" cy="60960"/>
            </a:xfrm>
            <a:prstGeom prst="rect">
              <a:avLst/>
            </a:prstGeom>
          </p:spPr>
        </p:pic>
      </p:grpSp>
      <p:sp>
        <p:nvSpPr>
          <p:cNvPr id="47" name="object 47" descr=""/>
          <p:cNvSpPr/>
          <p:nvPr/>
        </p:nvSpPr>
        <p:spPr>
          <a:xfrm>
            <a:off x="1633727" y="8784335"/>
            <a:ext cx="1609725" cy="180340"/>
          </a:xfrm>
          <a:custGeom>
            <a:avLst/>
            <a:gdLst/>
            <a:ahLst/>
            <a:cxnLst/>
            <a:rect l="l" t="t" r="r" b="b"/>
            <a:pathLst>
              <a:path w="1609725" h="180340">
                <a:moveTo>
                  <a:pt x="1609344" y="179832"/>
                </a:moveTo>
                <a:lnTo>
                  <a:pt x="0" y="179832"/>
                </a:lnTo>
                <a:lnTo>
                  <a:pt x="0" y="0"/>
                </a:lnTo>
                <a:lnTo>
                  <a:pt x="1609344" y="0"/>
                </a:lnTo>
                <a:lnTo>
                  <a:pt x="1609344" y="179832"/>
                </a:lnTo>
                <a:close/>
              </a:path>
            </a:pathLst>
          </a:custGeom>
          <a:solidFill>
            <a:srgbClr val="EBA3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615808" y="8675369"/>
            <a:ext cx="1623060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dirty="0" sz="215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FFFFFF"/>
                </a:solidFill>
                <a:latin typeface="Times New Roman"/>
                <a:cs typeface="Times New Roman"/>
              </a:rPr>
              <a:t>Vsee.kz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36760" y="3705352"/>
            <a:ext cx="2245360" cy="19723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58419" marR="34925">
              <a:lnSpc>
                <a:spcPts val="2180"/>
              </a:lnSpc>
              <a:spcBef>
                <a:spcPts val="254"/>
              </a:spcBef>
            </a:pPr>
            <a:r>
              <a:rPr dirty="0" sz="1900" spc="-315">
                <a:solidFill>
                  <a:srgbClr val="A0031D"/>
                </a:solidFill>
                <a:latin typeface="Microsoft Sans Serif"/>
                <a:cs typeface="Microsoft Sans Serif"/>
              </a:rPr>
              <a:t>“л</a:t>
            </a:r>
            <a:r>
              <a:rPr dirty="0" sz="1900" spc="335">
                <a:solidFill>
                  <a:srgbClr val="A0031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10">
                <a:solidFill>
                  <a:srgbClr val="1A1A1A"/>
                </a:solidFill>
                <a:latin typeface="Microsoft Sans Serif"/>
                <a:cs typeface="Microsoft Sans Serif"/>
              </a:rPr>
              <a:t>Масwтабированпе </a:t>
            </a:r>
            <a:r>
              <a:rPr dirty="0" sz="1900" spc="-105">
                <a:solidFill>
                  <a:srgbClr val="1A1A1A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-22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1A1A1A"/>
                </a:solidFill>
                <a:latin typeface="Microsoft Sans Serif"/>
                <a:cs typeface="Microsoft Sans Serif"/>
              </a:rPr>
              <a:t>Астану</a:t>
            </a:r>
            <a:endParaRPr sz="1900">
              <a:latin typeface="Microsoft Sans Serif"/>
              <a:cs typeface="Microsoft Sans Serif"/>
            </a:endParaRPr>
          </a:p>
          <a:p>
            <a:pPr algn="ctr" marL="245110">
              <a:lnSpc>
                <a:spcPts val="2090"/>
              </a:lnSpc>
            </a:pP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500+</a:t>
            </a:r>
            <a:r>
              <a:rPr dirty="0" sz="1800" spc="-10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партнёров,</a:t>
            </a:r>
            <a:endParaRPr sz="1800">
              <a:latin typeface="Microsoft Sans Serif"/>
              <a:cs typeface="Microsoft Sans Serif"/>
            </a:endParaRPr>
          </a:p>
          <a:p>
            <a:pPr algn="ctr" marL="12700" marR="5080" indent="-26670">
              <a:lnSpc>
                <a:spcPct val="98200"/>
              </a:lnSpc>
              <a:spcBef>
                <a:spcPts val="60"/>
              </a:spcBef>
            </a:pPr>
            <a:r>
              <a:rPr dirty="0" sz="1800" spc="-20">
                <a:solidFill>
                  <a:srgbClr val="1A1A1A"/>
                </a:solidFill>
                <a:latin typeface="Microsoft Sans Serif"/>
                <a:cs typeface="Microsoft Sans Serif"/>
              </a:rPr>
              <a:t>20</a:t>
            </a:r>
            <a:r>
              <a:rPr dirty="0" sz="1800" spc="-9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1A1A1A"/>
                </a:solidFill>
                <a:latin typeface="Microsoft Sans Serif"/>
                <a:cs typeface="Microsoft Sans Serif"/>
              </a:rPr>
              <a:t>000</a:t>
            </a:r>
            <a:r>
              <a:rPr dirty="0" sz="1800" spc="-9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1A1A1A"/>
                </a:solidFill>
                <a:latin typeface="Microsoft Sans Serif"/>
                <a:cs typeface="Microsoft Sans Serif"/>
              </a:rPr>
              <a:t>пользователей </a:t>
            </a:r>
            <a:r>
              <a:rPr dirty="0" sz="1800" spc="-10">
                <a:solidFill>
                  <a:srgbClr val="363636"/>
                </a:solidFill>
                <a:latin typeface="Microsoft Sans Serif"/>
                <a:cs typeface="Microsoft Sans Serif"/>
              </a:rPr>
              <a:t>Д</a:t>
            </a: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Подмюченпе</a:t>
            </a:r>
            <a:r>
              <a:rPr dirty="0" sz="1800" spc="50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95">
                <a:solidFill>
                  <a:srgbClr val="1A1A1A"/>
                </a:solidFill>
                <a:latin typeface="Microsoft Sans Serif"/>
                <a:cs typeface="Microsoft Sans Serif"/>
              </a:rPr>
              <a:t>новых</a:t>
            </a:r>
            <a:r>
              <a:rPr dirty="0" sz="1900" spc="-10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0">
                <a:solidFill>
                  <a:srgbClr val="1A1A1A"/>
                </a:solidFill>
                <a:latin typeface="Microsoft Sans Serif"/>
                <a:cs typeface="Microsoft Sans Serif"/>
              </a:rPr>
              <a:t>категории: </a:t>
            </a:r>
            <a:r>
              <a:rPr dirty="0" sz="1850" spc="-100">
                <a:solidFill>
                  <a:srgbClr val="1A1A1A"/>
                </a:solidFill>
                <a:latin typeface="Microsoft Sans Serif"/>
                <a:cs typeface="Microsoft Sans Serif"/>
              </a:rPr>
              <a:t>медпцпна,</a:t>
            </a:r>
            <a:r>
              <a:rPr dirty="0" sz="1850" spc="-1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125">
                <a:solidFill>
                  <a:srgbClr val="1A1A1A"/>
                </a:solidFill>
                <a:latin typeface="Microsoft Sans Serif"/>
                <a:cs typeface="Microsoft Sans Serif"/>
              </a:rPr>
              <a:t>цветы,</a:t>
            </a:r>
            <a:r>
              <a:rPr dirty="0" sz="185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0">
                <a:solidFill>
                  <a:srgbClr val="1A1A1A"/>
                </a:solidFill>
                <a:latin typeface="Microsoft Sans Serif"/>
                <a:cs typeface="Microsoft Sans Serif"/>
              </a:rPr>
              <a:t>п.тд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03283" y="7273035"/>
            <a:ext cx="13220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80">
                <a:solidFill>
                  <a:srgbClr val="1A1A1A"/>
                </a:solidFill>
                <a:latin typeface="Cambria"/>
                <a:cs typeface="Cambria"/>
              </a:rPr>
              <a:t>Q3</a:t>
            </a:r>
            <a:r>
              <a:rPr dirty="0" sz="2800" spc="-25">
                <a:solidFill>
                  <a:srgbClr val="1A1A1A"/>
                </a:solidFill>
                <a:latin typeface="Cambria"/>
                <a:cs typeface="Cambria"/>
              </a:rPr>
              <a:t> 2025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83198" y="3341878"/>
            <a:ext cx="2141855" cy="348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marR="63500" indent="-130810">
              <a:lnSpc>
                <a:spcPct val="107400"/>
              </a:lnSpc>
              <a:spcBef>
                <a:spcPts val="100"/>
              </a:spcBef>
              <a:tabLst>
                <a:tab pos="414655" algn="l"/>
              </a:tabLst>
            </a:pPr>
            <a:r>
              <a:rPr dirty="0" sz="1750" spc="635">
                <a:solidFill>
                  <a:srgbClr val="2D2D2D"/>
                </a:solidFill>
                <a:latin typeface="Microsoft Sans Serif"/>
                <a:cs typeface="Microsoft Sans Serif"/>
              </a:rPr>
              <a:t>—</a:t>
            </a:r>
            <a:r>
              <a:rPr dirty="0" sz="1750">
                <a:solidFill>
                  <a:srgbClr val="2D2D2D"/>
                </a:solidFill>
                <a:latin typeface="Microsoft Sans Serif"/>
                <a:cs typeface="Microsoft Sans Serif"/>
              </a:rPr>
              <a:t>	</a:t>
            </a:r>
            <a:r>
              <a:rPr dirty="0" sz="1750" spc="-10">
                <a:solidFill>
                  <a:srgbClr val="1A1A1A"/>
                </a:solidFill>
                <a:latin typeface="Microsoft Sans Serif"/>
                <a:cs typeface="Microsoft Sans Serif"/>
              </a:rPr>
              <a:t>Подтверждение </a:t>
            </a:r>
            <a:r>
              <a:rPr dirty="0" sz="1750">
                <a:solidFill>
                  <a:srgbClr val="1A1A1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750" spc="17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1A1A1A"/>
                </a:solidFill>
                <a:latin typeface="Microsoft Sans Serif"/>
                <a:cs typeface="Microsoft Sans Serif"/>
              </a:rPr>
              <a:t>(комиссия</a:t>
            </a:r>
            <a:endParaRPr sz="1750">
              <a:latin typeface="Microsoft Sans Serif"/>
              <a:cs typeface="Microsoft Sans Serif"/>
            </a:endParaRPr>
          </a:p>
          <a:p>
            <a:pPr marL="486409">
              <a:lnSpc>
                <a:spcPts val="2265"/>
              </a:lnSpc>
            </a:pPr>
            <a:r>
              <a:rPr dirty="0" sz="1950" spc="-100">
                <a:solidFill>
                  <a:srgbClr val="1A1A1A"/>
                </a:solidFill>
                <a:latin typeface="Microsoft Sans Serif"/>
                <a:cs typeface="Microsoft Sans Serif"/>
              </a:rPr>
              <a:t>+</a:t>
            </a:r>
            <a:r>
              <a:rPr dirty="0" sz="1950" spc="-114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1A1A1A"/>
                </a:solidFill>
                <a:latin typeface="Microsoft Sans Serif"/>
                <a:cs typeface="Microsoft Sans Serif"/>
              </a:rPr>
              <a:t>подписка)</a:t>
            </a:r>
            <a:endParaRPr sz="1950">
              <a:latin typeface="Microsoft Sans Serif"/>
              <a:cs typeface="Microsoft Sans Serif"/>
            </a:endParaRPr>
          </a:p>
          <a:p>
            <a:pPr marL="496570">
              <a:lnSpc>
                <a:spcPts val="2310"/>
              </a:lnSpc>
            </a:pPr>
            <a:r>
              <a:rPr dirty="0" sz="1950" spc="-45">
                <a:solidFill>
                  <a:srgbClr val="1A1A1A"/>
                </a:solidFill>
                <a:latin typeface="Microsoft Sans Serif"/>
                <a:cs typeface="Microsoft Sans Serif"/>
              </a:rPr>
              <a:t>Тестирование</a:t>
            </a:r>
            <a:endParaRPr sz="1950">
              <a:latin typeface="Microsoft Sans Serif"/>
              <a:cs typeface="Microsoft Sans Serif"/>
            </a:endParaRPr>
          </a:p>
          <a:p>
            <a:pPr algn="ctr" marL="374015" marR="298450" indent="-3810">
              <a:lnSpc>
                <a:spcPts val="2280"/>
              </a:lnSpc>
              <a:spcBef>
                <a:spcPts val="40"/>
              </a:spcBef>
            </a:pP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промо- </a:t>
            </a:r>
            <a:r>
              <a:rPr dirty="0" sz="1800" spc="-25">
                <a:solidFill>
                  <a:srgbClr val="1A1A1A"/>
                </a:solidFill>
                <a:latin typeface="Microsoft Sans Serif"/>
                <a:cs typeface="Microsoft Sans Serif"/>
              </a:rPr>
              <a:t>инструментов</a:t>
            </a:r>
            <a:endParaRPr sz="1800">
              <a:latin typeface="Microsoft Sans Serif"/>
              <a:cs typeface="Microsoft Sans Serif"/>
            </a:endParaRPr>
          </a:p>
          <a:p>
            <a:pPr algn="ctr" marL="105410">
              <a:lnSpc>
                <a:spcPct val="100000"/>
              </a:lnSpc>
              <a:spcBef>
                <a:spcPts val="50"/>
              </a:spcBef>
            </a:pPr>
            <a:r>
              <a:rPr dirty="0" sz="1750" spc="-10">
                <a:solidFill>
                  <a:srgbClr val="1A1A1A"/>
                </a:solidFill>
                <a:latin typeface="Microsoft Sans Serif"/>
                <a:cs typeface="Microsoft Sans Serif"/>
              </a:rPr>
              <a:t>(акции,</a:t>
            </a:r>
            <a:endParaRPr sz="1750">
              <a:latin typeface="Microsoft Sans Serif"/>
              <a:cs typeface="Microsoft Sans Serif"/>
            </a:endParaRPr>
          </a:p>
          <a:p>
            <a:pPr algn="ctr" marL="53340">
              <a:lnSpc>
                <a:spcPct val="100000"/>
              </a:lnSpc>
              <a:spcBef>
                <a:spcPts val="130"/>
              </a:spcBef>
            </a:pPr>
            <a:r>
              <a:rPr dirty="0" sz="1800">
                <a:solidFill>
                  <a:srgbClr val="1A1A1A"/>
                </a:solidFill>
                <a:latin typeface="Microsoft Sans Serif"/>
                <a:cs typeface="Microsoft Sans Serif"/>
              </a:rPr>
              <a:t>подарочные</a:t>
            </a:r>
            <a:r>
              <a:rPr dirty="0" sz="1800" spc="-4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карты)</a:t>
            </a:r>
            <a:endParaRPr sz="1800">
              <a:latin typeface="Microsoft Sans Serif"/>
              <a:cs typeface="Microsoft Sans Serif"/>
            </a:endParaRPr>
          </a:p>
          <a:p>
            <a:pPr algn="ctr" marL="131445">
              <a:lnSpc>
                <a:spcPct val="100000"/>
              </a:lnSpc>
              <a:spcBef>
                <a:spcPts val="145"/>
              </a:spcBef>
            </a:pPr>
            <a:r>
              <a:rPr dirty="0" sz="1750" spc="-525">
                <a:solidFill>
                  <a:srgbClr val="D1263B"/>
                </a:solidFill>
                <a:latin typeface="Microsoft Sans Serif"/>
                <a:cs typeface="Microsoft Sans Serif"/>
              </a:rPr>
              <a:t>Ф</a:t>
            </a:r>
            <a:r>
              <a:rPr dirty="0" sz="1750" spc="409">
                <a:solidFill>
                  <a:srgbClr val="D1263B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1A1A1A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1750" spc="13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14">
                <a:solidFill>
                  <a:srgbClr val="1A1A1A"/>
                </a:solidFill>
                <a:latin typeface="Microsoft Sans Serif"/>
                <a:cs typeface="Microsoft Sans Serif"/>
              </a:rPr>
              <a:t>к</a:t>
            </a:r>
            <a:endParaRPr sz="1750">
              <a:latin typeface="Microsoft Sans Serif"/>
              <a:cs typeface="Microsoft Sans Serif"/>
            </a:endParaRPr>
          </a:p>
          <a:p>
            <a:pPr algn="ctr" marL="514984" marR="400050" indent="-17145">
              <a:lnSpc>
                <a:spcPct val="106800"/>
              </a:lnSpc>
              <a:spcBef>
                <a:spcPts val="40"/>
              </a:spcBef>
            </a:pPr>
            <a:r>
              <a:rPr dirty="0" sz="1750">
                <a:solidFill>
                  <a:srgbClr val="1A1A1A"/>
                </a:solidFill>
                <a:latin typeface="Microsoft Sans Serif"/>
                <a:cs typeface="Microsoft Sans Serif"/>
              </a:rPr>
              <a:t>выходу</a:t>
            </a:r>
            <a:r>
              <a:rPr dirty="0" sz="1750" spc="4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25">
                <a:solidFill>
                  <a:srgbClr val="1A1A1A"/>
                </a:solidFill>
                <a:latin typeface="Microsoft Sans Serif"/>
                <a:cs typeface="Microsoft Sans Serif"/>
              </a:rPr>
              <a:t>на </a:t>
            </a:r>
            <a:r>
              <a:rPr dirty="0" sz="1750">
                <a:solidFill>
                  <a:srgbClr val="1A1A1A"/>
                </a:solidFill>
                <a:latin typeface="Microsoft Sans Serif"/>
                <a:cs typeface="Microsoft Sans Serif"/>
              </a:rPr>
              <a:t>Шымкент</a:t>
            </a:r>
            <a:r>
              <a:rPr dirty="0" sz="1750" spc="27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35">
                <a:solidFill>
                  <a:srgbClr val="1A1A1A"/>
                </a:solidFill>
                <a:latin typeface="Microsoft Sans Serif"/>
                <a:cs typeface="Microsoft Sans Serif"/>
              </a:rPr>
              <a:t>и </a:t>
            </a:r>
            <a:r>
              <a:rPr dirty="0" sz="1800" spc="-10">
                <a:solidFill>
                  <a:srgbClr val="1A1A1A"/>
                </a:solidFill>
                <a:latin typeface="Microsoft Sans Serif"/>
                <a:cs typeface="Microsoft Sans Serif"/>
              </a:rPr>
              <a:t>Караганду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61174" y="7224776"/>
            <a:ext cx="13169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1A1A1A"/>
                </a:solidFill>
                <a:latin typeface="Microsoft Sans Serif"/>
                <a:cs typeface="Microsoft Sans Serif"/>
              </a:rPr>
              <a:t>Q4</a:t>
            </a:r>
            <a:r>
              <a:rPr dirty="0" sz="2700" spc="-4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20">
                <a:solidFill>
                  <a:srgbClr val="1A1A1A"/>
                </a:solidFill>
                <a:latin typeface="Microsoft Sans Serif"/>
                <a:cs typeface="Microsoft Sans Serif"/>
              </a:rPr>
              <a:t>2025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546429" y="3307842"/>
            <a:ext cx="1771650" cy="31788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66040" marR="57150" indent="86360">
              <a:lnSpc>
                <a:spcPct val="95300"/>
              </a:lnSpc>
              <a:spcBef>
                <a:spcPts val="220"/>
              </a:spcBef>
            </a:pPr>
            <a:r>
              <a:rPr dirty="0" sz="2150" spc="-65">
                <a:solidFill>
                  <a:srgbClr val="5B903B"/>
                </a:solidFill>
                <a:latin typeface="Microsoft Sans Serif"/>
                <a:cs typeface="Microsoft Sans Serif"/>
              </a:rPr>
              <a:t>V</a:t>
            </a:r>
            <a:r>
              <a:rPr dirty="0" sz="2150" spc="-254">
                <a:solidFill>
                  <a:srgbClr val="5B903B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75">
                <a:solidFill>
                  <a:srgbClr val="1A1A1A"/>
                </a:solidFill>
                <a:latin typeface="Microsoft Sans Serif"/>
                <a:cs typeface="Microsoft Sans Serif"/>
              </a:rPr>
              <a:t>Запуск</a:t>
            </a:r>
            <a:r>
              <a:rPr dirty="0" sz="2150" spc="-8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0">
                <a:solidFill>
                  <a:srgbClr val="1A1A1A"/>
                </a:solidFill>
                <a:latin typeface="Microsoft Sans Serif"/>
                <a:cs typeface="Microsoft Sans Serif"/>
              </a:rPr>
              <a:t>в </a:t>
            </a:r>
            <a:r>
              <a:rPr dirty="0" sz="2150" spc="-175">
                <a:solidFill>
                  <a:srgbClr val="1A1A1A"/>
                </a:solidFill>
                <a:latin typeface="Microsoft Sans Serif"/>
                <a:cs typeface="Microsoft Sans Serif"/>
              </a:rPr>
              <a:t>Узбекистане</a:t>
            </a:r>
            <a:r>
              <a:rPr dirty="0" sz="2150" spc="114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0">
                <a:solidFill>
                  <a:srgbClr val="1A1A1A"/>
                </a:solidFill>
                <a:latin typeface="Microsoft Sans Serif"/>
                <a:cs typeface="Microsoft Sans Serif"/>
              </a:rPr>
              <a:t>и </a:t>
            </a:r>
            <a:r>
              <a:rPr dirty="0" sz="2150" spc="-95">
                <a:solidFill>
                  <a:srgbClr val="1A1A1A"/>
                </a:solidFill>
                <a:latin typeface="Microsoft Sans Serif"/>
                <a:cs typeface="Microsoft Sans Serif"/>
              </a:rPr>
              <a:t>Кыргызстане</a:t>
            </a:r>
            <a:endParaRPr sz="2150">
              <a:latin typeface="Microsoft Sans Serif"/>
              <a:cs typeface="Microsoft Sans Serif"/>
            </a:endParaRPr>
          </a:p>
          <a:p>
            <a:pPr marL="81915" marR="52705" indent="244475">
              <a:lnSpc>
                <a:spcPct val="94300"/>
              </a:lnSpc>
              <a:spcBef>
                <a:spcPts val="40"/>
              </a:spcBef>
            </a:pPr>
            <a:r>
              <a:rPr dirty="0" sz="2200" spc="-210">
                <a:solidFill>
                  <a:srgbClr val="1A1A1A"/>
                </a:solidFill>
                <a:latin typeface="Microsoft Sans Serif"/>
                <a:cs typeface="Microsoft Sans Serif"/>
              </a:rPr>
              <a:t>Расширение </a:t>
            </a:r>
            <a:r>
              <a:rPr dirty="0" sz="2150" spc="-320">
                <a:solidFill>
                  <a:srgbClr val="1A1A1A"/>
                </a:solidFill>
                <a:latin typeface="Microsoft Sans Serif"/>
                <a:cs typeface="Microsoft Sans Serif"/>
              </a:rPr>
              <a:t>API</a:t>
            </a:r>
            <a:r>
              <a:rPr dirty="0" sz="2150" spc="-15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50">
                <a:solidFill>
                  <a:srgbClr val="1A1A1A"/>
                </a:solidFill>
                <a:latin typeface="Microsoft Sans Serif"/>
                <a:cs typeface="Microsoft Sans Serif"/>
              </a:rPr>
              <a:t>и</a:t>
            </a:r>
            <a:r>
              <a:rPr dirty="0" sz="2150" spc="2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1A1A1A"/>
                </a:solidFill>
                <a:latin typeface="Microsoft Sans Serif"/>
                <a:cs typeface="Microsoft Sans Serif"/>
              </a:rPr>
              <a:t>white— </a:t>
            </a:r>
            <a:r>
              <a:rPr dirty="0" sz="2200" spc="-85">
                <a:solidFill>
                  <a:srgbClr val="1A1A1A"/>
                </a:solidFill>
                <a:latin typeface="Microsoft Sans Serif"/>
                <a:cs typeface="Microsoft Sans Serif"/>
              </a:rPr>
              <a:t>label</a:t>
            </a:r>
            <a:r>
              <a:rPr dirty="0" sz="2200" spc="-114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50">
                <a:solidFill>
                  <a:srgbClr val="1A1A1A"/>
                </a:solidFill>
                <a:latin typeface="Microsoft Sans Serif"/>
                <a:cs typeface="Microsoft Sans Serif"/>
              </a:rPr>
              <a:t>решения</a:t>
            </a:r>
            <a:endParaRPr sz="2200">
              <a:latin typeface="Microsoft Sans Serif"/>
              <a:cs typeface="Microsoft Sans Serif"/>
            </a:endParaRPr>
          </a:p>
          <a:p>
            <a:pPr algn="ctr" marL="43180">
              <a:lnSpc>
                <a:spcPts val="2360"/>
              </a:lnSpc>
            </a:pPr>
            <a:r>
              <a:rPr dirty="0" sz="2050" spc="-310">
                <a:solidFill>
                  <a:srgbClr val="DD2D44"/>
                </a:solidFill>
                <a:latin typeface="Microsoft Sans Serif"/>
                <a:cs typeface="Microsoft Sans Serif"/>
              </a:rPr>
              <a:t>z7</a:t>
            </a:r>
            <a:r>
              <a:rPr dirty="0" sz="2050" spc="-90">
                <a:solidFill>
                  <a:srgbClr val="DD2D44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170">
                <a:solidFill>
                  <a:srgbClr val="1A1A1A"/>
                </a:solidFill>
                <a:latin typeface="Microsoft Sans Serif"/>
                <a:cs typeface="Microsoft Sans Serif"/>
              </a:rPr>
              <a:t>100</a:t>
            </a:r>
            <a:r>
              <a:rPr dirty="0" sz="2050" spc="4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25">
                <a:solidFill>
                  <a:srgbClr val="1A1A1A"/>
                </a:solidFill>
                <a:latin typeface="Microsoft Sans Serif"/>
                <a:cs typeface="Microsoft Sans Serif"/>
              </a:rPr>
              <a:t>000</a:t>
            </a:r>
            <a:endParaRPr sz="2050">
              <a:latin typeface="Microsoft Sans Serif"/>
              <a:cs typeface="Microsoft Sans Serif"/>
            </a:endParaRPr>
          </a:p>
          <a:p>
            <a:pPr algn="ctr">
              <a:lnSpc>
                <a:spcPts val="2605"/>
              </a:lnSpc>
            </a:pPr>
            <a:r>
              <a:rPr dirty="0" sz="2250" spc="-190">
                <a:solidFill>
                  <a:srgbClr val="1A1A1A"/>
                </a:solidFill>
                <a:latin typeface="Microsoft Sans Serif"/>
                <a:cs typeface="Microsoft Sans Serif"/>
              </a:rPr>
              <a:t>пользователеи,</a:t>
            </a:r>
            <a:endParaRPr sz="2250">
              <a:latin typeface="Microsoft Sans Serif"/>
              <a:cs typeface="Microsoft Sans Serif"/>
            </a:endParaRPr>
          </a:p>
          <a:p>
            <a:pPr algn="ctr" marL="53340">
              <a:lnSpc>
                <a:spcPts val="2390"/>
              </a:lnSpc>
            </a:pPr>
            <a:r>
              <a:rPr dirty="0" baseline="1355" sz="3075">
                <a:solidFill>
                  <a:srgbClr val="1A1A1A"/>
                </a:solidFill>
                <a:latin typeface="Microsoft Sans Serif"/>
                <a:cs typeface="Microsoft Sans Serif"/>
              </a:rPr>
              <a:t>3</a:t>
            </a:r>
            <a:r>
              <a:rPr dirty="0" baseline="1355" sz="3075" spc="-19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20">
                <a:solidFill>
                  <a:srgbClr val="1A1A1A"/>
                </a:solidFill>
                <a:latin typeface="Microsoft Sans Serif"/>
                <a:cs typeface="Microsoft Sans Serif"/>
              </a:rPr>
              <a:t>00</a:t>
            </a:r>
            <a:r>
              <a:rPr dirty="0" baseline="1355" sz="3075" spc="-30">
                <a:solidFill>
                  <a:srgbClr val="1A1A1A"/>
                </a:solidFill>
                <a:latin typeface="Microsoft Sans Serif"/>
                <a:cs typeface="Microsoft Sans Serif"/>
              </a:rPr>
              <a:t>0</a:t>
            </a:r>
            <a:r>
              <a:rPr dirty="0" baseline="5420" sz="3075" spc="-30">
                <a:solidFill>
                  <a:srgbClr val="1A1A1A"/>
                </a:solidFill>
                <a:latin typeface="Microsoft Sans Serif"/>
                <a:cs typeface="Microsoft Sans Serif"/>
              </a:rPr>
              <a:t>+</a:t>
            </a:r>
            <a:endParaRPr baseline="5420" sz="3075">
              <a:latin typeface="Microsoft Sans Serif"/>
              <a:cs typeface="Microsoft Sans Serif"/>
            </a:endParaRPr>
          </a:p>
          <a:p>
            <a:pPr algn="ctr" marR="12700">
              <a:lnSpc>
                <a:spcPts val="2525"/>
              </a:lnSpc>
            </a:pPr>
            <a:r>
              <a:rPr dirty="0" sz="2150" spc="-40">
                <a:solidFill>
                  <a:srgbClr val="1A1A1A"/>
                </a:solidFill>
                <a:latin typeface="Microsoft Sans Serif"/>
                <a:cs typeface="Microsoft Sans Serif"/>
              </a:rPr>
              <a:t>партнеров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61737" y="7167117"/>
            <a:ext cx="77406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20">
                <a:solidFill>
                  <a:srgbClr val="1A1A1A"/>
                </a:solidFill>
                <a:latin typeface="Microsoft Sans Serif"/>
                <a:cs typeface="Microsoft Sans Serif"/>
              </a:rPr>
              <a:t>2026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396173" y="3460750"/>
            <a:ext cx="2214245" cy="269494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536575" marR="17145" indent="-524510">
              <a:lnSpc>
                <a:spcPts val="2330"/>
              </a:lnSpc>
              <a:spcBef>
                <a:spcPts val="285"/>
              </a:spcBef>
            </a:pPr>
            <a:r>
              <a:rPr dirty="0" sz="2050" spc="-185">
                <a:solidFill>
                  <a:srgbClr val="1A1A1A"/>
                </a:solidFill>
                <a:latin typeface="Microsoft Sans Serif"/>
                <a:cs typeface="Microsoft Sans Serif"/>
              </a:rPr>
              <a:t>Запуск</a:t>
            </a:r>
            <a:r>
              <a:rPr dirty="0" sz="2050" spc="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165">
                <a:solidFill>
                  <a:srgbClr val="1A1A1A"/>
                </a:solidFill>
                <a:latin typeface="Microsoft Sans Serif"/>
                <a:cs typeface="Microsoft Sans Serif"/>
              </a:rPr>
              <a:t>вСтамбуле</a:t>
            </a:r>
            <a:r>
              <a:rPr dirty="0" sz="2050" spc="5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50">
                <a:solidFill>
                  <a:srgbClr val="1A1A1A"/>
                </a:solidFill>
                <a:latin typeface="Microsoft Sans Serif"/>
                <a:cs typeface="Microsoft Sans Serif"/>
              </a:rPr>
              <a:t>и </a:t>
            </a:r>
            <a:r>
              <a:rPr dirty="0" sz="2050" spc="-40">
                <a:solidFill>
                  <a:srgbClr val="1A1A1A"/>
                </a:solidFill>
                <a:latin typeface="Microsoft Sans Serif"/>
                <a:cs typeface="Microsoft Sans Serif"/>
              </a:rPr>
              <a:t>Вильнюсе</a:t>
            </a:r>
            <a:endParaRPr sz="2050">
              <a:latin typeface="Microsoft Sans Serif"/>
              <a:cs typeface="Microsoft Sans Serif"/>
            </a:endParaRPr>
          </a:p>
          <a:p>
            <a:pPr marL="344805" marR="56515" indent="381000">
              <a:lnSpc>
                <a:spcPts val="2330"/>
              </a:lnSpc>
              <a:spcBef>
                <a:spcPts val="20"/>
              </a:spcBef>
            </a:pPr>
            <a:r>
              <a:rPr dirty="0" sz="2050" spc="-85">
                <a:solidFill>
                  <a:srgbClr val="1A1A1A"/>
                </a:solidFill>
                <a:latin typeface="Microsoft Sans Serif"/>
                <a:cs typeface="Microsoft Sans Serif"/>
              </a:rPr>
              <a:t>Добавление </a:t>
            </a:r>
            <a:r>
              <a:rPr dirty="0" sz="2050" spc="-195">
                <a:solidFill>
                  <a:srgbClr val="1A1A1A"/>
                </a:solidFill>
                <a:latin typeface="Microsoft Sans Serif"/>
                <a:cs typeface="Microsoft Sans Serif"/>
              </a:rPr>
              <a:t>модулеи</a:t>
            </a:r>
            <a:r>
              <a:rPr dirty="0" sz="2050" spc="4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050" spc="-170">
                <a:solidFill>
                  <a:srgbClr val="1A1A1A"/>
                </a:solidFill>
                <a:latin typeface="Microsoft Sans Serif"/>
                <a:cs typeface="Microsoft Sans Serif"/>
              </a:rPr>
              <a:t>аренды,</a:t>
            </a:r>
            <a:endParaRPr sz="2050">
              <a:latin typeface="Microsoft Sans Serif"/>
              <a:cs typeface="Microsoft Sans Serif"/>
            </a:endParaRPr>
          </a:p>
          <a:p>
            <a:pPr marL="516890">
              <a:lnSpc>
                <a:spcPct val="100000"/>
              </a:lnSpc>
              <a:spcBef>
                <a:spcPts val="35"/>
              </a:spcBef>
            </a:pPr>
            <a:r>
              <a:rPr dirty="0" sz="1800" spc="-10">
                <a:solidFill>
                  <a:srgbClr val="1A1A1A"/>
                </a:solidFill>
                <a:latin typeface="Lucida Sans Unicode"/>
                <a:cs typeface="Lucida Sans Unicode"/>
              </a:rPr>
              <a:t>мероприятии,</a:t>
            </a:r>
            <a:endParaRPr sz="1800">
              <a:latin typeface="Lucida Sans Unicode"/>
              <a:cs typeface="Lucida Sans Unicode"/>
            </a:endParaRPr>
          </a:p>
          <a:p>
            <a:pPr marL="452755" marR="93980" indent="63500">
              <a:lnSpc>
                <a:spcPts val="2350"/>
              </a:lnSpc>
              <a:spcBef>
                <a:spcPts val="65"/>
              </a:spcBef>
            </a:pPr>
            <a:r>
              <a:rPr dirty="0" sz="1800" spc="-30">
                <a:solidFill>
                  <a:srgbClr val="1A1A1A"/>
                </a:solidFill>
                <a:latin typeface="Lucida Sans Unicode"/>
                <a:cs typeface="Lucida Sans Unicode"/>
              </a:rPr>
              <a:t>маркетплеиса </a:t>
            </a:r>
            <a:r>
              <a:rPr dirty="0" sz="1800" spc="-65">
                <a:solidFill>
                  <a:srgbClr val="5B903B"/>
                </a:solidFill>
                <a:latin typeface="Lucida Sans Unicode"/>
                <a:cs typeface="Lucida Sans Unicode"/>
              </a:rPr>
              <a:t>і›і</a:t>
            </a:r>
            <a:r>
              <a:rPr dirty="0" sz="1800" spc="-70">
                <a:solidFill>
                  <a:srgbClr val="5B903B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0">
                <a:solidFill>
                  <a:srgbClr val="1A1A1A"/>
                </a:solidFill>
                <a:latin typeface="Lucida Sans Unicode"/>
                <a:cs typeface="Lucida Sans Unicode"/>
              </a:rPr>
              <a:t>Подготовка</a:t>
            </a:r>
            <a:r>
              <a:rPr dirty="0" sz="1800" spc="-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60">
                <a:solidFill>
                  <a:srgbClr val="1A1A1A"/>
                </a:solidFill>
                <a:latin typeface="Lucida Sans Unicode"/>
                <a:cs typeface="Lucida Sans Unicode"/>
              </a:rPr>
              <a:t>к</a:t>
            </a:r>
            <a:endParaRPr sz="1800">
              <a:latin typeface="Lucida Sans Unicode"/>
              <a:cs typeface="Lucida Sans Unicode"/>
            </a:endParaRPr>
          </a:p>
          <a:p>
            <a:pPr marL="334010">
              <a:lnSpc>
                <a:spcPct val="100000"/>
              </a:lnSpc>
              <a:spcBef>
                <a:spcPts val="35"/>
              </a:spcBef>
            </a:pPr>
            <a:r>
              <a:rPr dirty="0" sz="1800" spc="-85">
                <a:solidFill>
                  <a:srgbClr val="1A1A1A"/>
                </a:solidFill>
                <a:latin typeface="Lucida Sans Unicode"/>
                <a:cs typeface="Lucida Sans Unicode"/>
              </a:rPr>
              <a:t>международному</a:t>
            </a:r>
            <a:endParaRPr sz="1800">
              <a:latin typeface="Lucida Sans Unicode"/>
              <a:cs typeface="Lucida Sans Unicode"/>
            </a:endParaRPr>
          </a:p>
          <a:p>
            <a:pPr marL="360680">
              <a:lnSpc>
                <a:spcPct val="100000"/>
              </a:lnSpc>
              <a:spcBef>
                <a:spcPts val="120"/>
              </a:spcBef>
            </a:pPr>
            <a:r>
              <a:rPr dirty="0" sz="1850" spc="-145">
                <a:solidFill>
                  <a:srgbClr val="1A1A1A"/>
                </a:solidFill>
                <a:latin typeface="Lucida Sans Unicode"/>
                <a:cs typeface="Lucida Sans Unicode"/>
              </a:rPr>
              <a:t>раунду</a:t>
            </a:r>
            <a:r>
              <a:rPr dirty="0" sz="1850" spc="1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70">
                <a:solidFill>
                  <a:srgbClr val="1A1A1A"/>
                </a:solidFill>
                <a:latin typeface="Lucida Sans Unicode"/>
                <a:cs typeface="Lucida Sans Unicode"/>
              </a:rPr>
              <a:t>(серия</a:t>
            </a:r>
            <a:r>
              <a:rPr dirty="0" sz="1850" spc="-4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A1A1A"/>
                </a:solidFill>
                <a:latin typeface="Lucida Sans Unicode"/>
                <a:cs typeface="Lucida Sans Unicode"/>
              </a:rPr>
              <a:t>А)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101124" y="7215378"/>
            <a:ext cx="74803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90">
                <a:solidFill>
                  <a:srgbClr val="1A1A1A"/>
                </a:solidFill>
                <a:latin typeface="Microsoft Sans Serif"/>
                <a:cs typeface="Microsoft Sans Serif"/>
              </a:rPr>
              <a:t>2027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8421623"/>
            <a:ext cx="18281904" cy="84124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6531864"/>
            <a:ext cx="18281904" cy="4267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" y="3587496"/>
            <a:ext cx="18281904" cy="153619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" y="2453639"/>
            <a:ext cx="18281904" cy="24993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095" y="1508760"/>
            <a:ext cx="18279110" cy="104139"/>
            <a:chOff x="6095" y="1508760"/>
            <a:chExt cx="18279110" cy="104139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4152" y="1508760"/>
              <a:ext cx="679703" cy="10363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095" y="1508760"/>
              <a:ext cx="18279110" cy="100965"/>
            </a:xfrm>
            <a:custGeom>
              <a:avLst/>
              <a:gdLst/>
              <a:ahLst/>
              <a:cxnLst/>
              <a:rect l="l" t="t" r="r" b="b"/>
              <a:pathLst>
                <a:path w="18279110" h="100965">
                  <a:moveTo>
                    <a:pt x="18278856" y="100584"/>
                  </a:moveTo>
                  <a:lnTo>
                    <a:pt x="0" y="100584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100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3572197" y="1450847"/>
            <a:ext cx="3670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DBDBDB"/>
                </a:solidFill>
                <a:latin typeface="Microsoft Sans Serif"/>
                <a:cs typeface="Microsoft Sans Serif"/>
              </a:rPr>
              <a:t>'g.</a:t>
            </a:r>
            <a:r>
              <a:rPr dirty="0" sz="1100" spc="-125">
                <a:solidFill>
                  <a:srgbClr val="DBDBDB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E9E9E9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-95">
                <a:solidFill>
                  <a:srgbClr val="E9E9E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CACACA"/>
                </a:solidFill>
                <a:latin typeface="Microsoft Sans Serif"/>
                <a:cs typeface="Microsoft Sans Serif"/>
              </a:rPr>
              <a:t>1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095" y="2008632"/>
            <a:ext cx="18282285" cy="79375"/>
            <a:chOff x="6095" y="2008632"/>
            <a:chExt cx="18282285" cy="7937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656" y="2008632"/>
              <a:ext cx="560832" cy="792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30072" y="2008632"/>
              <a:ext cx="630936" cy="792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41624" y="2008632"/>
              <a:ext cx="512063" cy="792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5" y="2008632"/>
              <a:ext cx="18281904" cy="7924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6095" y="2807207"/>
            <a:ext cx="18282285" cy="512445"/>
            <a:chOff x="6095" y="2807207"/>
            <a:chExt cx="18282285" cy="512445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28719" y="2807207"/>
              <a:ext cx="1633727" cy="5120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29615" y="2807207"/>
              <a:ext cx="2474976" cy="51206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5" y="2807207"/>
              <a:ext cx="18281904" cy="512064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6095" y="5568696"/>
            <a:ext cx="18279110" cy="411480"/>
          </a:xfrm>
          <a:custGeom>
            <a:avLst/>
            <a:gdLst/>
            <a:ahLst/>
            <a:cxnLst/>
            <a:rect l="l" t="t" r="r" b="b"/>
            <a:pathLst>
              <a:path w="18279110" h="411479">
                <a:moveTo>
                  <a:pt x="18278856" y="411480"/>
                </a:moveTo>
                <a:lnTo>
                  <a:pt x="0" y="411480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029337" y="5449823"/>
            <a:ext cx="75590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80">
                <a:solidFill>
                  <a:srgbClr val="FFFFFF"/>
                </a:solidFill>
                <a:latin typeface="Lucida Sans Unicode"/>
                <a:cs typeface="Lucida Sans Unicode"/>
              </a:rPr>
              <a:t>VSEE</a:t>
            </a:r>
            <a:r>
              <a:rPr dirty="0" sz="29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900" spc="-3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55">
                <a:solidFill>
                  <a:srgbClr val="FFFFFF"/>
                </a:solidFill>
                <a:latin typeface="Lucida Sans Unicode"/>
                <a:cs typeface="Lucida Sans Unicode"/>
              </a:rPr>
              <a:t>одном</a:t>
            </a:r>
            <a:r>
              <a:rPr dirty="0" sz="2900" spc="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70">
                <a:solidFill>
                  <a:srgbClr val="FFFFFF"/>
                </a:solidFill>
                <a:latin typeface="Lucida Sans Unicode"/>
                <a:cs typeface="Lucida Sans Unicode"/>
              </a:rPr>
              <a:t>хлпхе!</a:t>
            </a:r>
            <a:r>
              <a:rPr dirty="0" sz="2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125">
                <a:solidFill>
                  <a:srgbClr val="FFFFFF"/>
                </a:solidFill>
                <a:latin typeface="Lucida Sans Unicode"/>
                <a:cs typeface="Lucida Sans Unicode"/>
              </a:rPr>
              <a:t>Просто,</a:t>
            </a:r>
            <a:r>
              <a:rPr dirty="0" sz="2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30">
                <a:solidFill>
                  <a:srgbClr val="FFFFFF"/>
                </a:solidFill>
                <a:latin typeface="Lucida Sans Unicode"/>
                <a:cs typeface="Lucida Sans Unicode"/>
              </a:rPr>
              <a:t>быстро</a:t>
            </a:r>
            <a:r>
              <a:rPr dirty="0" sz="29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35">
                <a:solidFill>
                  <a:srgbClr val="FFFFFF"/>
                </a:solidFill>
                <a:latin typeface="Lucida Sans Unicode"/>
                <a:cs typeface="Lucida Sans Unicode"/>
              </a:rPr>
              <a:t>легхо!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414605" y="5449823"/>
            <a:ext cx="10350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355">
                <a:solidFill>
                  <a:srgbClr val="D4D4D4"/>
                </a:solidFill>
                <a:latin typeface="Lucida Sans Unicode"/>
                <a:cs typeface="Lucida Sans Unicode"/>
              </a:rPr>
              <a:t>,</a:t>
            </a:r>
            <a:endParaRPr sz="2900">
              <a:latin typeface="Lucida Sans Unicode"/>
              <a:cs typeface="Lucida Sans Unicode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095" y="6038088"/>
            <a:ext cx="18282285" cy="43180"/>
            <a:chOff x="6095" y="6038088"/>
            <a:chExt cx="18282285" cy="43180"/>
          </a:xfrm>
        </p:grpSpPr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04848" y="6038088"/>
              <a:ext cx="1767840" cy="426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39472" y="6038088"/>
              <a:ext cx="1633727" cy="426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5" y="6038088"/>
              <a:ext cx="18281904" cy="42672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6095" y="6141720"/>
            <a:ext cx="18282285" cy="104139"/>
            <a:chOff x="6095" y="6141720"/>
            <a:chExt cx="18282285" cy="104139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75024" y="6208776"/>
              <a:ext cx="1633727" cy="3657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73712" y="6141720"/>
              <a:ext cx="3218688" cy="1036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5" y="6141720"/>
              <a:ext cx="18281904" cy="103632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6095" y="6330696"/>
            <a:ext cx="18282285" cy="36830"/>
            <a:chOff x="6095" y="6330696"/>
            <a:chExt cx="18282285" cy="36830"/>
          </a:xfrm>
        </p:grpSpPr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636239" y="6330696"/>
              <a:ext cx="1633728" cy="3657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210032" y="6330696"/>
              <a:ext cx="2182367" cy="3657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5" y="6330696"/>
              <a:ext cx="18281904" cy="36575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6095" y="7068311"/>
            <a:ext cx="18282285" cy="24765"/>
            <a:chOff x="6095" y="7068311"/>
            <a:chExt cx="18282285" cy="24765"/>
          </a:xfrm>
        </p:grpSpPr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55952" y="7068311"/>
              <a:ext cx="1658111" cy="2438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88239" y="7068311"/>
              <a:ext cx="1633728" cy="2438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95" y="7068311"/>
              <a:ext cx="18281904" cy="24383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6095" y="7677911"/>
            <a:ext cx="18282285" cy="213360"/>
            <a:chOff x="6095" y="7677911"/>
            <a:chExt cx="18282285" cy="213360"/>
          </a:xfrm>
        </p:grpSpPr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65295" y="7684007"/>
              <a:ext cx="1633727" cy="3657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514576" y="7677911"/>
              <a:ext cx="1780032" cy="21335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661391" y="7677911"/>
              <a:ext cx="1633727" cy="2133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5" y="7677911"/>
              <a:ext cx="18281904" cy="213359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6095" y="7970519"/>
            <a:ext cx="18282285" cy="60960"/>
            <a:chOff x="6095" y="7970519"/>
            <a:chExt cx="18282285" cy="60960"/>
          </a:xfrm>
        </p:grpSpPr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24304" y="7970519"/>
              <a:ext cx="1633727" cy="609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58927" y="7970519"/>
              <a:ext cx="1633727" cy="609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95" y="7970519"/>
              <a:ext cx="18281904" cy="60960"/>
            </a:xfrm>
            <a:prstGeom prst="rect">
              <a:avLst/>
            </a:prstGeom>
          </p:spPr>
        </p:pic>
      </p:grpSp>
      <p:sp>
        <p:nvSpPr>
          <p:cNvPr id="47" name="object 47" descr=""/>
          <p:cNvSpPr/>
          <p:nvPr/>
        </p:nvSpPr>
        <p:spPr>
          <a:xfrm>
            <a:off x="1633727" y="8784335"/>
            <a:ext cx="1609725" cy="180340"/>
          </a:xfrm>
          <a:custGeom>
            <a:avLst/>
            <a:gdLst/>
            <a:ahLst/>
            <a:cxnLst/>
            <a:rect l="l" t="t" r="r" b="b"/>
            <a:pathLst>
              <a:path w="1609725" h="180340">
                <a:moveTo>
                  <a:pt x="1609344" y="179832"/>
                </a:moveTo>
                <a:lnTo>
                  <a:pt x="0" y="179832"/>
                </a:lnTo>
                <a:lnTo>
                  <a:pt x="0" y="0"/>
                </a:lnTo>
                <a:lnTo>
                  <a:pt x="1609344" y="0"/>
                </a:lnTo>
                <a:lnTo>
                  <a:pt x="1609344" y="179832"/>
                </a:lnTo>
                <a:close/>
              </a:path>
            </a:pathLst>
          </a:custGeom>
          <a:solidFill>
            <a:srgbClr val="EBA3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615808" y="8675369"/>
            <a:ext cx="1623060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dirty="0" sz="215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FFFFFF"/>
                </a:solidFill>
                <a:latin typeface="Times New Roman"/>
                <a:cs typeface="Times New Roman"/>
              </a:rPr>
              <a:t>Vsee.kz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2398776"/>
            <a:ext cx="8125968" cy="19202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656" y="2435351"/>
            <a:ext cx="6083808" cy="60411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57655" y="1127760"/>
            <a:ext cx="2326005" cy="460375"/>
          </a:xfrm>
          <a:custGeom>
            <a:avLst/>
            <a:gdLst/>
            <a:ahLst/>
            <a:cxnLst/>
            <a:rect l="l" t="t" r="r" b="b"/>
            <a:pathLst>
              <a:path w="2326004" h="460375">
                <a:moveTo>
                  <a:pt x="2325624" y="460248"/>
                </a:moveTo>
                <a:lnTo>
                  <a:pt x="0" y="460248"/>
                </a:lnTo>
                <a:lnTo>
                  <a:pt x="0" y="0"/>
                </a:lnTo>
                <a:lnTo>
                  <a:pt x="2325624" y="0"/>
                </a:lnTo>
                <a:lnTo>
                  <a:pt x="2325624" y="460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593591" y="1127760"/>
            <a:ext cx="2356485" cy="585470"/>
          </a:xfrm>
          <a:custGeom>
            <a:avLst/>
            <a:gdLst/>
            <a:ahLst/>
            <a:cxnLst/>
            <a:rect l="l" t="t" r="r" b="b"/>
            <a:pathLst>
              <a:path w="2356485" h="585469">
                <a:moveTo>
                  <a:pt x="2356104" y="585216"/>
                </a:moveTo>
                <a:lnTo>
                  <a:pt x="0" y="585216"/>
                </a:lnTo>
                <a:lnTo>
                  <a:pt x="0" y="0"/>
                </a:lnTo>
                <a:lnTo>
                  <a:pt x="2356104" y="0"/>
                </a:lnTo>
                <a:lnTo>
                  <a:pt x="2356104" y="585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245">
                <a:latin typeface="Microsoft Sans Serif"/>
                <a:cs typeface="Microsoft Sans Serif"/>
              </a:rPr>
              <a:t>Market</a:t>
            </a:r>
            <a:r>
              <a:rPr dirty="0" sz="5500" spc="-25">
                <a:latin typeface="Microsoft Sans Serif"/>
                <a:cs typeface="Microsoft Sans Serif"/>
              </a:rPr>
              <a:t> </a:t>
            </a:r>
            <a:r>
              <a:rPr dirty="0" sz="5250" spc="180"/>
              <a:t>In</a:t>
            </a:r>
            <a:r>
              <a:rPr dirty="0" sz="5250" spc="180"/>
              <a:t>s</a:t>
            </a:r>
            <a:r>
              <a:rPr dirty="0" sz="5250" spc="180"/>
              <a:t>ight</a:t>
            </a:r>
            <a:endParaRPr sz="525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24127" y="4776215"/>
            <a:ext cx="8126095" cy="4304030"/>
            <a:chOff x="1024127" y="4776215"/>
            <a:chExt cx="8126095" cy="43040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127" y="4776215"/>
              <a:ext cx="8125968" cy="192633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127" y="7153655"/>
              <a:ext cx="8125968" cy="192633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4127" y="4776215"/>
              <a:ext cx="8125968" cy="4303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0" y="4892040"/>
              <a:ext cx="664464" cy="55778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093817" y="4633828"/>
            <a:ext cx="4558030" cy="100266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3050">
                <a:solidFill>
                  <a:srgbClr val="1A1A1A"/>
                </a:solidFill>
                <a:latin typeface="Microsoft Sans Serif"/>
                <a:cs typeface="Microsoft Sans Serif"/>
              </a:rPr>
              <a:t>Трудный</a:t>
            </a:r>
            <a:r>
              <a:rPr dirty="0" sz="3050" spc="-16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3050" spc="-10">
                <a:solidFill>
                  <a:srgbClr val="1A1A1A"/>
                </a:solidFill>
                <a:latin typeface="Microsoft Sans Serif"/>
                <a:cs typeface="Microsoft Sans Serif"/>
              </a:rPr>
              <a:t>поиск</a:t>
            </a:r>
            <a:endParaRPr sz="3050">
              <a:latin typeface="Microsoft Sans Serif"/>
              <a:cs typeface="Microsoft Sans Serif"/>
            </a:endParaRPr>
          </a:p>
          <a:p>
            <a:pPr marL="55880">
              <a:lnSpc>
                <a:spcPct val="100000"/>
              </a:lnSpc>
              <a:spcBef>
                <a:spcPts val="600"/>
              </a:spcBef>
            </a:pPr>
            <a:r>
              <a:rPr dirty="0" sz="2150" spc="-160">
                <a:solidFill>
                  <a:srgbClr val="1A1A1A"/>
                </a:solidFill>
                <a:latin typeface="Lucida Sans Unicode"/>
                <a:cs typeface="Lucida Sans Unicode"/>
              </a:rPr>
              <a:t>Сейчас</a:t>
            </a:r>
            <a:r>
              <a:rPr dirty="0" sz="2150" spc="-3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5">
                <a:solidFill>
                  <a:srgbClr val="1A1A1A"/>
                </a:solidFill>
                <a:latin typeface="Lucida Sans Unicode"/>
                <a:cs typeface="Lucida Sans Unicode"/>
              </a:rPr>
              <a:t>есть</a:t>
            </a:r>
            <a:r>
              <a:rPr dirty="0" sz="2150" spc="-1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50">
                <a:solidFill>
                  <a:srgbClr val="1A1A1A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2150" spc="-1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40">
                <a:solidFill>
                  <a:srgbClr val="1A1A1A"/>
                </a:solidFill>
                <a:latin typeface="Lucida Sans Unicode"/>
                <a:cs typeface="Lucida Sans Unicode"/>
              </a:rPr>
              <a:t>2GIS</a:t>
            </a:r>
            <a:r>
              <a:rPr dirty="0" sz="2150" spc="-10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1A1A1A"/>
                </a:solidFill>
                <a:latin typeface="Lucida Sans Unicode"/>
                <a:cs typeface="Lucida Sans Unicode"/>
              </a:rPr>
              <a:t>и</a:t>
            </a:r>
            <a:r>
              <a:rPr dirty="0" sz="2150" spc="-229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1A1A1A"/>
                </a:solidFill>
                <a:latin typeface="Lucida Sans Unicode"/>
                <a:cs typeface="Lucida Sans Unicode"/>
              </a:rPr>
              <a:t>Instagram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31707" y="6265417"/>
            <a:ext cx="3258820" cy="935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7189">
              <a:lnSpc>
                <a:spcPts val="3579"/>
              </a:lnSpc>
              <a:spcBef>
                <a:spcPts val="100"/>
              </a:spcBef>
              <a:tabLst>
                <a:tab pos="3062605" algn="l"/>
              </a:tabLst>
            </a:pPr>
            <a:r>
              <a:rPr dirty="0" sz="3150" spc="-25">
                <a:solidFill>
                  <a:srgbClr val="1A1A1A"/>
                </a:solidFill>
                <a:latin typeface="Microsoft Sans Serif"/>
                <a:cs typeface="Microsoft Sans Serif"/>
              </a:rPr>
              <a:t>poв</a:t>
            </a:r>
            <a:r>
              <a:rPr dirty="0" sz="3150">
                <a:solidFill>
                  <a:srgbClr val="1A1A1A"/>
                </a:solidFill>
                <a:latin typeface="Microsoft Sans Serif"/>
                <a:cs typeface="Microsoft Sans Serif"/>
              </a:rPr>
              <a:t>	</a:t>
            </a:r>
            <a:r>
              <a:rPr dirty="0" sz="3150" spc="-365">
                <a:solidFill>
                  <a:srgbClr val="1A1A1A"/>
                </a:solidFill>
                <a:latin typeface="Microsoft Sans Serif"/>
                <a:cs typeface="Microsoft Sans Serif"/>
              </a:rPr>
              <a:t>e</a:t>
            </a: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ts val="3579"/>
              </a:lnSpc>
              <a:tabLst>
                <a:tab pos="575945" algn="l"/>
                <a:tab pos="2299970" algn="l"/>
              </a:tabLst>
            </a:pPr>
            <a:r>
              <a:rPr dirty="0" sz="3150" spc="-25" i="1">
                <a:solidFill>
                  <a:srgbClr val="C10E0F"/>
                </a:solidFill>
                <a:latin typeface="Trebuchet MS"/>
                <a:cs typeface="Trebuchet MS"/>
              </a:rPr>
              <a:t>'''</a:t>
            </a:r>
            <a:r>
              <a:rPr dirty="0" sz="3150" i="1">
                <a:solidFill>
                  <a:srgbClr val="C10E0F"/>
                </a:solidFill>
                <a:latin typeface="Trebuchet MS"/>
                <a:cs typeface="Trebuchet MS"/>
              </a:rPr>
              <a:t>	</a:t>
            </a:r>
            <a:r>
              <a:rPr dirty="0" sz="3150" spc="-580">
                <a:solidFill>
                  <a:srgbClr val="1A1A1A"/>
                </a:solidFill>
                <a:latin typeface="Microsoft Sans Serif"/>
                <a:cs typeface="Microsoft Sans Serif"/>
              </a:rPr>
              <a:t>Звонки</a:t>
            </a:r>
            <a:r>
              <a:rPr dirty="0" sz="3150" spc="-25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3150" spc="-50">
                <a:solidFill>
                  <a:srgbClr val="1A1A1A"/>
                </a:solidFill>
                <a:latin typeface="Microsoft Sans Serif"/>
                <a:cs typeface="Microsoft Sans Serif"/>
              </a:rPr>
              <a:t>.</a:t>
            </a:r>
            <a:r>
              <a:rPr dirty="0" sz="3150">
                <a:solidFill>
                  <a:srgbClr val="1A1A1A"/>
                </a:solidFill>
                <a:latin typeface="Microsoft Sans Serif"/>
                <a:cs typeface="Microsoft Sans Serif"/>
              </a:rPr>
              <a:t>	</a:t>
            </a:r>
            <a:r>
              <a:rPr dirty="0" sz="3150" spc="-10">
                <a:solidFill>
                  <a:srgbClr val="1A1A1A"/>
                </a:solidFill>
                <a:latin typeface="Microsoft Sans Serif"/>
                <a:cs typeface="Microsoft Sans Serif"/>
              </a:rPr>
              <a:t>iÏatu,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075479" y="4615591"/>
            <a:ext cx="4822825" cy="101917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3100" spc="-70">
                <a:solidFill>
                  <a:srgbClr val="1A1A1A"/>
                </a:solidFill>
                <a:latin typeface="Microsoft Sans Serif"/>
                <a:cs typeface="Microsoft Sans Serif"/>
              </a:rPr>
              <a:t>Управление</a:t>
            </a:r>
            <a:r>
              <a:rPr dirty="0" sz="3100" spc="-13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3100" spc="-10">
                <a:solidFill>
                  <a:srgbClr val="1A1A1A"/>
                </a:solidFill>
                <a:latin typeface="Microsoft Sans Serif"/>
                <a:cs typeface="Microsoft Sans Serif"/>
              </a:rPr>
              <a:t>именеджмет</a:t>
            </a:r>
            <a:endParaRPr sz="3100">
              <a:latin typeface="Microsoft Sans Serif"/>
              <a:cs typeface="Microsoft Sans Serif"/>
            </a:endParaRPr>
          </a:p>
          <a:p>
            <a:pPr marL="46355">
              <a:lnSpc>
                <a:spcPct val="100000"/>
              </a:lnSpc>
              <a:spcBef>
                <a:spcPts val="640"/>
              </a:spcBef>
            </a:pPr>
            <a:r>
              <a:rPr dirty="0" sz="2100" spc="-60">
                <a:solidFill>
                  <a:srgbClr val="1A1A1A"/>
                </a:solidFill>
                <a:latin typeface="Microsoft Sans Serif"/>
                <a:cs typeface="Microsoft Sans Serif"/>
              </a:rPr>
              <a:t>Растущий</a:t>
            </a:r>
            <a:r>
              <a:rPr dirty="0" sz="2100" spc="10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A1A1A"/>
                </a:solidFill>
                <a:latin typeface="Microsoft Sans Serif"/>
                <a:cs typeface="Microsoft Sans Serif"/>
              </a:rPr>
              <a:t>рынок</a:t>
            </a:r>
            <a:r>
              <a:rPr dirty="0" sz="2100" spc="-6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29">
                <a:solidFill>
                  <a:srgbClr val="1A1A1A"/>
                </a:solidFill>
                <a:latin typeface="Microsoft Sans Serif"/>
                <a:cs typeface="Microsoft Sans Serif"/>
              </a:rPr>
              <a:t>SMB,</a:t>
            </a:r>
            <a:r>
              <a:rPr dirty="0" sz="2100" spc="-23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A1A1A"/>
                </a:solidFill>
                <a:latin typeface="Microsoft Sans Serif"/>
                <a:cs typeface="Microsoft Sans Serif"/>
              </a:rPr>
              <a:t>дорогая</a:t>
            </a:r>
            <a:r>
              <a:rPr dirty="0" sz="2100" spc="9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5">
                <a:solidFill>
                  <a:srgbClr val="1A1A1A"/>
                </a:solidFill>
                <a:latin typeface="Microsoft Sans Serif"/>
                <a:cs typeface="Microsoft Sans Serif"/>
              </a:rPr>
              <a:t>реклама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101451" y="6284467"/>
            <a:ext cx="408177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85">
                <a:solidFill>
                  <a:srgbClr val="1A1A1A"/>
                </a:solidFill>
                <a:latin typeface="Microsoft Sans Serif"/>
                <a:cs typeface="Microsoft Sans Serif"/>
              </a:rPr>
              <a:t>Растущая</a:t>
            </a:r>
            <a:r>
              <a:rPr dirty="0" sz="3000" spc="-7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0">
                <a:solidFill>
                  <a:srgbClr val="1A1A1A"/>
                </a:solidFill>
                <a:latin typeface="Microsoft Sans Serif"/>
                <a:cs typeface="Microsoft Sans Serif"/>
              </a:rPr>
              <a:t>конкуренция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111" y="6562343"/>
            <a:ext cx="4809744" cy="27005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576" y="6562343"/>
            <a:ext cx="4809744" cy="27005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96543" y="6281928"/>
            <a:ext cx="3511296" cy="30236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8111" y="3398520"/>
            <a:ext cx="4809744" cy="270052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4576" y="3398520"/>
            <a:ext cx="4809744" cy="270052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96543" y="2606039"/>
            <a:ext cx="3517392" cy="359664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6095" y="1118616"/>
            <a:ext cx="18282285" cy="475615"/>
            <a:chOff x="6095" y="1118616"/>
            <a:chExt cx="18282285" cy="475615"/>
          </a:xfrm>
        </p:grpSpPr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" y="1118616"/>
              <a:ext cx="18281904" cy="47548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85087" y="1121664"/>
              <a:ext cx="2932430" cy="463550"/>
            </a:xfrm>
            <a:custGeom>
              <a:avLst/>
              <a:gdLst/>
              <a:ahLst/>
              <a:cxnLst/>
              <a:rect l="l" t="t" r="r" b="b"/>
              <a:pathLst>
                <a:path w="2932429" h="463550">
                  <a:moveTo>
                    <a:pt x="2932176" y="463295"/>
                  </a:moveTo>
                  <a:lnTo>
                    <a:pt x="0" y="463295"/>
                  </a:lnTo>
                  <a:lnTo>
                    <a:pt x="0" y="0"/>
                  </a:lnTo>
                  <a:lnTo>
                    <a:pt x="2932176" y="0"/>
                  </a:lnTo>
                  <a:lnTo>
                    <a:pt x="2932176" y="463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 sz="5600" spc="335">
                <a:latin typeface="Cambria"/>
                <a:cs typeface="Cambria"/>
              </a:rPr>
              <a:t>PeveHze</a:t>
            </a:r>
            <a:endParaRPr sz="5600">
              <a:latin typeface="Cambria"/>
              <a:cs typeface="Cambri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095" y="1722120"/>
            <a:ext cx="18282285" cy="439420"/>
            <a:chOff x="6095" y="1722120"/>
            <a:chExt cx="18282285" cy="439420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5791" y="1758696"/>
              <a:ext cx="935736" cy="1402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4063" y="1731264"/>
              <a:ext cx="554736" cy="1920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5" y="1722120"/>
              <a:ext cx="18281904" cy="43891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6095" y="2258567"/>
            <a:ext cx="18282285" cy="292735"/>
            <a:chOff x="6095" y="2258567"/>
            <a:chExt cx="18282285" cy="292735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5" y="2258567"/>
              <a:ext cx="18281904" cy="29260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5" y="2258567"/>
              <a:ext cx="18281904" cy="292608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1085088" y="2606039"/>
            <a:ext cx="271780" cy="3594100"/>
          </a:xfrm>
          <a:custGeom>
            <a:avLst/>
            <a:gdLst/>
            <a:ahLst/>
            <a:cxnLst/>
            <a:rect l="l" t="t" r="r" b="b"/>
            <a:pathLst>
              <a:path w="271780" h="3594100">
                <a:moveTo>
                  <a:pt x="271272" y="3593591"/>
                </a:moveTo>
                <a:lnTo>
                  <a:pt x="0" y="3593591"/>
                </a:lnTo>
                <a:lnTo>
                  <a:pt x="0" y="0"/>
                </a:lnTo>
                <a:lnTo>
                  <a:pt x="271272" y="0"/>
                </a:lnTo>
                <a:lnTo>
                  <a:pt x="271272" y="3593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40918" y="5254322"/>
            <a:ext cx="514984" cy="378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915"/>
              </a:lnSpc>
            </a:pPr>
            <a:r>
              <a:rPr dirty="0" sz="3450" spc="-555">
                <a:solidFill>
                  <a:srgbClr val="FFFFFF"/>
                </a:solidFill>
                <a:latin typeface="Microsoft Sans Serif"/>
                <a:cs typeface="Microsoft Sans Serif"/>
              </a:rPr>
              <a:t>6u</a:t>
            </a:r>
            <a:endParaRPr sz="3450">
              <a:latin typeface="Microsoft Sans Serif"/>
              <a:cs typeface="Microsoft Sans Serif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0918" y="4051717"/>
            <a:ext cx="514984" cy="1033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915"/>
              </a:lnSpc>
            </a:pPr>
            <a:r>
              <a:rPr dirty="0" sz="3450" spc="-295">
                <a:solidFill>
                  <a:srgbClr val="FFFFFF"/>
                </a:solidFill>
                <a:latin typeface="Microsoft Sans Serif"/>
                <a:cs typeface="Microsoft Sans Serif"/>
              </a:rPr>
              <a:t>aue</a:t>
            </a:r>
            <a:r>
              <a:rPr dirty="0" sz="3450" spc="-1315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dirty="0" sz="3450" spc="-29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73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endParaRPr sz="345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085088" y="6281928"/>
            <a:ext cx="277495" cy="3020695"/>
          </a:xfrm>
          <a:custGeom>
            <a:avLst/>
            <a:gdLst/>
            <a:ahLst/>
            <a:cxnLst/>
            <a:rect l="l" t="t" r="r" b="b"/>
            <a:pathLst>
              <a:path w="277494" h="3020695">
                <a:moveTo>
                  <a:pt x="277368" y="3020568"/>
                </a:moveTo>
                <a:lnTo>
                  <a:pt x="0" y="3020568"/>
                </a:lnTo>
                <a:lnTo>
                  <a:pt x="0" y="0"/>
                </a:lnTo>
                <a:lnTo>
                  <a:pt x="277368" y="0"/>
                </a:lnTo>
                <a:lnTo>
                  <a:pt x="277368" y="3020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966612" y="8191830"/>
            <a:ext cx="479425" cy="5835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635"/>
              </a:lnSpc>
            </a:pPr>
            <a:r>
              <a:rPr dirty="0" sz="3200" spc="-47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dirty="0" sz="3200" spc="-1580">
                <a:solidFill>
                  <a:srgbClr val="FFFFFF"/>
                </a:solidFill>
                <a:latin typeface="Microsoft Sans Serif"/>
                <a:cs typeface="Microsoft Sans Serif"/>
              </a:rPr>
              <a:t>æ</a:t>
            </a:r>
            <a:r>
              <a:rPr dirty="0" sz="3200" spc="-459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6612" y="7181119"/>
            <a:ext cx="479425" cy="8509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635"/>
              </a:lnSpc>
            </a:pPr>
            <a:r>
              <a:rPr dirty="0" sz="3200" spc="-200">
                <a:solidFill>
                  <a:srgbClr val="FFFFFF"/>
                </a:solidFill>
                <a:latin typeface="Microsoft Sans Serif"/>
                <a:cs typeface="Microsoft Sans Serif"/>
              </a:rPr>
              <a:t>eu</a:t>
            </a:r>
            <a:r>
              <a:rPr dirty="0" sz="3200" spc="-118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dirty="0" sz="3200" spc="-19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32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66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7093184" y="2606039"/>
            <a:ext cx="36830" cy="3596640"/>
            <a:chOff x="17093184" y="2606039"/>
            <a:chExt cx="36830" cy="3596640"/>
          </a:xfrm>
        </p:grpSpPr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93184" y="2618231"/>
              <a:ext cx="36576" cy="81686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93184" y="4008119"/>
              <a:ext cx="36576" cy="28041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93184" y="4885944"/>
              <a:ext cx="36576" cy="39014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93184" y="5398007"/>
              <a:ext cx="36576" cy="3169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93184" y="2606039"/>
              <a:ext cx="36576" cy="3596640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17099280" y="6281928"/>
            <a:ext cx="24765" cy="3023870"/>
            <a:chOff x="17099280" y="6281928"/>
            <a:chExt cx="24765" cy="3023870"/>
          </a:xfrm>
        </p:grpSpPr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99280" y="6281928"/>
              <a:ext cx="24384" cy="302361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099280" y="6281928"/>
              <a:ext cx="24384" cy="3023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8409431"/>
            <a:ext cx="18281904" cy="3779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5897879"/>
            <a:ext cx="18281904" cy="12131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" y="3477767"/>
            <a:ext cx="18281904" cy="7010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" y="2429255"/>
            <a:ext cx="18281904" cy="23164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095" y="1075944"/>
            <a:ext cx="18282285" cy="634365"/>
            <a:chOff x="6095" y="1075944"/>
            <a:chExt cx="18282285" cy="634365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" y="1075944"/>
              <a:ext cx="18281904" cy="6339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85087" y="1078992"/>
              <a:ext cx="4764405" cy="624840"/>
            </a:xfrm>
            <a:custGeom>
              <a:avLst/>
              <a:gdLst/>
              <a:ahLst/>
              <a:cxnLst/>
              <a:rect l="l" t="t" r="r" b="b"/>
              <a:pathLst>
                <a:path w="4764405" h="624839">
                  <a:moveTo>
                    <a:pt x="4764024" y="624840"/>
                  </a:moveTo>
                  <a:lnTo>
                    <a:pt x="0" y="624840"/>
                  </a:lnTo>
                  <a:lnTo>
                    <a:pt x="0" y="0"/>
                  </a:lnTo>
                  <a:lnTo>
                    <a:pt x="4764024" y="0"/>
                  </a:lnTo>
                  <a:lnTo>
                    <a:pt x="4764024" y="624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z="6050" spc="-204"/>
              <a:t>rpe</a:t>
            </a:r>
            <a:r>
              <a:rPr dirty="0" sz="6050" spc="-730"/>
              <a:t> </a:t>
            </a:r>
            <a:r>
              <a:rPr dirty="0" sz="6050"/>
              <a:t>uu</a:t>
            </a:r>
            <a:r>
              <a:rPr dirty="0" sz="6050" spc="390"/>
              <a:t> </a:t>
            </a:r>
            <a:r>
              <a:rPr dirty="0" sz="6050" spc="-345"/>
              <a:t>ceúcac</a:t>
            </a:r>
            <a:endParaRPr sz="605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095" y="2014727"/>
            <a:ext cx="18282285" cy="91440"/>
            <a:chOff x="6095" y="2014727"/>
            <a:chExt cx="18282285" cy="914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25800" y="2014727"/>
              <a:ext cx="478536" cy="914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" y="2014727"/>
              <a:ext cx="18281904" cy="9144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6095" y="2758439"/>
            <a:ext cx="18282285" cy="475615"/>
            <a:chOff x="6095" y="2758439"/>
            <a:chExt cx="18282285" cy="47561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2415" y="2758439"/>
              <a:ext cx="1633727" cy="4754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51535" y="2758439"/>
              <a:ext cx="2292096" cy="4754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5" y="2758439"/>
              <a:ext cx="18281904" cy="475487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95" y="4142232"/>
            <a:ext cx="18281904" cy="36575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6095" y="4251959"/>
            <a:ext cx="18279110" cy="363220"/>
            <a:chOff x="6095" y="4251959"/>
            <a:chExt cx="18279110" cy="363220"/>
          </a:xfrm>
        </p:grpSpPr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53088" y="4261103"/>
              <a:ext cx="3892296" cy="35356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095" y="4251959"/>
              <a:ext cx="18279110" cy="363220"/>
            </a:xfrm>
            <a:custGeom>
              <a:avLst/>
              <a:gdLst/>
              <a:ahLst/>
              <a:cxnLst/>
              <a:rect l="l" t="t" r="r" b="b"/>
              <a:pathLst>
                <a:path w="18279110" h="363220">
                  <a:moveTo>
                    <a:pt x="18278856" y="362712"/>
                  </a:moveTo>
                  <a:lnTo>
                    <a:pt x="0" y="362712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36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598167" y="4204715"/>
            <a:ext cx="26454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3aperucTțgVlțgOBãHO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56436" y="4233417"/>
            <a:ext cx="210185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75">
                <a:solidFill>
                  <a:srgbClr val="FFFFFF"/>
                </a:solidFill>
                <a:latin typeface="Microsoft Sans Serif"/>
                <a:cs typeface="Microsoft Sans Serif"/>
              </a:rPr>
              <a:t>bț3OHI7I</a:t>
            </a:r>
            <a:r>
              <a:rPr dirty="0" sz="1750" spc="-20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Microsoft Sans Serif"/>
                <a:cs typeface="Microsoft Sans Serif"/>
              </a:rPr>
              <a:t>ț3OBãHI7IŃ</a:t>
            </a:r>
            <a:endParaRPr sz="1750">
              <a:latin typeface="Microsoft Sans Serif"/>
              <a:cs typeface="Microsoft Sans Serif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095" y="4660391"/>
            <a:ext cx="18282285" cy="79375"/>
            <a:chOff x="6095" y="4660391"/>
            <a:chExt cx="18282285" cy="79375"/>
          </a:xfrm>
        </p:grpSpPr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60624" y="4690871"/>
              <a:ext cx="1633727" cy="4876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81103" y="4660391"/>
              <a:ext cx="2182367" cy="792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5" y="4660391"/>
              <a:ext cx="18281904" cy="79248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6095" y="4794503"/>
            <a:ext cx="18282285" cy="73660"/>
            <a:chOff x="6095" y="4794503"/>
            <a:chExt cx="18282285" cy="73660"/>
          </a:xfrm>
        </p:grpSpPr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80335" y="4794503"/>
              <a:ext cx="1633728" cy="2438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32207" y="4794503"/>
              <a:ext cx="1962911" cy="2438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5" y="4794503"/>
              <a:ext cx="18281904" cy="7315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5" y="4837175"/>
              <a:ext cx="18281904" cy="30479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6095" y="4940808"/>
            <a:ext cx="18282285" cy="24765"/>
            <a:chOff x="6095" y="4940808"/>
            <a:chExt cx="18282285" cy="24765"/>
          </a:xfrm>
        </p:grpSpPr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97456" y="4940808"/>
              <a:ext cx="1767840" cy="2438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003024" y="4940808"/>
              <a:ext cx="2292095" cy="2438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5" y="4940808"/>
              <a:ext cx="18281904" cy="24384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6095" y="5361432"/>
            <a:ext cx="18282285" cy="48895"/>
            <a:chOff x="6095" y="5361432"/>
            <a:chExt cx="18282285" cy="48895"/>
          </a:xfrm>
        </p:grpSpPr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453359" y="5361432"/>
              <a:ext cx="1633728" cy="4876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917424" y="5361432"/>
              <a:ext cx="1633727" cy="4876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95" y="5361432"/>
              <a:ext cx="18281904" cy="48767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6095" y="5739384"/>
            <a:ext cx="18282285" cy="43180"/>
            <a:chOff x="6095" y="5739384"/>
            <a:chExt cx="18282285" cy="43180"/>
          </a:xfrm>
        </p:grpSpPr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538704" y="5739384"/>
              <a:ext cx="1633727" cy="4267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685776" y="5739384"/>
              <a:ext cx="2511551" cy="426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5" y="5739384"/>
              <a:ext cx="18281904" cy="42672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6095" y="5836920"/>
            <a:ext cx="18282285" cy="97790"/>
            <a:chOff x="6095" y="5836920"/>
            <a:chExt cx="18282285" cy="97790"/>
          </a:xfrm>
        </p:grpSpPr>
        <p:pic>
          <p:nvPicPr>
            <p:cNvPr id="45" name="object 4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44400" y="5836920"/>
              <a:ext cx="2987040" cy="9753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95" y="5836920"/>
              <a:ext cx="18281904" cy="97536"/>
            </a:xfrm>
            <a:prstGeom prst="rect">
              <a:avLst/>
            </a:prstGeom>
          </p:spPr>
        </p:pic>
      </p:grpSp>
      <p:sp>
        <p:nvSpPr>
          <p:cNvPr id="47" name="object 47" descr=""/>
          <p:cNvSpPr/>
          <p:nvPr/>
        </p:nvSpPr>
        <p:spPr>
          <a:xfrm>
            <a:off x="1999488" y="6531864"/>
            <a:ext cx="1853564" cy="195580"/>
          </a:xfrm>
          <a:custGeom>
            <a:avLst/>
            <a:gdLst/>
            <a:ahLst/>
            <a:cxnLst/>
            <a:rect l="l" t="t" r="r" b="b"/>
            <a:pathLst>
              <a:path w="1853564" h="195579">
                <a:moveTo>
                  <a:pt x="1853183" y="195072"/>
                </a:moveTo>
                <a:lnTo>
                  <a:pt x="0" y="195072"/>
                </a:lnTo>
                <a:lnTo>
                  <a:pt x="0" y="0"/>
                </a:lnTo>
                <a:lnTo>
                  <a:pt x="1853183" y="0"/>
                </a:lnTo>
                <a:lnTo>
                  <a:pt x="1853183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950942" y="6396990"/>
            <a:ext cx="1873885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-114">
                <a:solidFill>
                  <a:srgbClr val="FFFFFF"/>
                </a:solidFill>
                <a:latin typeface="Microsoft Sans Serif"/>
                <a:cs typeface="Microsoft Sans Serif"/>
              </a:rPr>
              <a:t>Ежемесячная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621536" y="6827519"/>
            <a:ext cx="2606040" cy="27749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50"/>
              </a:lnSpc>
            </a:pPr>
            <a:r>
              <a:rPr dirty="0" sz="1850">
                <a:solidFill>
                  <a:srgbClr val="FFFFFF"/>
                </a:solidFill>
                <a:latin typeface="Microsoft Sans Serif"/>
                <a:cs typeface="Microsoft Sans Serif"/>
              </a:rPr>
              <a:t>ãKTVIBHOCTb</a:t>
            </a:r>
            <a:r>
              <a:rPr dirty="0" sz="1850" spc="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350">
                <a:solidFill>
                  <a:srgbClr val="FFFFFF"/>
                </a:solidFill>
                <a:latin typeface="Microsoft Sans Serif"/>
                <a:cs typeface="Microsoft Sans Serif"/>
              </a:rPr>
              <a:t>/MAU)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5995415" y="6224015"/>
            <a:ext cx="3310254" cy="363220"/>
          </a:xfrm>
          <a:custGeom>
            <a:avLst/>
            <a:gdLst/>
            <a:ahLst/>
            <a:cxnLst/>
            <a:rect l="l" t="t" r="r" b="b"/>
            <a:pathLst>
              <a:path w="3310254" h="363220">
                <a:moveTo>
                  <a:pt x="3310128" y="362712"/>
                </a:moveTo>
                <a:lnTo>
                  <a:pt x="0" y="362712"/>
                </a:lnTo>
                <a:lnTo>
                  <a:pt x="0" y="0"/>
                </a:lnTo>
                <a:lnTo>
                  <a:pt x="3310128" y="0"/>
                </a:lnTo>
                <a:lnTo>
                  <a:pt x="3310128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5979229" y="6053582"/>
            <a:ext cx="3353435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 spc="50">
                <a:solidFill>
                  <a:srgbClr val="FFFFFF"/>
                </a:solidFill>
                <a:latin typeface="Microsoft Sans Serif"/>
                <a:cs typeface="Microsoft Sans Serif"/>
              </a:rPr>
              <a:t>4OO</a:t>
            </a:r>
            <a:r>
              <a:rPr dirty="0" sz="4050" spc="-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4050" spc="-120">
                <a:solidFill>
                  <a:srgbClr val="FFFFFF"/>
                </a:solidFill>
                <a:latin typeface="Microsoft Sans Serif"/>
                <a:cs typeface="Microsoft Sans Serif"/>
              </a:rPr>
              <a:t>OOO</a:t>
            </a:r>
            <a:r>
              <a:rPr dirty="0" sz="405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4050" spc="50">
                <a:solidFill>
                  <a:srgbClr val="FFFFFF"/>
                </a:solidFill>
                <a:latin typeface="Microsoft Sans Serif"/>
                <a:cs typeface="Microsoft Sans Serif"/>
              </a:rPr>
              <a:t>Tr+</a:t>
            </a:r>
            <a:endParaRPr sz="4050">
              <a:latin typeface="Microsoft Sans Serif"/>
              <a:cs typeface="Microsoft Sans Serif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498335" y="6784847"/>
            <a:ext cx="2356485" cy="25907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  <a:tabLst>
                <a:tab pos="1261745" algn="l"/>
                <a:tab pos="1654175" algn="l"/>
              </a:tabLst>
            </a:pPr>
            <a:r>
              <a:rPr dirty="0" sz="1850" spc="-65">
                <a:solidFill>
                  <a:srgbClr val="FFFFFF"/>
                </a:solidFill>
                <a:latin typeface="Lucida Sans Unicode"/>
                <a:cs typeface="Lucida Sans Unicode"/>
              </a:rPr>
              <a:t>BuIț3ÿ’q</a:t>
            </a:r>
            <a:r>
              <a:rPr dirty="0" sz="1850" spc="-3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Lucida Sans Unicode"/>
                <a:cs typeface="Lucida Sans Unicode"/>
              </a:rPr>
              <a:t>«ã</a:t>
            </a:r>
            <a:r>
              <a:rPr dirty="0" sz="185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dirty="0" sz="1850" spc="-25">
                <a:solidFill>
                  <a:srgbClr val="FFFFFF"/>
                </a:solidFill>
                <a:latin typeface="Lucida Sans Unicode"/>
                <a:cs typeface="Lucida Sans Unicode"/>
              </a:rPr>
              <a:t>3ã</a:t>
            </a:r>
            <a:r>
              <a:rPr dirty="0" sz="185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dirty="0" sz="1850" spc="-40">
                <a:solidFill>
                  <a:srgbClr val="FFFFFF"/>
                </a:solidFill>
                <a:latin typeface="Lucida Sans Unicode"/>
                <a:cs typeface="Lucida Sans Unicode"/>
              </a:rPr>
              <a:t>Mãț3T</a:t>
            </a:r>
            <a:endParaRPr sz="1850">
              <a:latin typeface="Lucida Sans Unicode"/>
              <a:cs typeface="Lucida Sans Unicode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095" y="7245095"/>
            <a:ext cx="18282285" cy="207645"/>
            <a:chOff x="6095" y="7245095"/>
            <a:chExt cx="18282285" cy="207645"/>
          </a:xfrm>
        </p:grpSpPr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380208" y="7257287"/>
              <a:ext cx="1633727" cy="13411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07695" y="7245095"/>
              <a:ext cx="2340863" cy="14630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95" y="7245095"/>
              <a:ext cx="18281904" cy="20726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95" y="7403591"/>
              <a:ext cx="18281904" cy="48768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6095" y="7531607"/>
            <a:ext cx="18282285" cy="104139"/>
            <a:chOff x="6095" y="7531607"/>
            <a:chExt cx="18282285" cy="104139"/>
          </a:xfrm>
        </p:grpSpPr>
        <p:pic>
          <p:nvPicPr>
            <p:cNvPr id="59" name="object 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697200" y="7531607"/>
              <a:ext cx="1633727" cy="5486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893039" y="7531607"/>
              <a:ext cx="2157984" cy="5486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95" y="7531607"/>
              <a:ext cx="18281904" cy="10363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95" y="7604759"/>
              <a:ext cx="18281904" cy="30480"/>
            </a:xfrm>
            <a:prstGeom prst="rect">
              <a:avLst/>
            </a:prstGeom>
          </p:spPr>
        </p:pic>
      </p:grpSp>
      <p:sp>
        <p:nvSpPr>
          <p:cNvPr id="63" name="object 63" descr=""/>
          <p:cNvSpPr/>
          <p:nvPr/>
        </p:nvSpPr>
        <p:spPr>
          <a:xfrm>
            <a:off x="6095" y="8964168"/>
            <a:ext cx="18279110" cy="265430"/>
          </a:xfrm>
          <a:custGeom>
            <a:avLst/>
            <a:gdLst/>
            <a:ahLst/>
            <a:cxnLst/>
            <a:rect l="l" t="t" r="r" b="b"/>
            <a:pathLst>
              <a:path w="18279110" h="265429">
                <a:moveTo>
                  <a:pt x="18278856" y="265176"/>
                </a:moveTo>
                <a:lnTo>
                  <a:pt x="0" y="265176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1962275" y="8873490"/>
            <a:ext cx="685800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20">
                <a:solidFill>
                  <a:srgbClr val="FFFFFF"/>
                </a:solidFill>
                <a:latin typeface="Microsoft Sans Serif"/>
                <a:cs typeface="Microsoft Sans Serif"/>
              </a:rPr>
              <a:t>UapT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818035" y="8873490"/>
            <a:ext cx="675005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20">
                <a:solidFill>
                  <a:srgbClr val="FFFFFF"/>
                </a:solidFill>
                <a:latin typeface="Microsoft Sans Serif"/>
                <a:cs typeface="Microsoft Sans Serif"/>
              </a:rPr>
              <a:t>epoB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349958" y="8901683"/>
            <a:ext cx="6248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POCT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18288000" cy="102839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78429" y="4886705"/>
            <a:ext cx="117284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60">
                <a:solidFill>
                  <a:srgbClr val="1A1A1A"/>
                </a:solidFill>
                <a:latin typeface="Cambria"/>
                <a:cs typeface="Cambria"/>
              </a:rPr>
              <a:t>СНО}ЗТ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58191" y="5768934"/>
            <a:ext cx="1182370" cy="207645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30480">
              <a:lnSpc>
                <a:spcPct val="100000"/>
              </a:lnSpc>
              <a:spcBef>
                <a:spcPts val="275"/>
              </a:spcBef>
            </a:pPr>
            <a:r>
              <a:rPr dirty="0" sz="2300" spc="-75">
                <a:solidFill>
                  <a:srgbClr val="1A1A1A"/>
                </a:solidFill>
                <a:latin typeface="Microsoft Sans Serif"/>
                <a:cs typeface="Microsoft Sans Serif"/>
              </a:rPr>
              <a:t>ТеннІZІС</a:t>
            </a:r>
            <a:endParaRPr sz="2300">
              <a:latin typeface="Microsoft Sans Serif"/>
              <a:cs typeface="Microsoft Sans Serif"/>
            </a:endParaRPr>
          </a:p>
          <a:p>
            <a:pPr algn="ctr" marL="90805">
              <a:lnSpc>
                <a:spcPct val="100000"/>
              </a:lnSpc>
              <a:spcBef>
                <a:spcPts val="200"/>
              </a:spcBef>
            </a:pPr>
            <a:r>
              <a:rPr dirty="0" sz="2650" spc="-10">
                <a:solidFill>
                  <a:srgbClr val="1A1A1A"/>
                </a:solidFill>
                <a:latin typeface="Microsoft Sans Serif"/>
                <a:cs typeface="Microsoft Sans Serif"/>
              </a:rPr>
              <a:t>Nappл</a:t>
            </a:r>
            <a:endParaRPr sz="2650">
              <a:latin typeface="Microsoft Sans Serif"/>
              <a:cs typeface="Microsoft Sans Serif"/>
            </a:endParaRPr>
          </a:p>
          <a:p>
            <a:pPr algn="ctr" marL="48260">
              <a:lnSpc>
                <a:spcPct val="100000"/>
              </a:lnSpc>
              <a:spcBef>
                <a:spcPts val="409"/>
              </a:spcBef>
            </a:pPr>
            <a:r>
              <a:rPr dirty="0" sz="2350" spc="65">
                <a:solidFill>
                  <a:srgbClr val="1A1A1A"/>
                </a:solidFill>
                <a:latin typeface="Microsoft Sans Serif"/>
                <a:cs typeface="Microsoft Sans Serif"/>
              </a:rPr>
              <a:t>буТбол</a:t>
            </a:r>
            <a:endParaRPr sz="2350">
              <a:latin typeface="Microsoft Sans Serif"/>
              <a:cs typeface="Microsoft Sans Serif"/>
            </a:endParaRPr>
          </a:p>
          <a:p>
            <a:pPr algn="ctr" marL="78740">
              <a:lnSpc>
                <a:spcPct val="100000"/>
              </a:lnSpc>
              <a:spcBef>
                <a:spcPts val="790"/>
              </a:spcBef>
            </a:pPr>
            <a:r>
              <a:rPr dirty="0" sz="2050" spc="-10">
                <a:solidFill>
                  <a:srgbClr val="1A1A1A"/>
                </a:solidFill>
                <a:latin typeface="Microsoft Sans Serif"/>
                <a:cs typeface="Microsoft Sans Serif"/>
              </a:rPr>
              <a:t>СКВОШ</a:t>
            </a:r>
            <a:endParaRPr sz="20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2350" spc="-10">
                <a:solidFill>
                  <a:srgbClr val="1A1A1A"/>
                </a:solidFill>
                <a:latin typeface="Microsoft Sans Serif"/>
                <a:cs typeface="Microsoft Sans Serif"/>
              </a:rPr>
              <a:t>6oyлlflнr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52609" y="4769358"/>
            <a:ext cx="1358900" cy="581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150">
                <a:solidFill>
                  <a:srgbClr val="1A1A1A"/>
                </a:solidFill>
                <a:latin typeface="Microsoft Sans Serif"/>
                <a:cs typeface="Microsoft Sans Serif"/>
              </a:rPr>
              <a:t>Vcлyru</a:t>
            </a:r>
            <a:endParaRPr sz="365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33210" y="5704795"/>
            <a:ext cx="1629410" cy="21469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14604">
              <a:lnSpc>
                <a:spcPct val="117600"/>
              </a:lnSpc>
              <a:spcBef>
                <a:spcPts val="75"/>
              </a:spcBef>
            </a:pPr>
            <a:r>
              <a:rPr dirty="0" sz="2500" spc="-10">
                <a:solidFill>
                  <a:srgbClr val="1A1A1A"/>
                </a:solidFill>
                <a:latin typeface="Microsoft Sans Serif"/>
                <a:cs typeface="Microsoft Sans Serif"/>
              </a:rPr>
              <a:t>Салоны </a:t>
            </a:r>
            <a:r>
              <a:rPr dirty="0" sz="2300" spc="-110">
                <a:solidFill>
                  <a:srgbClr val="1A1A1A"/>
                </a:solidFill>
                <a:latin typeface="Microsoft Sans Serif"/>
                <a:cs typeface="Microsoft Sans Serif"/>
              </a:rPr>
              <a:t>rpyMMIzIнrIzI </a:t>
            </a:r>
            <a:r>
              <a:rPr dirty="0" sz="2500" spc="-25">
                <a:solidFill>
                  <a:srgbClr val="1A1A1A"/>
                </a:solidFill>
                <a:latin typeface="Microsoft Sans Serif"/>
                <a:cs typeface="Microsoft Sans Serif"/>
              </a:rPr>
              <a:t>СТО </a:t>
            </a:r>
            <a:r>
              <a:rPr dirty="0" sz="2050" spc="-10">
                <a:solidFill>
                  <a:srgbClr val="1A1A1A"/>
                </a:solidFill>
                <a:latin typeface="Microsoft Sans Serif"/>
                <a:cs typeface="Microsoft Sans Serif"/>
              </a:rPr>
              <a:t>MOЙKIZI</a:t>
            </a:r>
            <a:endParaRPr sz="2050">
              <a:latin typeface="Microsoft Sans Serif"/>
              <a:cs typeface="Microsoft Sans Serif"/>
            </a:endParaRPr>
          </a:p>
          <a:p>
            <a:pPr algn="ctr" marR="17780">
              <a:lnSpc>
                <a:spcPct val="100000"/>
              </a:lnSpc>
              <a:spcBef>
                <a:spcPts val="425"/>
              </a:spcBef>
            </a:pPr>
            <a:r>
              <a:rPr dirty="0" sz="2500" spc="-70">
                <a:solidFill>
                  <a:srgbClr val="1A1A1A"/>
                </a:solidFill>
                <a:latin typeface="Microsoft Sans Serif"/>
                <a:cs typeface="Microsoft Sans Serif"/>
              </a:rPr>
              <a:t>РесТораны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396149" y="4810505"/>
            <a:ext cx="2597150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50" spc="-130">
                <a:solidFill>
                  <a:srgbClr val="1A1A1A"/>
                </a:solidFill>
                <a:latin typeface="Microsoft Sans Serif"/>
                <a:cs typeface="Microsoft Sans Serif"/>
              </a:rPr>
              <a:t>PaaBлeceHue</a:t>
            </a:r>
            <a:endParaRPr sz="335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329474" y="5810250"/>
            <a:ext cx="1186815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10">
                <a:solidFill>
                  <a:srgbClr val="1A1A1A"/>
                </a:solidFill>
                <a:latin typeface="Microsoft Sans Serif"/>
                <a:cs typeface="Microsoft Sans Serif"/>
              </a:rPr>
              <a:t>KapTlzlнr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59636" y="6561835"/>
            <a:ext cx="1524000" cy="129159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224790">
              <a:lnSpc>
                <a:spcPct val="112400"/>
              </a:lnSpc>
              <a:spcBef>
                <a:spcPts val="175"/>
              </a:spcBef>
            </a:pPr>
            <a:r>
              <a:rPr dirty="0" sz="2400" spc="-10">
                <a:solidFill>
                  <a:srgbClr val="1A1A1A"/>
                </a:solidFill>
                <a:latin typeface="Microsoft Sans Serif"/>
                <a:cs typeface="Microsoft Sans Serif"/>
              </a:rPr>
              <a:t>КВесТы NейнТЬол </a:t>
            </a:r>
            <a:r>
              <a:rPr dirty="0" sz="2550" spc="-25">
                <a:solidFill>
                  <a:srgbClr val="1A1A1A"/>
                </a:solidFill>
                <a:latin typeface="Microsoft Sans Serif"/>
                <a:cs typeface="Microsoft Sans Serif"/>
              </a:rPr>
              <a:t>СТрельба</a:t>
            </a:r>
            <a:endParaRPr sz="2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2142744"/>
            <a:ext cx="18281904" cy="774801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85088" y="1121663"/>
            <a:ext cx="3977640" cy="609600"/>
          </a:xfrm>
          <a:custGeom>
            <a:avLst/>
            <a:gdLst/>
            <a:ahLst/>
            <a:cxnLst/>
            <a:rect l="l" t="t" r="r" b="b"/>
            <a:pathLst>
              <a:path w="3977640" h="609600">
                <a:moveTo>
                  <a:pt x="3977640" y="609600"/>
                </a:moveTo>
                <a:lnTo>
                  <a:pt x="0" y="609600"/>
                </a:lnTo>
                <a:lnTo>
                  <a:pt x="0" y="0"/>
                </a:lnTo>
                <a:lnTo>
                  <a:pt x="3977640" y="0"/>
                </a:lnTo>
                <a:lnTo>
                  <a:pt x="397764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0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dirty="0" spc="-265"/>
              <a:t>ÑOHxypeHTul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1527047" y="2496311"/>
            <a:ext cx="1941830" cy="393700"/>
          </a:xfrm>
          <a:custGeom>
            <a:avLst/>
            <a:gdLst/>
            <a:ahLst/>
            <a:cxnLst/>
            <a:rect l="l" t="t" r="r" b="b"/>
            <a:pathLst>
              <a:path w="1941829" h="393700">
                <a:moveTo>
                  <a:pt x="1941576" y="393192"/>
                </a:moveTo>
                <a:lnTo>
                  <a:pt x="0" y="393192"/>
                </a:lnTo>
                <a:lnTo>
                  <a:pt x="0" y="0"/>
                </a:lnTo>
                <a:lnTo>
                  <a:pt x="1941576" y="0"/>
                </a:lnTo>
                <a:lnTo>
                  <a:pt x="1941576" y="393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1160" y="4047744"/>
            <a:ext cx="1584960" cy="228600"/>
          </a:xfrm>
          <a:custGeom>
            <a:avLst/>
            <a:gdLst/>
            <a:ahLst/>
            <a:cxnLst/>
            <a:rect l="l" t="t" r="r" b="b"/>
            <a:pathLst>
              <a:path w="1584960" h="228600">
                <a:moveTo>
                  <a:pt x="1584960" y="228600"/>
                </a:moveTo>
                <a:lnTo>
                  <a:pt x="0" y="228600"/>
                </a:lnTo>
                <a:lnTo>
                  <a:pt x="0" y="0"/>
                </a:lnTo>
                <a:lnTo>
                  <a:pt x="1584960" y="0"/>
                </a:lnTo>
                <a:lnTo>
                  <a:pt x="158496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490385" y="2325116"/>
            <a:ext cx="1973580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0">
                <a:solidFill>
                  <a:srgbClr val="FFFFFF"/>
                </a:solidFill>
                <a:latin typeface="Cambria"/>
                <a:cs typeface="Cambria"/>
              </a:rPr>
              <a:t>KpuTepuñ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15"/>
              </a:spcBef>
            </a:pPr>
            <a:endParaRPr sz="3600">
              <a:latin typeface="Cambria"/>
              <a:cs typeface="Cambria"/>
            </a:endParaRPr>
          </a:p>
          <a:p>
            <a:pPr marL="158750">
              <a:lnSpc>
                <a:spcPct val="100000"/>
              </a:lnSpc>
            </a:pPr>
            <a:r>
              <a:rPr dirty="0" sz="2750" spc="-114">
                <a:solidFill>
                  <a:srgbClr val="FFFFFF"/>
                </a:solidFill>
                <a:latin typeface="Lucida Sans Unicode"/>
                <a:cs typeface="Lucida Sans Unicode"/>
              </a:rPr>
              <a:t>заведении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200655" y="5922264"/>
            <a:ext cx="597535" cy="219710"/>
          </a:xfrm>
          <a:custGeom>
            <a:avLst/>
            <a:gdLst/>
            <a:ahLst/>
            <a:cxnLst/>
            <a:rect l="l" t="t" r="r" b="b"/>
            <a:pathLst>
              <a:path w="597535" h="219710">
                <a:moveTo>
                  <a:pt x="597408" y="219456"/>
                </a:moveTo>
                <a:lnTo>
                  <a:pt x="0" y="219456"/>
                </a:lnTo>
                <a:lnTo>
                  <a:pt x="0" y="0"/>
                </a:lnTo>
                <a:lnTo>
                  <a:pt x="597408" y="0"/>
                </a:lnTo>
                <a:lnTo>
                  <a:pt x="597408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163761" y="5830823"/>
            <a:ext cx="5156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85">
                <a:solidFill>
                  <a:srgbClr val="FFFFFF"/>
                </a:solidFill>
                <a:latin typeface="Lucida Sans Unicode"/>
                <a:cs typeface="Lucida Sans Unicode"/>
              </a:rPr>
              <a:t>B2G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792223" y="7882128"/>
            <a:ext cx="1320165" cy="228600"/>
          </a:xfrm>
          <a:custGeom>
            <a:avLst/>
            <a:gdLst/>
            <a:ahLst/>
            <a:cxnLst/>
            <a:rect l="l" t="t" r="r" b="b"/>
            <a:pathLst>
              <a:path w="1320164" h="228600">
                <a:moveTo>
                  <a:pt x="1319784" y="228600"/>
                </a:moveTo>
                <a:lnTo>
                  <a:pt x="0" y="228600"/>
                </a:lnTo>
                <a:lnTo>
                  <a:pt x="0" y="0"/>
                </a:lnTo>
                <a:lnTo>
                  <a:pt x="1319784" y="0"/>
                </a:lnTo>
                <a:lnTo>
                  <a:pt x="1319784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780570" y="7795767"/>
            <a:ext cx="128968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50">
                <a:solidFill>
                  <a:srgbClr val="FFFFFF"/>
                </a:solidFill>
                <a:latin typeface="Lucida Sans Unicode"/>
                <a:cs typeface="Lucida Sans Unicode"/>
              </a:rPr>
              <a:t>ĄOCTó</a:t>
            </a:r>
            <a:r>
              <a:rPr dirty="0" sz="1900" spc="-2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BKó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6066008" y="2145792"/>
            <a:ext cx="1213485" cy="265430"/>
          </a:xfrm>
          <a:custGeom>
            <a:avLst/>
            <a:gdLst/>
            <a:ahLst/>
            <a:cxnLst/>
            <a:rect l="l" t="t" r="r" b="b"/>
            <a:pathLst>
              <a:path w="1213484" h="265430">
                <a:moveTo>
                  <a:pt x="1213104" y="265176"/>
                </a:moveTo>
                <a:lnTo>
                  <a:pt x="0" y="265176"/>
                </a:lnTo>
                <a:lnTo>
                  <a:pt x="0" y="0"/>
                </a:lnTo>
                <a:lnTo>
                  <a:pt x="1213104" y="0"/>
                </a:lnTo>
                <a:lnTo>
                  <a:pt x="1213104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6014903" y="1947671"/>
            <a:ext cx="126238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70">
                <a:solidFill>
                  <a:srgbClr val="FFFFFF"/>
                </a:solidFill>
                <a:latin typeface="Microsoft Sans Serif"/>
                <a:cs typeface="Microsoft Sans Serif"/>
              </a:rPr>
              <a:t>Insta/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8299704"/>
            <a:ext cx="18281904" cy="8717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2996183"/>
            <a:ext cx="18281904" cy="147523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" y="1118616"/>
            <a:ext cx="18281904" cy="5913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095" y="4483608"/>
            <a:ext cx="18279110" cy="472440"/>
            <a:chOff x="6095" y="4483608"/>
            <a:chExt cx="18279110" cy="47244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2679" y="4483608"/>
              <a:ext cx="9409176" cy="40843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95" y="4483608"/>
              <a:ext cx="18279110" cy="472440"/>
            </a:xfrm>
            <a:custGeom>
              <a:avLst/>
              <a:gdLst/>
              <a:ahLst/>
              <a:cxnLst/>
              <a:rect l="l" t="t" r="r" b="b"/>
              <a:pathLst>
                <a:path w="18279110" h="472439">
                  <a:moveTo>
                    <a:pt x="18278856" y="472440"/>
                  </a:moveTo>
                  <a:lnTo>
                    <a:pt x="0" y="472440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472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095" y="4579111"/>
            <a:ext cx="1827911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63525" marR="2765425" indent="-263525">
              <a:lnSpc>
                <a:spcPct val="100000"/>
              </a:lnSpc>
              <a:spcBef>
                <a:spcPts val="100"/>
              </a:spcBef>
              <a:buChar char="•"/>
              <a:tabLst>
                <a:tab pos="263525" algn="l"/>
              </a:tabLst>
            </a:pPr>
            <a:r>
              <a:rPr dirty="0" sz="2100" spc="8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dirty="0" sz="21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FFFFFF"/>
                </a:solidFill>
                <a:latin typeface="Microsoft Sans Serif"/>
                <a:cs typeface="Microsoft Sans Serif"/>
              </a:rPr>
              <a:t>neT</a:t>
            </a:r>
            <a:r>
              <a:rPr dirty="0" sz="2100" spc="20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5">
                <a:solidFill>
                  <a:srgbClr val="FFFFFF"/>
                </a:solidFill>
                <a:latin typeface="Microsoft Sans Serif"/>
                <a:cs typeface="Microsoft Sans Serif"/>
              </a:rPr>
              <a:t>pa3pa6OT*dIZIK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95" y="5026152"/>
            <a:ext cx="18279110" cy="320040"/>
          </a:xfrm>
          <a:custGeom>
            <a:avLst/>
            <a:gdLst/>
            <a:ahLst/>
            <a:cxnLst/>
            <a:rect l="l" t="t" r="r" b="b"/>
            <a:pathLst>
              <a:path w="18279110" h="320039">
                <a:moveTo>
                  <a:pt x="18278856" y="320040"/>
                </a:moveTo>
                <a:lnTo>
                  <a:pt x="0" y="320040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32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523789" y="4905502"/>
            <a:ext cx="63500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650" spc="-830">
                <a:solidFill>
                  <a:srgbClr val="DBDBDB"/>
                </a:solidFill>
                <a:latin typeface="Lucida Sans Unicode"/>
                <a:cs typeface="Lucida Sans Unicode"/>
              </a:rPr>
              <a:t>””</a:t>
            </a:r>
            <a:endParaRPr sz="265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69649" y="4905502"/>
            <a:ext cx="2800350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8930" indent="-328930">
              <a:lnSpc>
                <a:spcPct val="100000"/>
              </a:lnSpc>
              <a:spcBef>
                <a:spcPts val="100"/>
              </a:spcBef>
              <a:buChar char="•"/>
              <a:tabLst>
                <a:tab pos="328930" algn="l"/>
              </a:tabLst>
            </a:pPr>
            <a:r>
              <a:rPr dirty="0" sz="2650" spc="-165">
                <a:solidFill>
                  <a:srgbClr val="FFFFFF"/>
                </a:solidFill>
                <a:latin typeface="Lucida Sans Unicode"/>
                <a:cs typeface="Lucida Sans Unicode"/>
              </a:rPr>
              <a:t>Affilet</a:t>
            </a:r>
            <a:r>
              <a:rPr dirty="0" sz="2650" spc="-3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50" spc="-100">
                <a:solidFill>
                  <a:srgbClr val="FFFFFF"/>
                </a:solidFill>
                <a:latin typeface="Lucida Sans Unicode"/>
                <a:cs typeface="Lucida Sans Unicode"/>
              </a:rPr>
              <a:t>marketing</a:t>
            </a:r>
            <a:endParaRPr sz="265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936499" y="4956302"/>
            <a:ext cx="251460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798955" algn="l"/>
              </a:tabLst>
            </a:pPr>
            <a:r>
              <a:rPr dirty="0" sz="2250" spc="-330">
                <a:solidFill>
                  <a:srgbClr val="FFFFFF"/>
                </a:solidFill>
                <a:latin typeface="Lucida Sans Unicode"/>
                <a:cs typeface="Lucida Sans Unicode"/>
              </a:rPr>
              <a:t>MIZIH</a:t>
            </a:r>
            <a:r>
              <a:rPr dirty="0" sz="225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Lucida Sans Unicode"/>
                <a:cs typeface="Lucida Sans Unicode"/>
              </a:rPr>
              <a:t>O6opo</a:t>
            </a:r>
            <a:r>
              <a:rPr dirty="0" sz="225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dirty="0" sz="2250" spc="-204">
                <a:solidFill>
                  <a:srgbClr val="FFFFFF"/>
                </a:solidFill>
                <a:latin typeface="Lucida Sans Unicode"/>
                <a:cs typeface="Lucida Sans Unicode"/>
              </a:rPr>
              <a:t>ui</a:t>
            </a:r>
            <a:r>
              <a:rPr dirty="0" sz="225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50" spc="40">
                <a:solidFill>
                  <a:srgbClr val="FFFFFF"/>
                </a:solidFill>
                <a:latin typeface="Lucida Sans Unicode"/>
                <a:cs typeface="Lucida Sans Unicode"/>
              </a:rPr>
              <a:t>PØ</a:t>
            </a:r>
            <a:endParaRPr sz="2250">
              <a:latin typeface="Lucida Sans Unicode"/>
              <a:cs typeface="Lucida Sans Unicode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095" y="5373623"/>
            <a:ext cx="18282285" cy="341630"/>
            <a:chOff x="6095" y="5373623"/>
            <a:chExt cx="18282285" cy="34163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3695" y="5373623"/>
              <a:ext cx="1633727" cy="2438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55024" y="5373623"/>
              <a:ext cx="1633727" cy="243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7487" y="5373623"/>
              <a:ext cx="2304288" cy="243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5" y="5373623"/>
              <a:ext cx="18281904" cy="243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159" y="5422391"/>
              <a:ext cx="2462783" cy="29260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03791" y="5422391"/>
              <a:ext cx="1520952" cy="29260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095" y="5422391"/>
              <a:ext cx="18279110" cy="289560"/>
            </a:xfrm>
            <a:custGeom>
              <a:avLst/>
              <a:gdLst/>
              <a:ahLst/>
              <a:cxnLst/>
              <a:rect l="l" t="t" r="r" b="b"/>
              <a:pathLst>
                <a:path w="18279110" h="289560">
                  <a:moveTo>
                    <a:pt x="18278856" y="289560"/>
                  </a:moveTo>
                  <a:lnTo>
                    <a:pt x="0" y="289560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289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6095" y="5836920"/>
            <a:ext cx="18279110" cy="226060"/>
            <a:chOff x="6095" y="5836920"/>
            <a:chExt cx="18279110" cy="226060"/>
          </a:xfrm>
        </p:grpSpPr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8591" y="5836920"/>
              <a:ext cx="1825752" cy="22555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03536" y="5836920"/>
              <a:ext cx="67055" cy="22555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095" y="5836920"/>
              <a:ext cx="18279110" cy="222885"/>
            </a:xfrm>
            <a:custGeom>
              <a:avLst/>
              <a:gdLst/>
              <a:ahLst/>
              <a:cxnLst/>
              <a:rect l="l" t="t" r="r" b="b"/>
              <a:pathLst>
                <a:path w="18279110" h="222885">
                  <a:moveTo>
                    <a:pt x="18278856" y="222504"/>
                  </a:moveTo>
                  <a:lnTo>
                    <a:pt x="0" y="222504"/>
                  </a:lnTo>
                  <a:lnTo>
                    <a:pt x="0" y="0"/>
                  </a:lnTo>
                  <a:lnTo>
                    <a:pt x="18278856" y="0"/>
                  </a:lnTo>
                  <a:lnTo>
                    <a:pt x="18278856" y="222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6095" y="6281928"/>
            <a:ext cx="18279110" cy="228600"/>
          </a:xfrm>
          <a:custGeom>
            <a:avLst/>
            <a:gdLst/>
            <a:ahLst/>
            <a:cxnLst/>
            <a:rect l="l" t="t" r="r" b="b"/>
            <a:pathLst>
              <a:path w="18279110" h="228600">
                <a:moveTo>
                  <a:pt x="18278856" y="228600"/>
                </a:moveTo>
                <a:lnTo>
                  <a:pt x="0" y="228600"/>
                </a:lnTo>
                <a:lnTo>
                  <a:pt x="0" y="0"/>
                </a:lnTo>
                <a:lnTo>
                  <a:pt x="18278856" y="0"/>
                </a:lnTo>
                <a:lnTo>
                  <a:pt x="18278856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6095" y="5254202"/>
            <a:ext cx="18279110" cy="12700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992370">
              <a:lnSpc>
                <a:spcPct val="100000"/>
              </a:lnSpc>
              <a:spcBef>
                <a:spcPts val="675"/>
              </a:spcBef>
            </a:pPr>
            <a:r>
              <a:rPr dirty="0" sz="2450" spc="114">
                <a:solidFill>
                  <a:srgbClr val="FFFFFF"/>
                </a:solidFill>
                <a:latin typeface="Microsoft Sans Serif"/>
                <a:cs typeface="Microsoft Sans Serif"/>
              </a:rPr>
              <a:t>Onux</a:t>
            </a:r>
            <a:r>
              <a:rPr dirty="0" sz="245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50" spc="95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dirty="0" sz="2450" spc="-2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Microsoft Sans Serif"/>
                <a:cs typeface="Microsoft Sans Serif"/>
              </a:rPr>
              <a:t>ropa</a:t>
            </a:r>
            <a:endParaRPr sz="2450">
              <a:latin typeface="Microsoft Sans Serif"/>
              <a:cs typeface="Microsoft Sans Serif"/>
            </a:endParaRPr>
          </a:p>
          <a:p>
            <a:pPr marL="4990465" indent="-313055">
              <a:lnSpc>
                <a:spcPct val="100000"/>
              </a:lnSpc>
              <a:spcBef>
                <a:spcPts val="500"/>
              </a:spcBef>
              <a:buChar char="•"/>
              <a:tabLst>
                <a:tab pos="4990465" algn="l"/>
              </a:tabLst>
            </a:pPr>
            <a:r>
              <a:rPr dirty="0" sz="2150" spc="-175">
                <a:solidFill>
                  <a:srgbClr val="FFFFFF"/>
                </a:solidFill>
                <a:latin typeface="Lucida Sans Unicode"/>
                <a:cs typeface="Lucida Sans Unicode"/>
              </a:rPr>
              <a:t>Ö*PIHãHCbI</a:t>
            </a:r>
            <a:r>
              <a:rPr dirty="0" sz="215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165">
                <a:solidFill>
                  <a:srgbClr val="FFFFFF"/>
                </a:solidFill>
                <a:latin typeface="Lucida Sans Unicode"/>
                <a:cs typeface="Lucida Sans Unicode"/>
              </a:rPr>
              <a:t>Onux</a:t>
            </a:r>
            <a:r>
              <a:rPr dirty="0" sz="2150" spc="-1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11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endParaRPr sz="2150">
              <a:latin typeface="Lucida Sans Unicode"/>
              <a:cs typeface="Lucida Sans Unicode"/>
            </a:endParaRPr>
          </a:p>
          <a:p>
            <a:pPr marL="5000625">
              <a:lnSpc>
                <a:spcPct val="100000"/>
              </a:lnSpc>
              <a:spcBef>
                <a:spcPts val="140"/>
              </a:spcBef>
            </a:pPr>
            <a:r>
              <a:rPr dirty="0" sz="2550" spc="-20">
                <a:solidFill>
                  <a:srgbClr val="FFFFFF"/>
                </a:solidFill>
                <a:latin typeface="Cambria"/>
                <a:cs typeface="Cambria"/>
              </a:rPr>
              <a:t>roęa</a:t>
            </a:r>
            <a:endParaRPr sz="2550">
              <a:latin typeface="Cambria"/>
              <a:cs typeface="Cambri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271016" y="8793480"/>
            <a:ext cx="798830" cy="155575"/>
            <a:chOff x="1271016" y="8793480"/>
            <a:chExt cx="798830" cy="155575"/>
          </a:xfrm>
        </p:grpSpPr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1016" y="8793480"/>
              <a:ext cx="798576" cy="15544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1016" y="8793480"/>
              <a:ext cx="798576" cy="155447"/>
            </a:xfrm>
            <a:prstGeom prst="rect">
              <a:avLst/>
            </a:prstGeom>
          </p:spPr>
        </p:pic>
      </p:grpSp>
      <p:sp>
        <p:nvSpPr>
          <p:cNvPr id="30" name="object 30" descr=""/>
          <p:cNvSpPr/>
          <p:nvPr/>
        </p:nvSpPr>
        <p:spPr>
          <a:xfrm>
            <a:off x="4511040" y="3444240"/>
            <a:ext cx="1746885" cy="289560"/>
          </a:xfrm>
          <a:custGeom>
            <a:avLst/>
            <a:gdLst/>
            <a:ahLst/>
            <a:cxnLst/>
            <a:rect l="l" t="t" r="r" b="b"/>
            <a:pathLst>
              <a:path w="1746885" h="289560">
                <a:moveTo>
                  <a:pt x="1746504" y="289560"/>
                </a:moveTo>
                <a:lnTo>
                  <a:pt x="0" y="289560"/>
                </a:lnTo>
                <a:lnTo>
                  <a:pt x="0" y="0"/>
                </a:lnTo>
                <a:lnTo>
                  <a:pt x="1746504" y="0"/>
                </a:lnTo>
                <a:lnTo>
                  <a:pt x="1746504" y="28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98833" y="3314445"/>
            <a:ext cx="1760220" cy="4292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110">
                <a:latin typeface="Microsoft Sans Serif"/>
                <a:cs typeface="Microsoft Sans Serif"/>
              </a:rPr>
              <a:t>Axuф</a:t>
            </a:r>
            <a:r>
              <a:rPr dirty="0" sz="2650" spc="-430">
                <a:latin typeface="Microsoft Sans Serif"/>
                <a:cs typeface="Microsoft Sans Serif"/>
              </a:rPr>
              <a:t> </a:t>
            </a:r>
            <a:r>
              <a:rPr dirty="0" sz="2650" spc="-100">
                <a:latin typeface="Microsoft Sans Serif"/>
                <a:cs typeface="Microsoft Sans Serif"/>
              </a:rPr>
              <a:t>Исаев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4517135" y="3852671"/>
            <a:ext cx="2155190" cy="216535"/>
          </a:xfrm>
          <a:custGeom>
            <a:avLst/>
            <a:gdLst/>
            <a:ahLst/>
            <a:cxnLst/>
            <a:rect l="l" t="t" r="r" b="b"/>
            <a:pathLst>
              <a:path w="2155190" h="216535">
                <a:moveTo>
                  <a:pt x="2154936" y="216408"/>
                </a:moveTo>
                <a:lnTo>
                  <a:pt x="0" y="216408"/>
                </a:lnTo>
                <a:lnTo>
                  <a:pt x="0" y="0"/>
                </a:lnTo>
                <a:lnTo>
                  <a:pt x="2154936" y="0"/>
                </a:lnTo>
                <a:lnTo>
                  <a:pt x="2154936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491352" y="3726434"/>
            <a:ext cx="2166620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280">
                <a:solidFill>
                  <a:srgbClr val="FFFFFF"/>
                </a:solidFill>
                <a:latin typeface="Microsoft Sans Serif"/>
                <a:cs typeface="Microsoft Sans Serif"/>
              </a:rPr>
              <a:t>CEO</a:t>
            </a:r>
            <a:r>
              <a:rPr dirty="0" sz="2550" spc="-1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15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2550" spc="-2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Microsoft Sans Serif"/>
                <a:cs typeface="Microsoft Sans Serif"/>
              </a:rPr>
              <a:t>Founder</a:t>
            </a:r>
            <a:endParaRPr sz="2550">
              <a:latin typeface="Microsoft Sans Serif"/>
              <a:cs typeface="Microsoft Sans Serif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2469368" y="3459479"/>
            <a:ext cx="2243455" cy="274320"/>
          </a:xfrm>
          <a:custGeom>
            <a:avLst/>
            <a:gdLst/>
            <a:ahLst/>
            <a:cxnLst/>
            <a:rect l="l" t="t" r="r" b="b"/>
            <a:pathLst>
              <a:path w="2243455" h="274320">
                <a:moveTo>
                  <a:pt x="2243328" y="274320"/>
                </a:moveTo>
                <a:lnTo>
                  <a:pt x="0" y="274320"/>
                </a:lnTo>
                <a:lnTo>
                  <a:pt x="0" y="0"/>
                </a:lnTo>
                <a:lnTo>
                  <a:pt x="2243328" y="0"/>
                </a:lnTo>
                <a:lnTo>
                  <a:pt x="2243328" y="274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12438349" y="3314445"/>
            <a:ext cx="2274570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>
                <a:solidFill>
                  <a:srgbClr val="FFFFFF"/>
                </a:solidFill>
                <a:latin typeface="Cambria"/>
                <a:cs typeface="Cambria"/>
              </a:rPr>
              <a:t>6axvyv</a:t>
            </a:r>
            <a:r>
              <a:rPr dirty="0" sz="2650" spc="30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mbria"/>
                <a:cs typeface="Cambria"/>
              </a:rPr>
              <a:t>Høaøza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2454128" y="4255008"/>
            <a:ext cx="610235" cy="21082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2500" spc="-140">
                <a:solidFill>
                  <a:srgbClr val="FFFFFF"/>
                </a:solidFill>
                <a:latin typeface="Lucida Sans Unicode"/>
                <a:cs typeface="Lucida Sans Unicode"/>
              </a:rPr>
              <a:t>CTO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Atif Issayev</dc:creator>
  <cp:keywords>DAGmlvje5G8,BAF_O9kwLqo,0</cp:keywords>
  <dc:title>Orange White Modern Pitch Deck Presentation</dc:title>
  <dcterms:created xsi:type="dcterms:W3CDTF">2025-05-11T19:18:16Z</dcterms:created>
  <dcterms:modified xsi:type="dcterms:W3CDTF">2025-05-11T19:18:16Z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2025-05-11T00:00:00Z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2025-05-11T00:00:00Z</vt:filetime>
  </property>
</Properties>
</file>