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80" r:id="rId19"/>
    <p:sldId id="277" r:id="rId20"/>
    <p:sldId id="28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1" d="100"/>
          <a:sy n="51" d="100"/>
        </p:scale>
        <p:origin x="-1926" y="-4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17182"/>
            <a:ext cx="9143999" cy="6875182"/>
          </a:xfrm>
          <a:prstGeom prst="rect">
            <a:avLst/>
          </a:prstGeom>
        </p:spPr>
      </p:pic>
      <p:sp>
        <p:nvSpPr>
          <p:cNvPr id="5" name="TextBox 4"/>
          <p:cNvSpPr txBox="1"/>
          <p:nvPr/>
        </p:nvSpPr>
        <p:spPr>
          <a:xfrm>
            <a:off x="1763688" y="378904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rmAutofit/>
          </a:bodyPr>
          <a:lstStyle/>
          <a:p>
            <a:pPr algn="ctr">
              <a:buNone/>
            </a:pPr>
            <a:r>
              <a:rPr lang="ru-RU" b="1" dirty="0" smtClean="0">
                <a:solidFill>
                  <a:schemeClr val="accent2">
                    <a:lumMod val="75000"/>
                  </a:schemeClr>
                </a:solidFill>
                <a:latin typeface="Times New Roman" pitchFamily="18" charset="0"/>
                <a:cs typeface="Times New Roman" pitchFamily="18" charset="0"/>
              </a:rPr>
              <a:t>Развитие музыкальных способностей детей </a:t>
            </a:r>
            <a:endParaRPr lang="ru-RU" dirty="0" smtClean="0">
              <a:solidFill>
                <a:schemeClr val="accent2">
                  <a:lumMod val="75000"/>
                </a:schemeClr>
              </a:solidFill>
              <a:latin typeface="Times New Roman" pitchFamily="18" charset="0"/>
              <a:cs typeface="Times New Roman" pitchFamily="18" charset="0"/>
            </a:endParaRPr>
          </a:p>
          <a:p>
            <a:pPr algn="ctr">
              <a:buNone/>
            </a:pPr>
            <a:r>
              <a:rPr lang="ru-RU" b="1" dirty="0" smtClean="0">
                <a:solidFill>
                  <a:schemeClr val="accent2">
                    <a:lumMod val="75000"/>
                  </a:schemeClr>
                </a:solidFill>
                <a:latin typeface="Times New Roman" pitchFamily="18" charset="0"/>
                <a:cs typeface="Times New Roman" pitchFamily="18" charset="0"/>
              </a:rPr>
              <a:t>дошкольного возраста, через игру на музыкальных инструментах.</a:t>
            </a:r>
            <a:endParaRPr lang="ru-RU" dirty="0" smtClean="0">
              <a:solidFill>
                <a:schemeClr val="accent2">
                  <a:lumMod val="75000"/>
                </a:schemeClr>
              </a:solidFill>
              <a:latin typeface="Times New Roman" pitchFamily="18" charset="0"/>
              <a:cs typeface="Times New Roman" pitchFamily="18" charset="0"/>
            </a:endParaRPr>
          </a:p>
          <a:p>
            <a:pPr algn="ctr">
              <a:buNone/>
            </a:pPr>
            <a:endParaRPr lang="ru-RU" dirty="0">
              <a:solidFill>
                <a:srgbClr val="C00000"/>
              </a:solidFill>
              <a:latin typeface="Times New Roman" pitchFamily="18" charset="0"/>
              <a:cs typeface="Times New Roman" pitchFamily="18" charset="0"/>
            </a:endParaRPr>
          </a:p>
        </p:txBody>
      </p:sp>
      <p:sp>
        <p:nvSpPr>
          <p:cNvPr id="7" name="TextBox 6"/>
          <p:cNvSpPr txBox="1"/>
          <p:nvPr/>
        </p:nvSpPr>
        <p:spPr>
          <a:xfrm>
            <a:off x="5000628" y="4143380"/>
            <a:ext cx="3786214" cy="1569660"/>
          </a:xfrm>
          <a:prstGeom prst="rect">
            <a:avLst/>
          </a:prstGeom>
          <a:noFill/>
        </p:spPr>
        <p:txBody>
          <a:bodyPr wrap="square" rtlCol="0">
            <a:spAutoFit/>
          </a:bodyPr>
          <a:lstStyle/>
          <a:p>
            <a:r>
              <a:rPr lang="ru-RU" sz="2400" b="1" dirty="0" smtClean="0">
                <a:solidFill>
                  <a:schemeClr val="accent1">
                    <a:lumMod val="50000"/>
                  </a:schemeClr>
                </a:solidFill>
                <a:latin typeface="Times New Roman" pitchFamily="18" charset="0"/>
                <a:cs typeface="Times New Roman" pitchFamily="18" charset="0"/>
              </a:rPr>
              <a:t>МБДОУ ЦРР </a:t>
            </a:r>
          </a:p>
          <a:p>
            <a:r>
              <a:rPr lang="ru-RU" sz="2400" b="1" dirty="0" err="1" smtClean="0">
                <a:solidFill>
                  <a:schemeClr val="accent1">
                    <a:lumMod val="50000"/>
                  </a:schemeClr>
                </a:solidFill>
                <a:latin typeface="Times New Roman" pitchFamily="18" charset="0"/>
                <a:cs typeface="Times New Roman" pitchFamily="18" charset="0"/>
              </a:rPr>
              <a:t>д</a:t>
            </a:r>
            <a:r>
              <a:rPr lang="ru-RU" sz="2400" b="1" dirty="0" smtClean="0">
                <a:solidFill>
                  <a:schemeClr val="accent1">
                    <a:lumMod val="50000"/>
                  </a:schemeClr>
                </a:solidFill>
                <a:latin typeface="Times New Roman" pitchFamily="18" charset="0"/>
                <a:cs typeface="Times New Roman" pitchFamily="18" charset="0"/>
              </a:rPr>
              <a:t>/с №1 «</a:t>
            </a:r>
            <a:r>
              <a:rPr lang="ru-RU" sz="2400" b="1" dirty="0" err="1" smtClean="0">
                <a:solidFill>
                  <a:schemeClr val="accent1">
                    <a:lumMod val="50000"/>
                  </a:schemeClr>
                </a:solidFill>
                <a:latin typeface="Times New Roman" pitchFamily="18" charset="0"/>
                <a:cs typeface="Times New Roman" pitchFamily="18" charset="0"/>
              </a:rPr>
              <a:t>Сардаана</a:t>
            </a:r>
            <a:r>
              <a:rPr lang="ru-RU" sz="2400" b="1" dirty="0" smtClean="0">
                <a:solidFill>
                  <a:schemeClr val="accent1">
                    <a:lumMod val="50000"/>
                  </a:schemeClr>
                </a:solidFill>
                <a:latin typeface="Times New Roman" pitchFamily="18" charset="0"/>
                <a:cs typeface="Times New Roman" pitchFamily="18" charset="0"/>
              </a:rPr>
              <a:t>»</a:t>
            </a:r>
          </a:p>
          <a:p>
            <a:r>
              <a:rPr lang="ru-RU" sz="2400" b="1" dirty="0" smtClean="0">
                <a:solidFill>
                  <a:schemeClr val="accent1">
                    <a:lumMod val="50000"/>
                  </a:schemeClr>
                </a:solidFill>
                <a:latin typeface="Times New Roman" pitchFamily="18" charset="0"/>
                <a:cs typeface="Times New Roman" pitchFamily="18" charset="0"/>
              </a:rPr>
              <a:t>Михайлова Е.Е.</a:t>
            </a:r>
          </a:p>
          <a:p>
            <a:r>
              <a:rPr lang="ru-RU" sz="2400" b="1" dirty="0" smtClean="0">
                <a:solidFill>
                  <a:schemeClr val="accent1">
                    <a:lumMod val="50000"/>
                  </a:schemeClr>
                </a:solidFill>
                <a:latin typeface="Times New Roman" pitchFamily="18" charset="0"/>
                <a:cs typeface="Times New Roman" pitchFamily="18" charset="0"/>
              </a:rPr>
              <a:t>Муз. руководитель</a:t>
            </a:r>
            <a:endParaRPr lang="ru-RU" sz="2400" b="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0"/>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548680"/>
            <a:ext cx="8229600" cy="3308948"/>
          </a:xfrm>
        </p:spPr>
        <p:txBody>
          <a:bodyPr>
            <a:noAutofit/>
          </a:bodyPr>
          <a:lstStyle/>
          <a:p>
            <a:pPr>
              <a:buNone/>
            </a:pPr>
            <a:r>
              <a:rPr lang="ru-RU" sz="2000" dirty="0" smtClean="0">
                <a:solidFill>
                  <a:schemeClr val="accent1">
                    <a:lumMod val="50000"/>
                  </a:schemeClr>
                </a:solidFill>
                <a:latin typeface="Times New Roman" pitchFamily="18" charset="0"/>
                <a:cs typeface="Times New Roman" pitchFamily="18" charset="0"/>
              </a:rPr>
              <a:t>     </a:t>
            </a:r>
            <a:endParaRPr lang="ru-RU" sz="2000" dirty="0">
              <a:solidFill>
                <a:schemeClr val="accent1">
                  <a:lumMod val="50000"/>
                </a:schemeClr>
              </a:solidFill>
              <a:latin typeface="Times New Roman" pitchFamily="18" charset="0"/>
              <a:cs typeface="Times New Roman" pitchFamily="18" charset="0"/>
            </a:endParaRPr>
          </a:p>
        </p:txBody>
      </p:sp>
      <p:sp>
        <p:nvSpPr>
          <p:cNvPr id="2051" name="Rectangle 3"/>
          <p:cNvSpPr>
            <a:spLocks noChangeArrowheads="1"/>
          </p:cNvSpPr>
          <p:nvPr/>
        </p:nvSpPr>
        <p:spPr bwMode="auto">
          <a:xfrm>
            <a:off x="642910" y="571480"/>
            <a:ext cx="750099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Чтобы дети хорошо усвоили ритмический рисунок мелодии,</a:t>
            </a:r>
            <a:r>
              <a:rPr kumimoji="0" lang="ru-RU" sz="2200" b="0"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можно</a:t>
            </a:r>
            <a:r>
              <a:rPr kumimoji="0" lang="ru-RU" sz="2200" b="0"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используя принятые обозначения, выкладывать его на </a:t>
            </a:r>
            <a:r>
              <a:rPr lang="ru-RU" sz="2200" dirty="0" err="1" smtClean="0">
                <a:solidFill>
                  <a:schemeClr val="accent1">
                    <a:lumMod val="50000"/>
                  </a:schemeClr>
                </a:solidFill>
                <a:latin typeface="Times New Roman" pitchFamily="18" charset="0"/>
                <a:ea typeface="Times New Roman" pitchFamily="18" charset="0"/>
                <a:cs typeface="Times New Roman" pitchFamily="18" charset="0"/>
              </a:rPr>
              <a:t>ф</a:t>
            </a:r>
            <a:r>
              <a:rPr kumimoji="0" lang="ru-RU" sz="2200" b="0"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ланелеграфе</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a:t>
            </a:r>
            <a:r>
              <a:rPr kumimoji="0" lang="ru-RU" sz="2200" b="0"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При этом эффективен прием подтекстовки длительностей, принятый в релятивной системе: четверти  обозначаются слогом </a:t>
            </a:r>
            <a:r>
              <a:rPr kumimoji="0" lang="ru-RU" sz="2200" b="0"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та</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а более короткие восьмые – слогом </a:t>
            </a:r>
            <a:r>
              <a:rPr kumimoji="0" lang="ru-RU" sz="2200" b="0" i="1"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ти</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Применяю прием </a:t>
            </a:r>
            <a:r>
              <a:rPr kumimoji="0" lang="ru-RU" sz="2200" b="0"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прохлопывания</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ритмического рисунка мелодии или воспроизведение его на музыкальных инструментах. </a:t>
            </a:r>
            <a:endParaRPr kumimoji="0" lang="ru-RU" sz="2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4098" name="Picture 2" descr="E:\Фото\IMG_20170111_161504.jpg"/>
          <p:cNvPicPr>
            <a:picLocks noChangeAspect="1" noChangeArrowheads="1"/>
          </p:cNvPicPr>
          <p:nvPr/>
        </p:nvPicPr>
        <p:blipFill>
          <a:blip r:embed="rId3" cstate="print"/>
          <a:srcRect/>
          <a:stretch>
            <a:fillRect/>
          </a:stretch>
        </p:blipFill>
        <p:spPr bwMode="auto">
          <a:xfrm>
            <a:off x="4572000" y="3501008"/>
            <a:ext cx="3696411" cy="2772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E:\Фото\IMG_20170112_115508.jpg"/>
          <p:cNvPicPr>
            <a:picLocks noChangeAspect="1" noChangeArrowheads="1"/>
          </p:cNvPicPr>
          <p:nvPr/>
        </p:nvPicPr>
        <p:blipFill>
          <a:blip r:embed="rId4" cstate="print"/>
          <a:srcRect/>
          <a:stretch>
            <a:fillRect/>
          </a:stretch>
        </p:blipFill>
        <p:spPr bwMode="auto">
          <a:xfrm>
            <a:off x="755576" y="3573016"/>
            <a:ext cx="3648405"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0"/>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Autofit/>
          </a:bodyPr>
          <a:lstStyle/>
          <a:p>
            <a:pPr>
              <a:buNone/>
            </a:pPr>
            <a:r>
              <a:rPr lang="ru-RU" sz="2000" dirty="0" smtClean="0">
                <a:solidFill>
                  <a:schemeClr val="accent1">
                    <a:lumMod val="50000"/>
                  </a:schemeClr>
                </a:solidFill>
                <a:latin typeface="Times New Roman" pitchFamily="18" charset="0"/>
                <a:cs typeface="Times New Roman" pitchFamily="18" charset="0"/>
              </a:rPr>
              <a:t>     В старшей и подготовительной к школе группе, диапазон </a:t>
            </a:r>
            <a:r>
              <a:rPr lang="ru-RU" sz="2000" dirty="0" err="1" smtClean="0">
                <a:solidFill>
                  <a:schemeClr val="accent1">
                    <a:lumMod val="50000"/>
                  </a:schemeClr>
                </a:solidFill>
                <a:latin typeface="Times New Roman" pitchFamily="18" charset="0"/>
                <a:cs typeface="Times New Roman" pitchFamily="18" charset="0"/>
              </a:rPr>
              <a:t>попевок</a:t>
            </a:r>
            <a:r>
              <a:rPr lang="ru-RU" sz="2000" dirty="0" smtClean="0">
                <a:solidFill>
                  <a:schemeClr val="accent1">
                    <a:lumMod val="50000"/>
                  </a:schemeClr>
                </a:solidFill>
                <a:latin typeface="Times New Roman" pitchFamily="18" charset="0"/>
                <a:cs typeface="Times New Roman" pitchFamily="18" charset="0"/>
              </a:rPr>
              <a:t> расширяется. Дети уже лучше ориентируются в расположении звуков мелодии, действуют более самостоятельно. </a:t>
            </a:r>
            <a:endParaRPr lang="ru-RU" sz="2000" dirty="0">
              <a:solidFill>
                <a:schemeClr val="accent1">
                  <a:lumMod val="50000"/>
                </a:schemeClr>
              </a:solidFill>
              <a:latin typeface="Times New Roman" pitchFamily="18" charset="0"/>
              <a:cs typeface="Times New Roman" pitchFamily="18" charset="0"/>
            </a:endParaRPr>
          </a:p>
        </p:txBody>
      </p:sp>
      <p:sp>
        <p:nvSpPr>
          <p:cNvPr id="2051" name="Rectangle 3"/>
          <p:cNvSpPr>
            <a:spLocks noChangeArrowheads="1"/>
          </p:cNvSpPr>
          <p:nvPr/>
        </p:nvSpPr>
        <p:spPr bwMode="auto">
          <a:xfrm>
            <a:off x="714348" y="1214422"/>
            <a:ext cx="75009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5122" name="Picture 2" descr="E:\Фото\IMG_20170111_161314.jpg"/>
          <p:cNvPicPr>
            <a:picLocks noChangeAspect="1" noChangeArrowheads="1"/>
          </p:cNvPicPr>
          <p:nvPr/>
        </p:nvPicPr>
        <p:blipFill>
          <a:blip r:embed="rId3" cstate="print"/>
          <a:srcRect/>
          <a:stretch>
            <a:fillRect/>
          </a:stretch>
        </p:blipFill>
        <p:spPr bwMode="auto">
          <a:xfrm>
            <a:off x="1403648" y="1988840"/>
            <a:ext cx="3360373"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descr="E:\Фото\IMG_20170111_163344.jpg"/>
          <p:cNvPicPr>
            <a:picLocks noChangeAspect="1" noChangeArrowheads="1"/>
          </p:cNvPicPr>
          <p:nvPr/>
        </p:nvPicPr>
        <p:blipFill>
          <a:blip r:embed="rId4" cstate="print"/>
          <a:srcRect/>
          <a:stretch>
            <a:fillRect/>
          </a:stretch>
        </p:blipFill>
        <p:spPr bwMode="auto">
          <a:xfrm rot="16200000">
            <a:off x="5460101" y="3501007"/>
            <a:ext cx="2592288" cy="3456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0"/>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Autofit/>
          </a:bodyPr>
          <a:lstStyle/>
          <a:p>
            <a:pPr>
              <a:buNone/>
            </a:pPr>
            <a:r>
              <a:rPr lang="ru-RU" sz="2000" dirty="0" smtClean="0">
                <a:solidFill>
                  <a:schemeClr val="accent1">
                    <a:lumMod val="50000"/>
                  </a:schemeClr>
                </a:solidFill>
                <a:latin typeface="Times New Roman" pitchFamily="18" charset="0"/>
                <a:cs typeface="Times New Roman" pitchFamily="18" charset="0"/>
              </a:rPr>
              <a:t>      Обучая игре на музыкальных инструментах, нужно учитывать индивидуальные возможности каждого ребенка. Полезно сочетать индивидуальную работу с детьми и работу по подгруппам, а также организовывать ансамбли и оркестры. </a:t>
            </a:r>
            <a:r>
              <a:rPr lang="ru-RU" sz="2000" b="1" dirty="0" smtClean="0">
                <a:solidFill>
                  <a:schemeClr val="accent1">
                    <a:lumMod val="50000"/>
                  </a:schemeClr>
                </a:solidFill>
                <a:latin typeface="Times New Roman" pitchFamily="18" charset="0"/>
                <a:cs typeface="Times New Roman" pitchFamily="18" charset="0"/>
              </a:rPr>
              <a:t> </a:t>
            </a:r>
            <a:endParaRPr lang="ru-RU" sz="2000" dirty="0" smtClean="0">
              <a:solidFill>
                <a:schemeClr val="accent1">
                  <a:lumMod val="50000"/>
                </a:schemeClr>
              </a:solidFill>
              <a:latin typeface="Times New Roman" pitchFamily="18" charset="0"/>
              <a:cs typeface="Times New Roman" pitchFamily="18" charset="0"/>
            </a:endParaRPr>
          </a:p>
          <a:p>
            <a:pPr>
              <a:buNone/>
            </a:pPr>
            <a:endParaRPr lang="ru-RU" sz="2000" dirty="0">
              <a:solidFill>
                <a:schemeClr val="accent1">
                  <a:lumMod val="50000"/>
                </a:schemeClr>
              </a:solidFill>
              <a:latin typeface="Times New Roman" pitchFamily="18" charset="0"/>
              <a:cs typeface="Times New Roman" pitchFamily="18" charset="0"/>
            </a:endParaRPr>
          </a:p>
        </p:txBody>
      </p:sp>
      <p:sp>
        <p:nvSpPr>
          <p:cNvPr id="2051" name="Rectangle 3"/>
          <p:cNvSpPr>
            <a:spLocks noChangeArrowheads="1"/>
          </p:cNvSpPr>
          <p:nvPr/>
        </p:nvSpPr>
        <p:spPr bwMode="auto">
          <a:xfrm>
            <a:off x="714348" y="1214422"/>
            <a:ext cx="75009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1026" name="Picture 2" descr="C:\Users\1\Desktop\Фото от Форума\IMG-20190327-WA0052.jpg"/>
          <p:cNvPicPr>
            <a:picLocks noChangeAspect="1" noChangeArrowheads="1"/>
          </p:cNvPicPr>
          <p:nvPr/>
        </p:nvPicPr>
        <p:blipFill>
          <a:blip r:embed="rId3" cstate="print"/>
          <a:srcRect/>
          <a:stretch>
            <a:fillRect/>
          </a:stretch>
        </p:blipFill>
        <p:spPr bwMode="auto">
          <a:xfrm>
            <a:off x="4860032" y="3645024"/>
            <a:ext cx="3643940"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1\Desktop\Фото от Форума\IMG-20190327-WA0049.jpg"/>
          <p:cNvPicPr>
            <a:picLocks noChangeAspect="1" noChangeArrowheads="1"/>
          </p:cNvPicPr>
          <p:nvPr/>
        </p:nvPicPr>
        <p:blipFill>
          <a:blip r:embed="rId4" cstate="print"/>
          <a:srcRect/>
          <a:stretch>
            <a:fillRect/>
          </a:stretch>
        </p:blipFill>
        <p:spPr bwMode="auto">
          <a:xfrm>
            <a:off x="1115616" y="2276872"/>
            <a:ext cx="3215680" cy="2411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0"/>
            <a:ext cx="9143999" cy="6858000"/>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285728"/>
            <a:ext cx="8229600" cy="857256"/>
          </a:xfrm>
        </p:spPr>
        <p:txBody>
          <a:bodyPr>
            <a:noAutofit/>
          </a:bodyPr>
          <a:lstStyle/>
          <a:p>
            <a:pPr algn="ctr">
              <a:buNone/>
            </a:pPr>
            <a:r>
              <a:rPr lang="ru-RU" sz="2400" dirty="0" smtClean="0">
                <a:solidFill>
                  <a:schemeClr val="accent2">
                    <a:lumMod val="75000"/>
                  </a:schemeClr>
                </a:solidFill>
                <a:latin typeface="Times New Roman" pitchFamily="18" charset="0"/>
                <a:cs typeface="Times New Roman" pitchFamily="18" charset="0"/>
              </a:rPr>
              <a:t>План работы во 2 младшей группе</a:t>
            </a:r>
            <a:endParaRPr lang="ru-RU" sz="2400" dirty="0">
              <a:solidFill>
                <a:schemeClr val="accent2">
                  <a:lumMod val="75000"/>
                </a:schemeClr>
              </a:solidFill>
              <a:latin typeface="Times New Roman" pitchFamily="18" charset="0"/>
              <a:cs typeface="Times New Roman" pitchFamily="18" charset="0"/>
            </a:endParaRPr>
          </a:p>
        </p:txBody>
      </p:sp>
      <p:sp>
        <p:nvSpPr>
          <p:cNvPr id="2051" name="Rectangle 3"/>
          <p:cNvSpPr>
            <a:spLocks noChangeArrowheads="1"/>
          </p:cNvSpPr>
          <p:nvPr/>
        </p:nvSpPr>
        <p:spPr bwMode="auto">
          <a:xfrm>
            <a:off x="714348" y="1214422"/>
            <a:ext cx="75009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500034" y="1072962"/>
          <a:ext cx="8143932" cy="5440012"/>
        </p:xfrm>
        <a:graphic>
          <a:graphicData uri="http://schemas.openxmlformats.org/drawingml/2006/table">
            <a:tbl>
              <a:tblPr firstRow="1" bandRow="1">
                <a:tableStyleId>{5C22544A-7EE6-4342-B048-85BDC9FD1C3A}</a:tableStyleId>
              </a:tblPr>
              <a:tblGrid>
                <a:gridCol w="4071966"/>
                <a:gridCol w="4071966"/>
              </a:tblGrid>
              <a:tr h="391204">
                <a:tc>
                  <a:txBody>
                    <a:bodyPr/>
                    <a:lstStyle/>
                    <a:p>
                      <a:pPr algn="ctr"/>
                      <a:r>
                        <a:rPr lang="ru-RU" sz="2000" dirty="0" smtClean="0">
                          <a:latin typeface="Times New Roman" pitchFamily="18" charset="0"/>
                          <a:cs typeface="Times New Roman" pitchFamily="18" charset="0"/>
                        </a:rPr>
                        <a:t>Тема</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Цель</a:t>
                      </a:r>
                      <a:endParaRPr lang="ru-RU" sz="2000" dirty="0">
                        <a:latin typeface="Times New Roman" pitchFamily="18" charset="0"/>
                        <a:cs typeface="Times New Roman" pitchFamily="18" charset="0"/>
                      </a:endParaRPr>
                    </a:p>
                  </a:txBody>
                  <a:tcPr/>
                </a:tc>
              </a:tr>
              <a:tr h="584192">
                <a:tc>
                  <a:txBody>
                    <a:bodyPr/>
                    <a:lstStyle/>
                    <a:p>
                      <a:pPr algn="ctr">
                        <a:spcAft>
                          <a:spcPts val="0"/>
                        </a:spcAft>
                      </a:pPr>
                      <a:r>
                        <a:rPr lang="ru-RU" sz="1400" dirty="0">
                          <a:solidFill>
                            <a:schemeClr val="accent2">
                              <a:lumMod val="75000"/>
                            </a:schemeClr>
                          </a:solidFill>
                          <a:latin typeface="Times New Roman"/>
                          <a:ea typeface="Times New Roman"/>
                          <a:cs typeface="Times New Roman"/>
                        </a:rPr>
                        <a:t>«Волшебные звуки»</a:t>
                      </a:r>
                    </a:p>
                  </a:txBody>
                  <a:tcPr marL="68580" marR="68580" marT="0" marB="0"/>
                </a:tc>
                <a:tc>
                  <a:txBody>
                    <a:bodyPr/>
                    <a:lstStyle/>
                    <a:p>
                      <a:pPr>
                        <a:spcAft>
                          <a:spcPts val="0"/>
                        </a:spcAft>
                      </a:pPr>
                      <a:r>
                        <a:rPr lang="ru-RU" sz="1400">
                          <a:solidFill>
                            <a:schemeClr val="accent2">
                              <a:lumMod val="75000"/>
                            </a:schemeClr>
                          </a:solidFill>
                          <a:latin typeface="Times New Roman"/>
                          <a:ea typeface="Times New Roman"/>
                          <a:cs typeface="Times New Roman"/>
                        </a:rPr>
                        <a:t>Познакомить детей  с детскими музыкальными инструментами колокольчика, ложки, бубна, маракаса и их звучанием. </a:t>
                      </a:r>
                    </a:p>
                  </a:txBody>
                  <a:tcPr marL="68580" marR="68580" marT="0" marB="0"/>
                </a:tc>
              </a:tr>
              <a:tr h="407503">
                <a:tc>
                  <a:txBody>
                    <a:bodyPr/>
                    <a:lstStyle/>
                    <a:p>
                      <a:pPr algn="ctr">
                        <a:spcAft>
                          <a:spcPts val="0"/>
                        </a:spcAft>
                      </a:pPr>
                      <a:r>
                        <a:rPr lang="ru-RU" sz="1400" dirty="0">
                          <a:solidFill>
                            <a:schemeClr val="accent2">
                              <a:lumMod val="75000"/>
                            </a:schemeClr>
                          </a:solidFill>
                          <a:latin typeface="Times New Roman"/>
                          <a:ea typeface="Times New Roman"/>
                          <a:cs typeface="Times New Roman"/>
                        </a:rPr>
                        <a:t>«Какой музыкальный инструмент звучит?»</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Учить детей различать музыкальные инструменты и их звучание</a:t>
                      </a:r>
                    </a:p>
                  </a:txBody>
                  <a:tcPr marL="68580" marR="68580" marT="0" marB="0"/>
                </a:tc>
              </a:tr>
              <a:tr h="407503">
                <a:tc>
                  <a:txBody>
                    <a:bodyPr/>
                    <a:lstStyle/>
                    <a:p>
                      <a:pPr algn="ctr">
                        <a:spcAft>
                          <a:spcPts val="0"/>
                        </a:spcAft>
                      </a:pPr>
                      <a:r>
                        <a:rPr lang="ru-RU" sz="1400">
                          <a:solidFill>
                            <a:schemeClr val="accent2">
                              <a:lumMod val="75000"/>
                            </a:schemeClr>
                          </a:solidFill>
                          <a:latin typeface="Times New Roman"/>
                          <a:ea typeface="Times New Roman"/>
                          <a:cs typeface="Times New Roman"/>
                        </a:rPr>
                        <a:t>«Чей домик?»</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Учить детей различать музыкальные инструменты и их звучание</a:t>
                      </a:r>
                    </a:p>
                  </a:txBody>
                  <a:tcPr marL="68580" marR="68580" marT="0" marB="0"/>
                </a:tc>
              </a:tr>
              <a:tr h="407503">
                <a:tc>
                  <a:txBody>
                    <a:bodyPr/>
                    <a:lstStyle/>
                    <a:p>
                      <a:pPr algn="ctr">
                        <a:spcAft>
                          <a:spcPts val="0"/>
                        </a:spcAft>
                      </a:pPr>
                      <a:r>
                        <a:rPr lang="ru-RU" sz="1400">
                          <a:solidFill>
                            <a:schemeClr val="accent2">
                              <a:lumMod val="75000"/>
                            </a:schemeClr>
                          </a:solidFill>
                          <a:latin typeface="Times New Roman"/>
                          <a:ea typeface="Times New Roman"/>
                          <a:cs typeface="Times New Roman"/>
                        </a:rPr>
                        <a:t>«Один, много»</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Учить детей различать музыкальные инструменты и их звучание</a:t>
                      </a:r>
                    </a:p>
                  </a:txBody>
                  <a:tcPr marL="68580" marR="68580" marT="0" marB="0"/>
                </a:tc>
              </a:tr>
              <a:tr h="407503">
                <a:tc>
                  <a:txBody>
                    <a:bodyPr/>
                    <a:lstStyle/>
                    <a:p>
                      <a:pPr algn="ctr">
                        <a:spcAft>
                          <a:spcPts val="0"/>
                        </a:spcAft>
                      </a:pPr>
                      <a:r>
                        <a:rPr lang="ru-RU" sz="1400">
                          <a:solidFill>
                            <a:schemeClr val="accent2">
                              <a:lumMod val="75000"/>
                            </a:schemeClr>
                          </a:solidFill>
                          <a:latin typeface="Times New Roman"/>
                          <a:ea typeface="Times New Roman"/>
                          <a:cs typeface="Times New Roman"/>
                        </a:rPr>
                        <a:t>«Ай да ложка»</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Использовать ложку в музыкальных играх</a:t>
                      </a:r>
                    </a:p>
                  </a:txBody>
                  <a:tcPr marL="68580" marR="68580" marT="0" marB="0"/>
                </a:tc>
              </a:tr>
              <a:tr h="407503">
                <a:tc>
                  <a:txBody>
                    <a:bodyPr/>
                    <a:lstStyle/>
                    <a:p>
                      <a:pPr algn="ctr">
                        <a:spcAft>
                          <a:spcPts val="0"/>
                        </a:spcAft>
                      </a:pPr>
                      <a:r>
                        <a:rPr lang="ru-RU" sz="1400">
                          <a:solidFill>
                            <a:schemeClr val="accent2">
                              <a:lumMod val="75000"/>
                            </a:schemeClr>
                          </a:solidFill>
                          <a:latin typeface="Times New Roman"/>
                          <a:ea typeface="Times New Roman"/>
                          <a:cs typeface="Times New Roman"/>
                        </a:rPr>
                        <a:t>«Маракас»</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Использовать маракас в музыкальных играх</a:t>
                      </a:r>
                    </a:p>
                  </a:txBody>
                  <a:tcPr marL="68580" marR="68580" marT="0" marB="0"/>
                </a:tc>
              </a:tr>
              <a:tr h="407503">
                <a:tc>
                  <a:txBody>
                    <a:bodyPr/>
                    <a:lstStyle/>
                    <a:p>
                      <a:pPr algn="ctr">
                        <a:spcAft>
                          <a:spcPts val="0"/>
                        </a:spcAft>
                      </a:pPr>
                      <a:r>
                        <a:rPr lang="ru-RU" sz="1400">
                          <a:solidFill>
                            <a:schemeClr val="accent2">
                              <a:lumMod val="75000"/>
                            </a:schemeClr>
                          </a:solidFill>
                          <a:latin typeface="Times New Roman"/>
                          <a:ea typeface="Times New Roman"/>
                          <a:cs typeface="Times New Roman"/>
                        </a:rPr>
                        <a:t>«Бубен»</a:t>
                      </a:r>
                    </a:p>
                  </a:txBody>
                  <a:tcPr marL="68580" marR="68580" marT="0" marB="0"/>
                </a:tc>
                <a:tc>
                  <a:txBody>
                    <a:bodyPr/>
                    <a:lstStyle/>
                    <a:p>
                      <a:pPr>
                        <a:spcAft>
                          <a:spcPts val="0"/>
                        </a:spcAft>
                      </a:pPr>
                      <a:r>
                        <a:rPr lang="ru-RU" sz="1400" dirty="0" smtClean="0">
                          <a:solidFill>
                            <a:schemeClr val="accent2">
                              <a:lumMod val="75000"/>
                            </a:schemeClr>
                          </a:solidFill>
                          <a:latin typeface="Times New Roman"/>
                          <a:ea typeface="Times New Roman"/>
                          <a:cs typeface="Times New Roman"/>
                        </a:rPr>
                        <a:t>Использовать </a:t>
                      </a:r>
                      <a:r>
                        <a:rPr lang="ru-RU" sz="1400" dirty="0">
                          <a:solidFill>
                            <a:schemeClr val="accent2">
                              <a:lumMod val="75000"/>
                            </a:schemeClr>
                          </a:solidFill>
                          <a:latin typeface="Times New Roman"/>
                          <a:ea typeface="Times New Roman"/>
                          <a:cs typeface="Times New Roman"/>
                        </a:rPr>
                        <a:t>бубен в музыкальных играх</a:t>
                      </a:r>
                    </a:p>
                  </a:txBody>
                  <a:tcPr marL="68580" marR="68580" marT="0" marB="0"/>
                </a:tc>
              </a:tr>
              <a:tr h="407503">
                <a:tc>
                  <a:txBody>
                    <a:bodyPr/>
                    <a:lstStyle/>
                    <a:p>
                      <a:pPr algn="ctr">
                        <a:spcAft>
                          <a:spcPts val="0"/>
                        </a:spcAft>
                      </a:pPr>
                      <a:r>
                        <a:rPr lang="ru-RU" sz="1400">
                          <a:solidFill>
                            <a:schemeClr val="accent2">
                              <a:lumMod val="75000"/>
                            </a:schemeClr>
                          </a:solidFill>
                          <a:latin typeface="Times New Roman"/>
                          <a:ea typeface="Times New Roman"/>
                          <a:cs typeface="Times New Roman"/>
                        </a:rPr>
                        <a:t>«Веселые цыплята»</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Учить детей играть на деревянных ложках такт «Веселые цыплята» </a:t>
                      </a:r>
                    </a:p>
                  </a:txBody>
                  <a:tcPr marL="68580" marR="68580" marT="0" marB="0"/>
                </a:tc>
              </a:tr>
              <a:tr h="407503">
                <a:tc>
                  <a:txBody>
                    <a:bodyPr/>
                    <a:lstStyle/>
                    <a:p>
                      <a:pPr algn="ctr">
                        <a:spcAft>
                          <a:spcPts val="0"/>
                        </a:spcAft>
                      </a:pPr>
                      <a:r>
                        <a:rPr lang="ru-RU" sz="1400">
                          <a:solidFill>
                            <a:schemeClr val="accent2">
                              <a:lumMod val="75000"/>
                            </a:schemeClr>
                          </a:solidFill>
                          <a:latin typeface="Times New Roman"/>
                          <a:ea typeface="Times New Roman"/>
                          <a:cs typeface="Times New Roman"/>
                        </a:rPr>
                        <a:t>«Зайчата»</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Учить детей играть на деревянных ложках такт «Зайчата»</a:t>
                      </a:r>
                    </a:p>
                  </a:txBody>
                  <a:tcPr marL="68580" marR="68580" marT="0" marB="0"/>
                </a:tc>
              </a:tr>
              <a:tr h="584192">
                <a:tc>
                  <a:txBody>
                    <a:bodyPr/>
                    <a:lstStyle/>
                    <a:p>
                      <a:pPr algn="ctr">
                        <a:spcAft>
                          <a:spcPts val="0"/>
                        </a:spcAft>
                      </a:pPr>
                      <a:r>
                        <a:rPr lang="ru-RU" sz="1400">
                          <a:solidFill>
                            <a:schemeClr val="accent2">
                              <a:lumMod val="75000"/>
                            </a:schemeClr>
                          </a:solidFill>
                          <a:latin typeface="Times New Roman"/>
                          <a:ea typeface="Times New Roman"/>
                          <a:cs typeface="Times New Roman"/>
                        </a:rPr>
                        <a:t>«Громко, тихо», «Веселые нотки», «Высоко, низко» итд</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Упражнять детей различать звучание тихого и громкого звуков, высоких и низких звучаний (тембр, динамика)</a:t>
                      </a:r>
                    </a:p>
                  </a:txBody>
                  <a:tcPr marL="68580" marR="68580" marT="0" marB="0"/>
                </a:tc>
              </a:tr>
              <a:tr h="407503">
                <a:tc>
                  <a:txBody>
                    <a:bodyPr/>
                    <a:lstStyle/>
                    <a:p>
                      <a:pPr algn="ctr">
                        <a:spcAft>
                          <a:spcPts val="0"/>
                        </a:spcAft>
                      </a:pPr>
                      <a:r>
                        <a:rPr lang="ru-RU" sz="1400" dirty="0">
                          <a:solidFill>
                            <a:schemeClr val="accent2">
                              <a:lumMod val="75000"/>
                            </a:schemeClr>
                          </a:solidFill>
                          <a:latin typeface="Times New Roman"/>
                          <a:ea typeface="Times New Roman"/>
                          <a:cs typeface="Times New Roman"/>
                        </a:rPr>
                        <a:t>«Веселые Ложкари»</a:t>
                      </a:r>
                    </a:p>
                  </a:txBody>
                  <a:tcPr marL="68580" marR="68580" marT="0" marB="0"/>
                </a:tc>
                <a:tc>
                  <a:txBody>
                    <a:bodyPr/>
                    <a:lstStyle/>
                    <a:p>
                      <a:pPr>
                        <a:spcAft>
                          <a:spcPts val="0"/>
                        </a:spcAft>
                      </a:pPr>
                      <a:r>
                        <a:rPr lang="ru-RU" sz="1400" dirty="0">
                          <a:solidFill>
                            <a:schemeClr val="accent2">
                              <a:lumMod val="75000"/>
                            </a:schemeClr>
                          </a:solidFill>
                          <a:latin typeface="Times New Roman"/>
                          <a:ea typeface="Times New Roman"/>
                          <a:cs typeface="Times New Roman"/>
                        </a:rPr>
                        <a:t>Выступление на развлечении </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0" y="0"/>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285728"/>
            <a:ext cx="8229600" cy="857256"/>
          </a:xfrm>
        </p:spPr>
        <p:txBody>
          <a:bodyPr>
            <a:noAutofit/>
          </a:bodyPr>
          <a:lstStyle/>
          <a:p>
            <a:pPr algn="ctr">
              <a:buNone/>
            </a:pPr>
            <a:r>
              <a:rPr lang="ru-RU" sz="2400" dirty="0" smtClean="0">
                <a:solidFill>
                  <a:schemeClr val="accent2">
                    <a:lumMod val="75000"/>
                  </a:schemeClr>
                </a:solidFill>
                <a:latin typeface="Times New Roman" pitchFamily="18" charset="0"/>
                <a:cs typeface="Times New Roman" pitchFamily="18" charset="0"/>
              </a:rPr>
              <a:t>План работы в средней группе</a:t>
            </a:r>
            <a:endParaRPr lang="ru-RU" sz="2400" dirty="0">
              <a:solidFill>
                <a:schemeClr val="accent2">
                  <a:lumMod val="75000"/>
                </a:schemeClr>
              </a:solidFill>
              <a:latin typeface="Times New Roman" pitchFamily="18" charset="0"/>
              <a:cs typeface="Times New Roman" pitchFamily="18" charset="0"/>
            </a:endParaRPr>
          </a:p>
        </p:txBody>
      </p:sp>
      <p:sp>
        <p:nvSpPr>
          <p:cNvPr id="2051" name="Rectangle 3"/>
          <p:cNvSpPr>
            <a:spLocks noChangeArrowheads="1"/>
          </p:cNvSpPr>
          <p:nvPr/>
        </p:nvSpPr>
        <p:spPr bwMode="auto">
          <a:xfrm>
            <a:off x="714348" y="1214422"/>
            <a:ext cx="75009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714348" y="928670"/>
          <a:ext cx="7929618" cy="5243530"/>
        </p:xfrm>
        <a:graphic>
          <a:graphicData uri="http://schemas.openxmlformats.org/drawingml/2006/table">
            <a:tbl>
              <a:tblPr firstRow="1" bandRow="1">
                <a:tableStyleId>{5C22544A-7EE6-4342-B048-85BDC9FD1C3A}</a:tableStyleId>
              </a:tblPr>
              <a:tblGrid>
                <a:gridCol w="3964809"/>
                <a:gridCol w="3964809"/>
              </a:tblGrid>
              <a:tr h="275428">
                <a:tc>
                  <a:txBody>
                    <a:bodyPr/>
                    <a:lstStyle/>
                    <a:p>
                      <a:pPr algn="ctr">
                        <a:spcAft>
                          <a:spcPts val="0"/>
                        </a:spcAft>
                      </a:pPr>
                      <a:r>
                        <a:rPr lang="ru-RU" sz="1200" b="1" dirty="0">
                          <a:solidFill>
                            <a:schemeClr val="accent2">
                              <a:lumMod val="75000"/>
                            </a:schemeClr>
                          </a:solidFill>
                          <a:latin typeface="Times New Roman"/>
                          <a:ea typeface="Times New Roman"/>
                          <a:cs typeface="Times New Roman"/>
                        </a:rPr>
                        <a:t>Тема</a:t>
                      </a:r>
                      <a:endParaRPr lang="ru-RU" sz="1200" dirty="0">
                        <a:solidFill>
                          <a:schemeClr val="accent2">
                            <a:lumMod val="75000"/>
                          </a:schemeClr>
                        </a:solidFill>
                        <a:latin typeface="Times New Roman"/>
                        <a:ea typeface="Times New Roman"/>
                        <a:cs typeface="Times New Roman"/>
                      </a:endParaRPr>
                    </a:p>
                  </a:txBody>
                  <a:tcPr marL="68580" marR="68580" marT="0" marB="0"/>
                </a:tc>
                <a:tc>
                  <a:txBody>
                    <a:bodyPr/>
                    <a:lstStyle/>
                    <a:p>
                      <a:pPr algn="ctr">
                        <a:spcAft>
                          <a:spcPts val="0"/>
                        </a:spcAft>
                      </a:pPr>
                      <a:r>
                        <a:rPr lang="ru-RU" sz="1200" b="1">
                          <a:solidFill>
                            <a:schemeClr val="accent2">
                              <a:lumMod val="75000"/>
                            </a:schemeClr>
                          </a:solidFill>
                          <a:latin typeface="Times New Roman"/>
                          <a:ea typeface="Times New Roman"/>
                          <a:cs typeface="Times New Roman"/>
                        </a:rPr>
                        <a:t>Цель</a:t>
                      </a:r>
                      <a:endParaRPr lang="ru-RU" sz="1200">
                        <a:solidFill>
                          <a:schemeClr val="accent2">
                            <a:lumMod val="75000"/>
                          </a:schemeClr>
                        </a:solidFill>
                        <a:latin typeface="Times New Roman"/>
                        <a:ea typeface="Times New Roman"/>
                        <a:cs typeface="Times New Roman"/>
                      </a:endParaRPr>
                    </a:p>
                  </a:txBody>
                  <a:tcPr marL="68580" marR="68580" marT="0" marB="0"/>
                </a:tc>
              </a:tr>
              <a:tr h="418306">
                <a:tc>
                  <a:txBody>
                    <a:bodyPr/>
                    <a:lstStyle/>
                    <a:p>
                      <a:pPr algn="ctr">
                        <a:spcAft>
                          <a:spcPts val="0"/>
                        </a:spcAft>
                      </a:pPr>
                      <a:r>
                        <a:rPr lang="ru-RU" sz="1200" dirty="0" err="1">
                          <a:solidFill>
                            <a:schemeClr val="accent2">
                              <a:lumMod val="75000"/>
                            </a:schemeClr>
                          </a:solidFill>
                          <a:latin typeface="Times New Roman"/>
                          <a:ea typeface="Times New Roman"/>
                          <a:cs typeface="Times New Roman"/>
                        </a:rPr>
                        <a:t>Попевка</a:t>
                      </a:r>
                      <a:endParaRPr lang="ru-RU" sz="1200" dirty="0">
                        <a:solidFill>
                          <a:schemeClr val="accent2">
                            <a:lumMod val="75000"/>
                          </a:schemeClr>
                        </a:solidFill>
                        <a:latin typeface="Times New Roman"/>
                        <a:ea typeface="Times New Roman"/>
                        <a:cs typeface="Times New Roman"/>
                      </a:endParaRPr>
                    </a:p>
                    <a:p>
                      <a:pPr algn="ctr">
                        <a:spcAft>
                          <a:spcPts val="0"/>
                        </a:spcAft>
                      </a:pPr>
                      <a:r>
                        <a:rPr lang="ru-RU" sz="1200" dirty="0">
                          <a:solidFill>
                            <a:schemeClr val="accent2">
                              <a:lumMod val="75000"/>
                            </a:schemeClr>
                          </a:solidFill>
                          <a:latin typeface="Times New Roman"/>
                          <a:ea typeface="Times New Roman"/>
                          <a:cs typeface="Times New Roman"/>
                        </a:rPr>
                        <a:t>«Андрей Воробей»</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Продолжать обучать детей игре на детских музыкальных инструментах: бубен, колокольчик.</a:t>
                      </a:r>
                    </a:p>
                  </a:txBody>
                  <a:tcPr marL="68580" marR="68580" marT="0" marB="0"/>
                </a:tc>
              </a:tr>
              <a:tr h="418306">
                <a:tc>
                  <a:txBody>
                    <a:bodyPr/>
                    <a:lstStyle/>
                    <a:p>
                      <a:pPr algn="ctr">
                        <a:spcAft>
                          <a:spcPts val="0"/>
                        </a:spcAft>
                      </a:pPr>
                      <a:r>
                        <a:rPr lang="ru-RU" sz="1200">
                          <a:solidFill>
                            <a:schemeClr val="accent2">
                              <a:lumMod val="75000"/>
                            </a:schemeClr>
                          </a:solidFill>
                          <a:latin typeface="Times New Roman"/>
                          <a:ea typeface="Times New Roman"/>
                          <a:cs typeface="Times New Roman"/>
                        </a:rPr>
                        <a:t>«Андрей воробей»</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Продолжать обучать детей игре на детских музыкальных инструментах: бубен, колокольчик.</a:t>
                      </a:r>
                    </a:p>
                  </a:txBody>
                  <a:tcPr marL="68580" marR="68580" marT="0" marB="0"/>
                </a:tc>
              </a:tr>
              <a:tr h="618864">
                <a:tc>
                  <a:txBody>
                    <a:bodyPr/>
                    <a:lstStyle/>
                    <a:p>
                      <a:pPr algn="ctr">
                        <a:spcAft>
                          <a:spcPts val="0"/>
                        </a:spcAft>
                      </a:pPr>
                      <a:r>
                        <a:rPr lang="ru-RU" sz="1200">
                          <a:solidFill>
                            <a:schemeClr val="accent2">
                              <a:lumMod val="75000"/>
                            </a:schemeClr>
                          </a:solidFill>
                          <a:latin typeface="Times New Roman"/>
                          <a:ea typeface="Times New Roman"/>
                          <a:cs typeface="Times New Roman"/>
                        </a:rPr>
                        <a:t>«Лесенка» Е. Тиличеевой (обучение «Цветные нотки»)</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Учить играть на металлафоне1 и 2 звука. Стимулировать игру по показу взрослого (повторить ритмический рисунок «Андрей воробей»)</a:t>
                      </a:r>
                    </a:p>
                  </a:txBody>
                  <a:tcPr marL="68580" marR="68580" marT="0" marB="0"/>
                </a:tc>
              </a:tr>
              <a:tr h="618864">
                <a:tc>
                  <a:txBody>
                    <a:bodyPr/>
                    <a:lstStyle/>
                    <a:p>
                      <a:pPr algn="ctr">
                        <a:spcAft>
                          <a:spcPts val="0"/>
                        </a:spcAft>
                      </a:pPr>
                      <a:r>
                        <a:rPr lang="ru-RU" sz="1200">
                          <a:solidFill>
                            <a:schemeClr val="accent2">
                              <a:lumMod val="75000"/>
                            </a:schemeClr>
                          </a:solidFill>
                          <a:latin typeface="Times New Roman"/>
                          <a:ea typeface="Times New Roman"/>
                          <a:cs typeface="Times New Roman"/>
                        </a:rPr>
                        <a:t>«Лесенка» Е.Тиличеевой (обучение «Цветные нотки»)</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Продолжать учить играть на металлафоне1 и 2 звука. Стимулировать совместную игру со взрослым (ритмический рисунок «Андрей воробей»)</a:t>
                      </a:r>
                    </a:p>
                  </a:txBody>
                  <a:tcPr marL="68580" marR="68580" marT="0" marB="0"/>
                </a:tc>
              </a:tr>
              <a:tr h="618864">
                <a:tc>
                  <a:txBody>
                    <a:bodyPr/>
                    <a:lstStyle/>
                    <a:p>
                      <a:pPr algn="ctr">
                        <a:spcAft>
                          <a:spcPts val="0"/>
                        </a:spcAft>
                      </a:pPr>
                      <a:r>
                        <a:rPr lang="ru-RU" sz="1200">
                          <a:solidFill>
                            <a:schemeClr val="accent2">
                              <a:lumMod val="75000"/>
                            </a:schemeClr>
                          </a:solidFill>
                          <a:latin typeface="Times New Roman"/>
                          <a:ea typeface="Times New Roman"/>
                          <a:cs typeface="Times New Roman"/>
                        </a:rPr>
                        <a:t>«Петушок» (обучение «Цветные нотки»)</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Учить играть на металлафоне1 и 2 звука. Стимулировать игру по показу взрослого (повторить ритмический рисунок «</a:t>
                      </a:r>
                      <a:r>
                        <a:rPr lang="ru-RU" sz="1200" dirty="0" err="1">
                          <a:solidFill>
                            <a:schemeClr val="accent2">
                              <a:lumMod val="75000"/>
                            </a:schemeClr>
                          </a:solidFill>
                          <a:latin typeface="Times New Roman"/>
                          <a:ea typeface="Times New Roman"/>
                          <a:cs typeface="Times New Roman"/>
                        </a:rPr>
                        <a:t>Ат</a:t>
                      </a:r>
                      <a:r>
                        <a:rPr lang="ru-RU" sz="1200" dirty="0">
                          <a:solidFill>
                            <a:schemeClr val="accent2">
                              <a:lumMod val="75000"/>
                            </a:schemeClr>
                          </a:solidFill>
                          <a:latin typeface="Times New Roman"/>
                          <a:ea typeface="Times New Roman"/>
                          <a:cs typeface="Times New Roman"/>
                        </a:rPr>
                        <a:t>»)</a:t>
                      </a:r>
                    </a:p>
                  </a:txBody>
                  <a:tcPr marL="68580" marR="68580" marT="0" marB="0"/>
                </a:tc>
              </a:tr>
              <a:tr h="618864">
                <a:tc>
                  <a:txBody>
                    <a:bodyPr/>
                    <a:lstStyle/>
                    <a:p>
                      <a:pPr algn="ctr">
                        <a:spcAft>
                          <a:spcPts val="0"/>
                        </a:spcAft>
                      </a:pPr>
                      <a:r>
                        <a:rPr lang="ru-RU" sz="1200">
                          <a:solidFill>
                            <a:schemeClr val="accent2">
                              <a:lumMod val="75000"/>
                            </a:schemeClr>
                          </a:solidFill>
                          <a:latin typeface="Times New Roman"/>
                          <a:ea typeface="Times New Roman"/>
                          <a:cs typeface="Times New Roman"/>
                        </a:rPr>
                        <a:t>«Петушок» (обучение «Цветные нотки»)</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Учить играть на металлафоне1 и 2 звуков. Стимулировать совместную игру со взрослым (повторить ритмический рисунок «</a:t>
                      </a:r>
                      <a:r>
                        <a:rPr lang="ru-RU" sz="1200" dirty="0" err="1">
                          <a:solidFill>
                            <a:schemeClr val="accent2">
                              <a:lumMod val="75000"/>
                            </a:schemeClr>
                          </a:solidFill>
                          <a:latin typeface="Times New Roman"/>
                          <a:ea typeface="Times New Roman"/>
                          <a:cs typeface="Times New Roman"/>
                        </a:rPr>
                        <a:t>Ат</a:t>
                      </a:r>
                      <a:r>
                        <a:rPr lang="ru-RU" sz="1200" dirty="0">
                          <a:solidFill>
                            <a:schemeClr val="accent2">
                              <a:lumMod val="75000"/>
                            </a:schemeClr>
                          </a:solidFill>
                          <a:latin typeface="Times New Roman"/>
                          <a:ea typeface="Times New Roman"/>
                          <a:cs typeface="Times New Roman"/>
                        </a:rPr>
                        <a:t>»)</a:t>
                      </a:r>
                    </a:p>
                  </a:txBody>
                  <a:tcPr marL="68580" marR="68580" marT="0" marB="0"/>
                </a:tc>
              </a:tr>
              <a:tr h="618864">
                <a:tc>
                  <a:txBody>
                    <a:bodyPr/>
                    <a:lstStyle/>
                    <a:p>
                      <a:pPr algn="ctr">
                        <a:spcAft>
                          <a:spcPts val="0"/>
                        </a:spcAft>
                      </a:pPr>
                      <a:r>
                        <a:rPr lang="ru-RU" sz="1200">
                          <a:solidFill>
                            <a:schemeClr val="accent2">
                              <a:lumMod val="75000"/>
                            </a:schemeClr>
                          </a:solidFill>
                          <a:latin typeface="Times New Roman"/>
                          <a:ea typeface="Times New Roman"/>
                          <a:cs typeface="Times New Roman"/>
                        </a:rPr>
                        <a:t>«Зайчик»</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Учить играть на ксилофоне 1 и 2 звука. Стимулировать игру по показу взрослого (повторить ритмический рисунок «»)</a:t>
                      </a:r>
                    </a:p>
                  </a:txBody>
                  <a:tcPr marL="68580" marR="68580" marT="0" marB="0"/>
                </a:tc>
              </a:tr>
              <a:tr h="618864">
                <a:tc>
                  <a:txBody>
                    <a:bodyPr/>
                    <a:lstStyle/>
                    <a:p>
                      <a:pPr algn="ctr">
                        <a:spcAft>
                          <a:spcPts val="0"/>
                        </a:spcAft>
                      </a:pPr>
                      <a:r>
                        <a:rPr lang="ru-RU" sz="1200">
                          <a:solidFill>
                            <a:schemeClr val="accent2">
                              <a:lumMod val="75000"/>
                            </a:schemeClr>
                          </a:solidFill>
                          <a:latin typeface="Times New Roman"/>
                          <a:ea typeface="Times New Roman"/>
                          <a:cs typeface="Times New Roman"/>
                        </a:rPr>
                        <a:t>« Зайчик»</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Учить играть на ксилофоне1 и 2 звука. Стимулировать совместную игру со взрослым (повторить ритмический рисунок «Петушок»)</a:t>
                      </a:r>
                    </a:p>
                  </a:txBody>
                  <a:tcPr marL="68580" marR="68580" marT="0" marB="0"/>
                </a:tc>
              </a:tr>
              <a:tr h="418306">
                <a:tc>
                  <a:txBody>
                    <a:bodyPr/>
                    <a:lstStyle/>
                    <a:p>
                      <a:pPr algn="ctr">
                        <a:spcAft>
                          <a:spcPts val="0"/>
                        </a:spcAft>
                      </a:pPr>
                      <a:r>
                        <a:rPr lang="ru-RU" sz="1100">
                          <a:solidFill>
                            <a:schemeClr val="accent2">
                              <a:lumMod val="75000"/>
                            </a:schemeClr>
                          </a:solidFill>
                          <a:latin typeface="Times New Roman"/>
                          <a:ea typeface="Times New Roman"/>
                          <a:cs typeface="Times New Roman"/>
                        </a:rPr>
                        <a:t>Ансамбль «Веселые нотки» (Металлофон, ксилофон, бубен, ложки, треугольник и.т.д.).</a:t>
                      </a:r>
                      <a:endParaRPr lang="ru-RU" sz="1200">
                        <a:solidFill>
                          <a:schemeClr val="accent2">
                            <a:lumMod val="75000"/>
                          </a:schemeClr>
                        </a:solidFill>
                        <a:latin typeface="Times New Roman"/>
                        <a:ea typeface="Times New Roman"/>
                        <a:cs typeface="Times New Roman"/>
                      </a:endParaRP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Выступление на развлечении</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17182"/>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285728"/>
            <a:ext cx="8229600" cy="857256"/>
          </a:xfrm>
        </p:spPr>
        <p:txBody>
          <a:bodyPr>
            <a:noAutofit/>
          </a:bodyPr>
          <a:lstStyle/>
          <a:p>
            <a:pPr algn="ctr">
              <a:buNone/>
            </a:pPr>
            <a:r>
              <a:rPr lang="ru-RU" sz="2400" dirty="0" smtClean="0">
                <a:solidFill>
                  <a:schemeClr val="accent2">
                    <a:lumMod val="75000"/>
                  </a:schemeClr>
                </a:solidFill>
                <a:latin typeface="Times New Roman" pitchFamily="18" charset="0"/>
                <a:cs typeface="Times New Roman" pitchFamily="18" charset="0"/>
              </a:rPr>
              <a:t>План работы в старшей группе</a:t>
            </a:r>
            <a:endParaRPr lang="ru-RU" sz="2400" dirty="0">
              <a:solidFill>
                <a:schemeClr val="accent2">
                  <a:lumMod val="75000"/>
                </a:schemeClr>
              </a:solidFill>
              <a:latin typeface="Times New Roman" pitchFamily="18" charset="0"/>
              <a:cs typeface="Times New Roman" pitchFamily="18" charset="0"/>
            </a:endParaRPr>
          </a:p>
        </p:txBody>
      </p:sp>
      <p:sp>
        <p:nvSpPr>
          <p:cNvPr id="2051" name="Rectangle 3"/>
          <p:cNvSpPr>
            <a:spLocks noChangeArrowheads="1"/>
          </p:cNvSpPr>
          <p:nvPr/>
        </p:nvSpPr>
        <p:spPr bwMode="auto">
          <a:xfrm>
            <a:off x="714348" y="1214422"/>
            <a:ext cx="75009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571472" y="857232"/>
          <a:ext cx="8143932" cy="4879215"/>
        </p:xfrm>
        <a:graphic>
          <a:graphicData uri="http://schemas.openxmlformats.org/drawingml/2006/table">
            <a:tbl>
              <a:tblPr firstRow="1" bandRow="1">
                <a:tableStyleId>{5C22544A-7EE6-4342-B048-85BDC9FD1C3A}</a:tableStyleId>
              </a:tblPr>
              <a:tblGrid>
                <a:gridCol w="4071966"/>
                <a:gridCol w="4071966"/>
              </a:tblGrid>
              <a:tr h="478631">
                <a:tc>
                  <a:txBody>
                    <a:bodyPr/>
                    <a:lstStyle/>
                    <a:p>
                      <a:pPr algn="ctr">
                        <a:spcAft>
                          <a:spcPts val="0"/>
                        </a:spcAft>
                      </a:pPr>
                      <a:r>
                        <a:rPr lang="ru-RU" sz="1400" b="1" dirty="0">
                          <a:solidFill>
                            <a:schemeClr val="bg1"/>
                          </a:solidFill>
                          <a:latin typeface="Times New Roman"/>
                          <a:ea typeface="Times New Roman"/>
                          <a:cs typeface="Times New Roman"/>
                        </a:rPr>
                        <a:t>Тема</a:t>
                      </a:r>
                      <a:endParaRPr lang="ru-RU" sz="1400" dirty="0">
                        <a:solidFill>
                          <a:schemeClr val="bg1"/>
                        </a:solidFill>
                        <a:latin typeface="Times New Roman"/>
                        <a:ea typeface="Times New Roman"/>
                        <a:cs typeface="Times New Roman"/>
                      </a:endParaRPr>
                    </a:p>
                  </a:txBody>
                  <a:tcPr marL="68580" marR="68580" marT="0" marB="0"/>
                </a:tc>
                <a:tc>
                  <a:txBody>
                    <a:bodyPr/>
                    <a:lstStyle/>
                    <a:p>
                      <a:pPr algn="ctr">
                        <a:spcAft>
                          <a:spcPts val="0"/>
                        </a:spcAft>
                      </a:pPr>
                      <a:r>
                        <a:rPr lang="ru-RU" sz="1400" b="1" dirty="0">
                          <a:solidFill>
                            <a:schemeClr val="bg1"/>
                          </a:solidFill>
                          <a:latin typeface="Times New Roman"/>
                          <a:ea typeface="Times New Roman"/>
                          <a:cs typeface="Times New Roman"/>
                        </a:rPr>
                        <a:t>Цель</a:t>
                      </a:r>
                      <a:endParaRPr lang="ru-RU" sz="1400" dirty="0">
                        <a:solidFill>
                          <a:schemeClr val="bg1"/>
                        </a:solidFill>
                        <a:latin typeface="Times New Roman"/>
                        <a:ea typeface="Times New Roman"/>
                        <a:cs typeface="Times New Roman"/>
                      </a:endParaRPr>
                    </a:p>
                  </a:txBody>
                  <a:tcPr marL="68580" marR="68580" marT="0" marB="0"/>
                </a:tc>
              </a:tr>
              <a:tr h="550073">
                <a:tc>
                  <a:txBody>
                    <a:bodyPr/>
                    <a:lstStyle/>
                    <a:p>
                      <a:pPr algn="just">
                        <a:spcAft>
                          <a:spcPts val="0"/>
                        </a:spcAft>
                      </a:pPr>
                      <a:r>
                        <a:rPr lang="ru-RU" sz="1200" dirty="0">
                          <a:solidFill>
                            <a:schemeClr val="accent2">
                              <a:lumMod val="75000"/>
                            </a:schemeClr>
                          </a:solidFill>
                          <a:latin typeface="Times New Roman"/>
                          <a:ea typeface="Times New Roman"/>
                          <a:cs typeface="Times New Roman"/>
                        </a:rPr>
                        <a:t>«Праздничный детский марш с барабаном». Е. Тиличеевой.</a:t>
                      </a:r>
                    </a:p>
                  </a:txBody>
                  <a:tcPr marL="68580" marR="68580" marT="0" marB="0"/>
                </a:tc>
                <a:tc>
                  <a:txBody>
                    <a:bodyPr/>
                    <a:lstStyle/>
                    <a:p>
                      <a:pPr algn="just">
                        <a:spcAft>
                          <a:spcPts val="0"/>
                        </a:spcAft>
                      </a:pPr>
                      <a:r>
                        <a:rPr lang="ru-RU" sz="1200" dirty="0">
                          <a:solidFill>
                            <a:schemeClr val="accent2">
                              <a:lumMod val="75000"/>
                            </a:schemeClr>
                          </a:solidFill>
                          <a:latin typeface="Times New Roman"/>
                          <a:ea typeface="Times New Roman"/>
                          <a:cs typeface="Times New Roman"/>
                        </a:rPr>
                        <a:t>Слушать музыкальные произведения в исполнении различных инструментов и в оркестровой обработке. Учить правильно </a:t>
                      </a:r>
                      <a:r>
                        <a:rPr lang="ru-RU" sz="1200" dirty="0" smtClean="0">
                          <a:solidFill>
                            <a:schemeClr val="accent2">
                              <a:lumMod val="75000"/>
                            </a:schemeClr>
                          </a:solidFill>
                          <a:latin typeface="Times New Roman"/>
                          <a:ea typeface="Times New Roman"/>
                          <a:cs typeface="Times New Roman"/>
                        </a:rPr>
                        <a:t>передавать </a:t>
                      </a:r>
                      <a:r>
                        <a:rPr lang="ru-RU" sz="1200" dirty="0">
                          <a:solidFill>
                            <a:schemeClr val="accent2">
                              <a:lumMod val="75000"/>
                            </a:schemeClr>
                          </a:solidFill>
                          <a:latin typeface="Times New Roman"/>
                          <a:ea typeface="Times New Roman"/>
                          <a:cs typeface="Times New Roman"/>
                        </a:rPr>
                        <a:t>ритмический слух детей</a:t>
                      </a:r>
                    </a:p>
                  </a:txBody>
                  <a:tcPr marL="68580" marR="68580" marT="0" marB="0"/>
                </a:tc>
              </a:tr>
              <a:tr h="550073">
                <a:tc>
                  <a:txBody>
                    <a:bodyPr/>
                    <a:lstStyle/>
                    <a:p>
                      <a:pPr algn="just">
                        <a:spcAft>
                          <a:spcPts val="0"/>
                        </a:spcAft>
                      </a:pPr>
                      <a:r>
                        <a:rPr lang="ru-RU" sz="1200" dirty="0">
                          <a:solidFill>
                            <a:schemeClr val="accent2">
                              <a:lumMod val="75000"/>
                            </a:schemeClr>
                          </a:solidFill>
                          <a:latin typeface="Times New Roman"/>
                          <a:ea typeface="Times New Roman"/>
                          <a:cs typeface="Times New Roman"/>
                        </a:rPr>
                        <a:t>«Марш с барабаном» Е. Тиличеевой</a:t>
                      </a:r>
                    </a:p>
                  </a:txBody>
                  <a:tcPr marL="68580" marR="68580" marT="0" marB="0"/>
                </a:tc>
                <a:tc>
                  <a:txBody>
                    <a:bodyPr/>
                    <a:lstStyle/>
                    <a:p>
                      <a:pPr algn="just">
                        <a:spcAft>
                          <a:spcPts val="0"/>
                        </a:spcAft>
                      </a:pPr>
                      <a:r>
                        <a:rPr lang="ru-RU" sz="1200" dirty="0">
                          <a:solidFill>
                            <a:schemeClr val="accent2">
                              <a:lumMod val="75000"/>
                            </a:schemeClr>
                          </a:solidFill>
                          <a:latin typeface="Times New Roman"/>
                          <a:ea typeface="Times New Roman"/>
                          <a:cs typeface="Times New Roman"/>
                        </a:rPr>
                        <a:t>Развивать </a:t>
                      </a:r>
                      <a:r>
                        <a:rPr lang="ru-RU" sz="1200" dirty="0" smtClean="0">
                          <a:solidFill>
                            <a:schemeClr val="accent2">
                              <a:lumMod val="75000"/>
                            </a:schemeClr>
                          </a:solidFill>
                          <a:latin typeface="Times New Roman"/>
                          <a:ea typeface="Times New Roman"/>
                          <a:cs typeface="Times New Roman"/>
                        </a:rPr>
                        <a:t>чувство </a:t>
                      </a:r>
                      <a:r>
                        <a:rPr lang="ru-RU" sz="1200" dirty="0">
                          <a:solidFill>
                            <a:schemeClr val="accent2">
                              <a:lumMod val="75000"/>
                            </a:schemeClr>
                          </a:solidFill>
                          <a:latin typeface="Times New Roman"/>
                          <a:ea typeface="Times New Roman"/>
                          <a:cs typeface="Times New Roman"/>
                        </a:rPr>
                        <a:t>ритма. Осваивать приемы игры на треугольнике. Правильно </a:t>
                      </a:r>
                      <a:r>
                        <a:rPr lang="ru-RU" sz="1200" dirty="0" smtClean="0">
                          <a:solidFill>
                            <a:schemeClr val="accent2">
                              <a:lumMod val="75000"/>
                            </a:schemeClr>
                          </a:solidFill>
                          <a:latin typeface="Times New Roman"/>
                          <a:ea typeface="Times New Roman"/>
                          <a:cs typeface="Times New Roman"/>
                        </a:rPr>
                        <a:t>передавать </a:t>
                      </a:r>
                      <a:r>
                        <a:rPr lang="ru-RU" sz="1200" dirty="0">
                          <a:solidFill>
                            <a:schemeClr val="accent2">
                              <a:lumMod val="75000"/>
                            </a:schemeClr>
                          </a:solidFill>
                          <a:latin typeface="Times New Roman"/>
                          <a:ea typeface="Times New Roman"/>
                          <a:cs typeface="Times New Roman"/>
                        </a:rPr>
                        <a:t>ритмический рисунок.</a:t>
                      </a:r>
                    </a:p>
                  </a:txBody>
                  <a:tcPr marL="68580" marR="68580" marT="0" marB="0"/>
                </a:tc>
              </a:tr>
              <a:tr h="550073">
                <a:tc>
                  <a:txBody>
                    <a:bodyPr/>
                    <a:lstStyle/>
                    <a:p>
                      <a:pPr algn="just">
                        <a:spcAft>
                          <a:spcPts val="0"/>
                        </a:spcAft>
                      </a:pPr>
                      <a:r>
                        <a:rPr lang="ru-RU" sz="1200">
                          <a:solidFill>
                            <a:schemeClr val="accent2">
                              <a:lumMod val="75000"/>
                            </a:schemeClr>
                          </a:solidFill>
                          <a:latin typeface="Times New Roman"/>
                          <a:ea typeface="Times New Roman"/>
                          <a:cs typeface="Times New Roman"/>
                        </a:rPr>
                        <a:t>«Туос ат» К. Туйаарыскай тыл. В Гаврильев мел. (Мелодика)</a:t>
                      </a:r>
                    </a:p>
                  </a:txBody>
                  <a:tcPr marL="68580" marR="68580" marT="0" marB="0"/>
                </a:tc>
                <a:tc>
                  <a:txBody>
                    <a:bodyPr/>
                    <a:lstStyle/>
                    <a:p>
                      <a:pPr algn="just">
                        <a:spcAft>
                          <a:spcPts val="0"/>
                        </a:spcAft>
                      </a:pPr>
                      <a:r>
                        <a:rPr lang="ru-RU" sz="1200" dirty="0">
                          <a:solidFill>
                            <a:schemeClr val="accent2">
                              <a:lumMod val="75000"/>
                            </a:schemeClr>
                          </a:solidFill>
                          <a:latin typeface="Times New Roman"/>
                          <a:ea typeface="Times New Roman"/>
                          <a:cs typeface="Times New Roman"/>
                        </a:rPr>
                        <a:t>Учить </a:t>
                      </a:r>
                      <a:r>
                        <a:rPr lang="ru-RU" sz="1200" dirty="0" smtClean="0">
                          <a:solidFill>
                            <a:schemeClr val="accent2">
                              <a:lumMod val="75000"/>
                            </a:schemeClr>
                          </a:solidFill>
                          <a:latin typeface="Times New Roman"/>
                          <a:ea typeface="Times New Roman"/>
                          <a:cs typeface="Times New Roman"/>
                        </a:rPr>
                        <a:t>передавать </a:t>
                      </a:r>
                      <a:r>
                        <a:rPr lang="ru-RU" sz="1200" dirty="0" err="1">
                          <a:solidFill>
                            <a:schemeClr val="accent2">
                              <a:lumMod val="75000"/>
                            </a:schemeClr>
                          </a:solidFill>
                          <a:latin typeface="Times New Roman"/>
                          <a:ea typeface="Times New Roman"/>
                          <a:cs typeface="Times New Roman"/>
                        </a:rPr>
                        <a:t>поступенное</a:t>
                      </a:r>
                      <a:r>
                        <a:rPr lang="ru-RU" sz="1200" dirty="0">
                          <a:solidFill>
                            <a:schemeClr val="accent2">
                              <a:lumMod val="75000"/>
                            </a:schemeClr>
                          </a:solidFill>
                          <a:latin typeface="Times New Roman"/>
                          <a:ea typeface="Times New Roman"/>
                          <a:cs typeface="Times New Roman"/>
                        </a:rPr>
                        <a:t> движение вверх и вниз. Различать высоту звуков</a:t>
                      </a:r>
                    </a:p>
                  </a:txBody>
                  <a:tcPr marL="68580" marR="68580" marT="0" marB="0"/>
                </a:tc>
              </a:tr>
              <a:tr h="550073">
                <a:tc>
                  <a:txBody>
                    <a:bodyPr/>
                    <a:lstStyle/>
                    <a:p>
                      <a:pPr algn="just">
                        <a:spcAft>
                          <a:spcPts val="0"/>
                        </a:spcAft>
                      </a:pPr>
                      <a:r>
                        <a:rPr lang="ru-RU" sz="1200">
                          <a:solidFill>
                            <a:schemeClr val="accent2">
                              <a:lumMod val="75000"/>
                            </a:schemeClr>
                          </a:solidFill>
                          <a:latin typeface="Times New Roman"/>
                          <a:ea typeface="Times New Roman"/>
                          <a:cs typeface="Times New Roman"/>
                        </a:rPr>
                        <a:t>« Петушок» попевка (цифровые нотки на мелодике)</a:t>
                      </a:r>
                    </a:p>
                  </a:txBody>
                  <a:tcPr marL="68580" marR="68580" marT="0" marB="0"/>
                </a:tc>
                <a:tc>
                  <a:txBody>
                    <a:bodyPr/>
                    <a:lstStyle/>
                    <a:p>
                      <a:pPr algn="just">
                        <a:spcAft>
                          <a:spcPts val="0"/>
                        </a:spcAft>
                      </a:pPr>
                      <a:r>
                        <a:rPr lang="ru-RU" sz="1200" dirty="0">
                          <a:solidFill>
                            <a:schemeClr val="accent2">
                              <a:lumMod val="75000"/>
                            </a:schemeClr>
                          </a:solidFill>
                          <a:latin typeface="Times New Roman"/>
                          <a:ea typeface="Times New Roman"/>
                          <a:cs typeface="Times New Roman"/>
                        </a:rPr>
                        <a:t>Точно </a:t>
                      </a:r>
                      <a:r>
                        <a:rPr lang="ru-RU" sz="1200" dirty="0" smtClean="0">
                          <a:solidFill>
                            <a:schemeClr val="accent2">
                              <a:lumMod val="75000"/>
                            </a:schemeClr>
                          </a:solidFill>
                          <a:latin typeface="Times New Roman"/>
                          <a:ea typeface="Times New Roman"/>
                          <a:cs typeface="Times New Roman"/>
                        </a:rPr>
                        <a:t>передавать </a:t>
                      </a:r>
                      <a:r>
                        <a:rPr lang="ru-RU" sz="1200" dirty="0">
                          <a:solidFill>
                            <a:schemeClr val="accent2">
                              <a:lumMod val="75000"/>
                            </a:schemeClr>
                          </a:solidFill>
                          <a:latin typeface="Times New Roman"/>
                          <a:ea typeface="Times New Roman"/>
                          <a:cs typeface="Times New Roman"/>
                        </a:rPr>
                        <a:t>ритмический рисунок пьесы на различных музыкальных инструментах. Осваивать навыки совместной игры.</a:t>
                      </a:r>
                    </a:p>
                  </a:txBody>
                  <a:tcPr marL="68580" marR="68580" marT="0" marB="0"/>
                </a:tc>
              </a:tr>
              <a:tr h="550073">
                <a:tc>
                  <a:txBody>
                    <a:bodyPr/>
                    <a:lstStyle/>
                    <a:p>
                      <a:pPr algn="just">
                        <a:spcAft>
                          <a:spcPts val="0"/>
                        </a:spcAft>
                      </a:pPr>
                      <a:r>
                        <a:rPr lang="ru-RU" sz="1200">
                          <a:solidFill>
                            <a:schemeClr val="accent2">
                              <a:lumMod val="75000"/>
                            </a:schemeClr>
                          </a:solidFill>
                          <a:latin typeface="Times New Roman"/>
                          <a:ea typeface="Times New Roman"/>
                          <a:cs typeface="Times New Roman"/>
                        </a:rPr>
                        <a:t>«Петушок» </a:t>
                      </a:r>
                    </a:p>
                  </a:txBody>
                  <a:tcPr marL="68580" marR="68580" marT="0" marB="0"/>
                </a:tc>
                <a:tc>
                  <a:txBody>
                    <a:bodyPr/>
                    <a:lstStyle/>
                    <a:p>
                      <a:pPr algn="just">
                        <a:spcAft>
                          <a:spcPts val="0"/>
                        </a:spcAft>
                      </a:pPr>
                      <a:r>
                        <a:rPr lang="ru-RU" sz="1200" dirty="0">
                          <a:solidFill>
                            <a:schemeClr val="accent2">
                              <a:lumMod val="75000"/>
                            </a:schemeClr>
                          </a:solidFill>
                          <a:latin typeface="Times New Roman"/>
                          <a:ea typeface="Times New Roman"/>
                          <a:cs typeface="Times New Roman"/>
                        </a:rPr>
                        <a:t>Активизировать самостоятельную деятельность.</a:t>
                      </a:r>
                    </a:p>
                  </a:txBody>
                  <a:tcPr marL="68580" marR="68580" marT="0" marB="0"/>
                </a:tc>
              </a:tr>
              <a:tr h="550073">
                <a:tc>
                  <a:txBody>
                    <a:bodyPr/>
                    <a:lstStyle/>
                    <a:p>
                      <a:pPr algn="just">
                        <a:spcAft>
                          <a:spcPts val="0"/>
                        </a:spcAft>
                      </a:pPr>
                      <a:r>
                        <a:rPr lang="ru-RU" sz="1200">
                          <a:solidFill>
                            <a:schemeClr val="accent2">
                              <a:lumMod val="75000"/>
                            </a:schemeClr>
                          </a:solidFill>
                          <a:latin typeface="Times New Roman"/>
                          <a:ea typeface="Times New Roman"/>
                          <a:cs typeface="Times New Roman"/>
                        </a:rPr>
                        <a:t>«Петушок»</a:t>
                      </a:r>
                    </a:p>
                  </a:txBody>
                  <a:tcPr marL="68580" marR="68580" marT="0" marB="0"/>
                </a:tc>
                <a:tc>
                  <a:txBody>
                    <a:bodyPr/>
                    <a:lstStyle/>
                    <a:p>
                      <a:pPr algn="just">
                        <a:spcAft>
                          <a:spcPts val="0"/>
                        </a:spcAft>
                      </a:pPr>
                      <a:r>
                        <a:rPr lang="ru-RU" sz="1200" dirty="0">
                          <a:solidFill>
                            <a:schemeClr val="accent2">
                              <a:lumMod val="75000"/>
                            </a:schemeClr>
                          </a:solidFill>
                          <a:latin typeface="Times New Roman"/>
                          <a:ea typeface="Times New Roman"/>
                          <a:cs typeface="Times New Roman"/>
                        </a:rPr>
                        <a:t>Играть в ансамбле и оркестре слаженно, ритмично.</a:t>
                      </a:r>
                    </a:p>
                  </a:txBody>
                  <a:tcPr marL="68580" marR="68580" marT="0" marB="0"/>
                </a:tc>
              </a:tr>
              <a:tr h="550073">
                <a:tc>
                  <a:txBody>
                    <a:bodyPr/>
                    <a:lstStyle/>
                    <a:p>
                      <a:pPr algn="just">
                        <a:spcAft>
                          <a:spcPts val="0"/>
                        </a:spcAft>
                      </a:pPr>
                      <a:r>
                        <a:rPr lang="ru-RU" sz="1200">
                          <a:solidFill>
                            <a:schemeClr val="accent2">
                              <a:lumMod val="75000"/>
                            </a:schemeClr>
                          </a:solidFill>
                          <a:latin typeface="Times New Roman"/>
                          <a:ea typeface="Times New Roman"/>
                          <a:cs typeface="Times New Roman"/>
                        </a:rPr>
                        <a:t>Ансабль «Озорные нотки». Произведения « Сибэкки биьикки», «Айыл5а тыастара».</a:t>
                      </a:r>
                    </a:p>
                  </a:txBody>
                  <a:tcPr marL="68580" marR="68580" marT="0" marB="0"/>
                </a:tc>
                <a:tc>
                  <a:txBody>
                    <a:bodyPr/>
                    <a:lstStyle/>
                    <a:p>
                      <a:pPr algn="just">
                        <a:spcAft>
                          <a:spcPts val="0"/>
                        </a:spcAft>
                      </a:pPr>
                      <a:r>
                        <a:rPr lang="ru-RU" sz="1200" dirty="0">
                          <a:solidFill>
                            <a:schemeClr val="accent2">
                              <a:lumMod val="75000"/>
                            </a:schemeClr>
                          </a:solidFill>
                          <a:latin typeface="Times New Roman"/>
                          <a:ea typeface="Times New Roman"/>
                          <a:cs typeface="Times New Roman"/>
                        </a:rPr>
                        <a:t>Выступление на развлечении</a:t>
                      </a:r>
                    </a:p>
                  </a:txBody>
                  <a:tcPr marL="68580" marR="68580" marT="0" marB="0"/>
                </a:tc>
              </a:tr>
              <a:tr h="550073">
                <a:tc>
                  <a:txBody>
                    <a:bodyPr/>
                    <a:lstStyle/>
                    <a:p>
                      <a:pPr algn="ctr">
                        <a:spcAft>
                          <a:spcPts val="0"/>
                        </a:spcAft>
                      </a:pPr>
                      <a:r>
                        <a:rPr lang="ru-RU" sz="1200">
                          <a:solidFill>
                            <a:schemeClr val="accent2">
                              <a:lumMod val="75000"/>
                            </a:schemeClr>
                          </a:solidFill>
                          <a:latin typeface="Times New Roman"/>
                          <a:ea typeface="Times New Roman"/>
                          <a:cs typeface="Times New Roman"/>
                        </a:rPr>
                        <a:t>Участие на улусных, республиканских, всероссийских, международных конкурсах</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Осваивать навыки совместной игры. Учить вовремя начинать свою партию, точно передовая ритмический </a:t>
                      </a:r>
                      <a:r>
                        <a:rPr lang="ru-RU" sz="1200" dirty="0" err="1">
                          <a:solidFill>
                            <a:schemeClr val="accent2">
                              <a:lumMod val="75000"/>
                            </a:schemeClr>
                          </a:solidFill>
                          <a:latin typeface="Times New Roman"/>
                          <a:ea typeface="Times New Roman"/>
                          <a:cs typeface="Times New Roman"/>
                        </a:rPr>
                        <a:t>рисунок.Развивать</a:t>
                      </a:r>
                      <a:r>
                        <a:rPr lang="ru-RU" sz="1200" dirty="0">
                          <a:solidFill>
                            <a:schemeClr val="accent2">
                              <a:lumMod val="75000"/>
                            </a:schemeClr>
                          </a:solidFill>
                          <a:latin typeface="Times New Roman"/>
                          <a:ea typeface="Times New Roman"/>
                          <a:cs typeface="Times New Roman"/>
                        </a:rPr>
                        <a:t> эмоциональную отзывчивость.</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0" y="-17182"/>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285728"/>
            <a:ext cx="8229600" cy="857256"/>
          </a:xfrm>
        </p:spPr>
        <p:txBody>
          <a:bodyPr>
            <a:noAutofit/>
          </a:bodyPr>
          <a:lstStyle/>
          <a:p>
            <a:pPr algn="ctr">
              <a:buNone/>
            </a:pPr>
            <a:r>
              <a:rPr lang="ru-RU" sz="2400" dirty="0" smtClean="0">
                <a:solidFill>
                  <a:schemeClr val="accent2">
                    <a:lumMod val="75000"/>
                  </a:schemeClr>
                </a:solidFill>
                <a:latin typeface="Times New Roman" pitchFamily="18" charset="0"/>
                <a:cs typeface="Times New Roman" pitchFamily="18" charset="0"/>
              </a:rPr>
              <a:t>План работы в подготовительной группе</a:t>
            </a:r>
            <a:endParaRPr lang="ru-RU" sz="2400" dirty="0">
              <a:solidFill>
                <a:schemeClr val="accent2">
                  <a:lumMod val="75000"/>
                </a:schemeClr>
              </a:solidFill>
              <a:latin typeface="Times New Roman" pitchFamily="18" charset="0"/>
              <a:cs typeface="Times New Roman" pitchFamily="18" charset="0"/>
            </a:endParaRPr>
          </a:p>
        </p:txBody>
      </p:sp>
      <p:sp>
        <p:nvSpPr>
          <p:cNvPr id="2051" name="Rectangle 3"/>
          <p:cNvSpPr>
            <a:spLocks noChangeArrowheads="1"/>
          </p:cNvSpPr>
          <p:nvPr/>
        </p:nvSpPr>
        <p:spPr bwMode="auto">
          <a:xfrm>
            <a:off x="714348" y="1214422"/>
            <a:ext cx="75009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500034" y="857230"/>
          <a:ext cx="8072494" cy="5386405"/>
        </p:xfrm>
        <a:graphic>
          <a:graphicData uri="http://schemas.openxmlformats.org/drawingml/2006/table">
            <a:tbl>
              <a:tblPr firstRow="1" bandRow="1">
                <a:tableStyleId>{5C22544A-7EE6-4342-B048-85BDC9FD1C3A}</a:tableStyleId>
              </a:tblPr>
              <a:tblGrid>
                <a:gridCol w="4036247"/>
                <a:gridCol w="4036247"/>
              </a:tblGrid>
              <a:tr h="528641">
                <a:tc>
                  <a:txBody>
                    <a:bodyPr/>
                    <a:lstStyle/>
                    <a:p>
                      <a:pPr algn="ctr">
                        <a:spcAft>
                          <a:spcPts val="0"/>
                        </a:spcAft>
                      </a:pPr>
                      <a:r>
                        <a:rPr lang="ru-RU" sz="1200" b="1" dirty="0">
                          <a:latin typeface="Times New Roman"/>
                          <a:ea typeface="Times New Roman"/>
                          <a:cs typeface="Times New Roman"/>
                        </a:rPr>
                        <a:t>Тема</a:t>
                      </a:r>
                      <a:endParaRPr lang="ru-RU" sz="1200" dirty="0">
                        <a:latin typeface="Times New Roman"/>
                        <a:ea typeface="Times New Roman"/>
                        <a:cs typeface="Times New Roman"/>
                      </a:endParaRPr>
                    </a:p>
                  </a:txBody>
                  <a:tcPr marL="68580" marR="68580" marT="0" marB="0"/>
                </a:tc>
                <a:tc>
                  <a:txBody>
                    <a:bodyPr/>
                    <a:lstStyle/>
                    <a:p>
                      <a:pPr algn="ctr">
                        <a:spcAft>
                          <a:spcPts val="0"/>
                        </a:spcAft>
                      </a:pPr>
                      <a:r>
                        <a:rPr lang="ru-RU" sz="1200" b="1">
                          <a:latin typeface="Times New Roman"/>
                          <a:ea typeface="Times New Roman"/>
                          <a:cs typeface="Times New Roman"/>
                        </a:rPr>
                        <a:t>Цель</a:t>
                      </a:r>
                      <a:endParaRPr lang="ru-RU" sz="1200">
                        <a:latin typeface="Times New Roman"/>
                        <a:ea typeface="Times New Roman"/>
                        <a:cs typeface="Times New Roman"/>
                      </a:endParaRPr>
                    </a:p>
                  </a:txBody>
                  <a:tcPr marL="68580" marR="68580" marT="0" marB="0"/>
                </a:tc>
              </a:tr>
              <a:tr h="528641">
                <a:tc>
                  <a:txBody>
                    <a:bodyPr/>
                    <a:lstStyle/>
                    <a:p>
                      <a:pPr algn="ctr">
                        <a:spcAft>
                          <a:spcPts val="0"/>
                        </a:spcAft>
                      </a:pPr>
                      <a:r>
                        <a:rPr lang="ru-RU" sz="1200" dirty="0">
                          <a:solidFill>
                            <a:schemeClr val="accent2">
                              <a:lumMod val="75000"/>
                            </a:schemeClr>
                          </a:solidFill>
                          <a:latin typeface="Times New Roman"/>
                          <a:ea typeface="Times New Roman"/>
                          <a:cs typeface="Times New Roman"/>
                        </a:rPr>
                        <a:t>«Молодой </a:t>
                      </a:r>
                      <a:r>
                        <a:rPr lang="ru-RU" sz="1200" dirty="0" err="1">
                          <a:solidFill>
                            <a:schemeClr val="accent2">
                              <a:lumMod val="75000"/>
                            </a:schemeClr>
                          </a:solidFill>
                          <a:latin typeface="Times New Roman"/>
                          <a:ea typeface="Times New Roman"/>
                          <a:cs typeface="Times New Roman"/>
                        </a:rPr>
                        <a:t>дроздок</a:t>
                      </a:r>
                      <a:r>
                        <a:rPr lang="ru-RU" sz="1200" dirty="0">
                          <a:solidFill>
                            <a:schemeClr val="accent2">
                              <a:lumMod val="75000"/>
                            </a:schemeClr>
                          </a:solidFill>
                          <a:latin typeface="Times New Roman"/>
                          <a:ea typeface="Times New Roman"/>
                          <a:cs typeface="Times New Roman"/>
                        </a:rPr>
                        <a:t>» (мелодика)</a:t>
                      </a:r>
                    </a:p>
                  </a:txBody>
                  <a:tcPr marL="68580" marR="68580" marT="0" marB="0"/>
                </a:tc>
                <a:tc>
                  <a:txBody>
                    <a:bodyPr/>
                    <a:lstStyle/>
                    <a:p>
                      <a:pPr>
                        <a:spcAft>
                          <a:spcPts val="0"/>
                        </a:spcAft>
                      </a:pPr>
                      <a:r>
                        <a:rPr lang="ru-RU" sz="1200">
                          <a:solidFill>
                            <a:schemeClr val="accent2">
                              <a:lumMod val="75000"/>
                            </a:schemeClr>
                          </a:solidFill>
                          <a:latin typeface="Times New Roman"/>
                          <a:ea typeface="Times New Roman"/>
                          <a:cs typeface="Times New Roman"/>
                        </a:rPr>
                        <a:t>Продолжать обучать исполнять мелодии на музыкальных инструментах. Развивать творчество детей, пробуждать их к активным самостоятельным действиям.</a:t>
                      </a:r>
                    </a:p>
                  </a:txBody>
                  <a:tcPr marL="68580" marR="68580" marT="0" marB="0"/>
                </a:tc>
              </a:tr>
              <a:tr h="528641">
                <a:tc>
                  <a:txBody>
                    <a:bodyPr/>
                    <a:lstStyle/>
                    <a:p>
                      <a:pPr algn="ctr">
                        <a:spcAft>
                          <a:spcPts val="0"/>
                        </a:spcAft>
                      </a:pPr>
                      <a:r>
                        <a:rPr lang="ru-RU" sz="1200" dirty="0">
                          <a:solidFill>
                            <a:schemeClr val="accent2">
                              <a:lumMod val="75000"/>
                            </a:schemeClr>
                          </a:solidFill>
                          <a:latin typeface="Times New Roman"/>
                          <a:ea typeface="Times New Roman"/>
                          <a:cs typeface="Times New Roman"/>
                        </a:rPr>
                        <a:t>«Скок, скок поскок» (шумовые инструменты)</a:t>
                      </a:r>
                    </a:p>
                  </a:txBody>
                  <a:tcPr marL="68580" marR="68580" marT="0" marB="0"/>
                </a:tc>
                <a:tc>
                  <a:txBody>
                    <a:bodyPr/>
                    <a:lstStyle/>
                    <a:p>
                      <a:pPr>
                        <a:spcAft>
                          <a:spcPts val="0"/>
                        </a:spcAft>
                      </a:pPr>
                      <a:r>
                        <a:rPr lang="ru-RU" sz="1200">
                          <a:solidFill>
                            <a:schemeClr val="accent2">
                              <a:lumMod val="75000"/>
                            </a:schemeClr>
                          </a:solidFill>
                          <a:latin typeface="Times New Roman"/>
                          <a:ea typeface="Times New Roman"/>
                          <a:cs typeface="Times New Roman"/>
                        </a:rPr>
                        <a:t>Уметь играть на шумовых инструментах вместе и подгруппами, выполнять ритмический рисунок. Играть слаженно в оркестре на музыкальных  инструментах.</a:t>
                      </a:r>
                    </a:p>
                  </a:txBody>
                  <a:tcPr marL="68580" marR="68580" marT="0" marB="0"/>
                </a:tc>
              </a:tr>
              <a:tr h="528641">
                <a:tc>
                  <a:txBody>
                    <a:bodyPr/>
                    <a:lstStyle/>
                    <a:p>
                      <a:pPr algn="ctr">
                        <a:spcAft>
                          <a:spcPts val="0"/>
                        </a:spcAft>
                      </a:pPr>
                      <a:r>
                        <a:rPr lang="ru-RU" sz="1200" dirty="0">
                          <a:solidFill>
                            <a:schemeClr val="accent2">
                              <a:lumMod val="75000"/>
                            </a:schemeClr>
                          </a:solidFill>
                          <a:latin typeface="Times New Roman"/>
                          <a:ea typeface="Times New Roman"/>
                          <a:cs typeface="Times New Roman"/>
                        </a:rPr>
                        <a:t>«</a:t>
                      </a:r>
                      <a:r>
                        <a:rPr lang="ru-RU" sz="1200" dirty="0" err="1">
                          <a:solidFill>
                            <a:schemeClr val="accent2">
                              <a:lumMod val="75000"/>
                            </a:schemeClr>
                          </a:solidFill>
                          <a:latin typeface="Times New Roman"/>
                          <a:ea typeface="Times New Roman"/>
                          <a:cs typeface="Times New Roman"/>
                        </a:rPr>
                        <a:t>Ат</a:t>
                      </a:r>
                      <a:r>
                        <a:rPr lang="ru-RU" sz="1200" dirty="0">
                          <a:solidFill>
                            <a:schemeClr val="accent2">
                              <a:lumMod val="75000"/>
                            </a:schemeClr>
                          </a:solidFill>
                          <a:latin typeface="Times New Roman"/>
                          <a:ea typeface="Times New Roman"/>
                          <a:cs typeface="Times New Roman"/>
                        </a:rPr>
                        <a:t>» С.Константинова мел. </a:t>
                      </a:r>
                    </a:p>
                    <a:p>
                      <a:pPr algn="ctr">
                        <a:spcAft>
                          <a:spcPts val="0"/>
                        </a:spcAft>
                      </a:pPr>
                      <a:r>
                        <a:rPr lang="ru-RU" sz="1200" dirty="0">
                          <a:solidFill>
                            <a:schemeClr val="accent2">
                              <a:lumMod val="75000"/>
                            </a:schemeClr>
                          </a:solidFill>
                          <a:latin typeface="Times New Roman"/>
                          <a:ea typeface="Times New Roman"/>
                          <a:cs typeface="Times New Roman"/>
                        </a:rPr>
                        <a:t>(мелодика)</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Работа над партиями с </a:t>
                      </a:r>
                      <a:r>
                        <a:rPr lang="ru-RU" sz="1200" dirty="0" smtClean="0">
                          <a:solidFill>
                            <a:schemeClr val="accent2">
                              <a:lumMod val="75000"/>
                            </a:schemeClr>
                          </a:solidFill>
                          <a:latin typeface="Times New Roman"/>
                          <a:ea typeface="Times New Roman"/>
                          <a:cs typeface="Times New Roman"/>
                        </a:rPr>
                        <a:t>цифровыми </a:t>
                      </a:r>
                      <a:r>
                        <a:rPr lang="ru-RU" sz="1200" dirty="0">
                          <a:solidFill>
                            <a:schemeClr val="accent2">
                              <a:lumMod val="75000"/>
                            </a:schemeClr>
                          </a:solidFill>
                          <a:latin typeface="Times New Roman"/>
                          <a:ea typeface="Times New Roman"/>
                          <a:cs typeface="Times New Roman"/>
                        </a:rPr>
                        <a:t>схемами. Учить выполнять четко и слаженно ритмический рисунок в соответствии с ритмом и характером музыки.</a:t>
                      </a:r>
                    </a:p>
                  </a:txBody>
                  <a:tcPr marL="68580" marR="68580" marT="0" marB="0"/>
                </a:tc>
              </a:tr>
              <a:tr h="528641">
                <a:tc>
                  <a:txBody>
                    <a:bodyPr/>
                    <a:lstStyle/>
                    <a:p>
                      <a:pPr algn="ctr">
                        <a:spcAft>
                          <a:spcPts val="0"/>
                        </a:spcAft>
                      </a:pPr>
                      <a:r>
                        <a:rPr lang="ru-RU" sz="1200">
                          <a:solidFill>
                            <a:schemeClr val="accent2">
                              <a:lumMod val="75000"/>
                            </a:schemeClr>
                          </a:solidFill>
                          <a:latin typeface="Times New Roman"/>
                          <a:ea typeface="Times New Roman"/>
                          <a:cs typeface="Times New Roman"/>
                        </a:rPr>
                        <a:t>«Ат» С.Константинова мел.</a:t>
                      </a:r>
                    </a:p>
                    <a:p>
                      <a:pPr algn="ctr">
                        <a:spcAft>
                          <a:spcPts val="0"/>
                        </a:spcAft>
                      </a:pPr>
                      <a:r>
                        <a:rPr lang="ru-RU" sz="1200">
                          <a:solidFill>
                            <a:schemeClr val="accent2">
                              <a:lumMod val="75000"/>
                            </a:schemeClr>
                          </a:solidFill>
                          <a:latin typeface="Times New Roman"/>
                          <a:ea typeface="Times New Roman"/>
                          <a:cs typeface="Times New Roman"/>
                        </a:rPr>
                        <a:t>( мелодика, шумовые инструменты)</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Закреплять умение детей играть в ансамбле. Одновременно начинать и заканчивать игру.</a:t>
                      </a:r>
                    </a:p>
                  </a:txBody>
                  <a:tcPr marL="68580" marR="68580" marT="0" marB="0"/>
                </a:tc>
              </a:tr>
              <a:tr h="528641">
                <a:tc>
                  <a:txBody>
                    <a:bodyPr/>
                    <a:lstStyle/>
                    <a:p>
                      <a:pPr algn="ctr">
                        <a:spcAft>
                          <a:spcPts val="0"/>
                        </a:spcAft>
                      </a:pPr>
                      <a:r>
                        <a:rPr lang="ru-RU" sz="1200">
                          <a:solidFill>
                            <a:schemeClr val="accent2">
                              <a:lumMod val="75000"/>
                            </a:schemeClr>
                          </a:solidFill>
                          <a:latin typeface="Times New Roman"/>
                          <a:ea typeface="Times New Roman"/>
                          <a:cs typeface="Times New Roman"/>
                        </a:rPr>
                        <a:t>«Эйэ ырыата» </a:t>
                      </a:r>
                    </a:p>
                    <a:p>
                      <a:pPr algn="ctr">
                        <a:spcAft>
                          <a:spcPts val="0"/>
                        </a:spcAft>
                      </a:pPr>
                      <a:r>
                        <a:rPr lang="ru-RU" sz="1200">
                          <a:solidFill>
                            <a:schemeClr val="accent2">
                              <a:lumMod val="75000"/>
                            </a:schemeClr>
                          </a:solidFill>
                          <a:latin typeface="Times New Roman"/>
                          <a:ea typeface="Times New Roman"/>
                          <a:cs typeface="Times New Roman"/>
                        </a:rPr>
                        <a:t>(мелодика)</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Работа над партиями с </a:t>
                      </a:r>
                      <a:r>
                        <a:rPr lang="ru-RU" sz="1200" dirty="0" smtClean="0">
                          <a:solidFill>
                            <a:schemeClr val="accent2">
                              <a:lumMod val="75000"/>
                            </a:schemeClr>
                          </a:solidFill>
                          <a:latin typeface="Times New Roman"/>
                          <a:ea typeface="Times New Roman"/>
                          <a:cs typeface="Times New Roman"/>
                        </a:rPr>
                        <a:t>цифровыми </a:t>
                      </a:r>
                      <a:r>
                        <a:rPr lang="ru-RU" sz="1200" dirty="0">
                          <a:solidFill>
                            <a:schemeClr val="accent2">
                              <a:lumMod val="75000"/>
                            </a:schemeClr>
                          </a:solidFill>
                          <a:latin typeface="Times New Roman"/>
                          <a:ea typeface="Times New Roman"/>
                          <a:cs typeface="Times New Roman"/>
                        </a:rPr>
                        <a:t>схемами. Учить выполнять четко и слаженно ритмический рисунок в соответствии с ритмом и характером музыки.</a:t>
                      </a:r>
                    </a:p>
                  </a:txBody>
                  <a:tcPr marL="68580" marR="68580" marT="0" marB="0"/>
                </a:tc>
              </a:tr>
              <a:tr h="528641">
                <a:tc>
                  <a:txBody>
                    <a:bodyPr/>
                    <a:lstStyle/>
                    <a:p>
                      <a:pPr algn="ctr">
                        <a:spcAft>
                          <a:spcPts val="0"/>
                        </a:spcAft>
                      </a:pPr>
                      <a:r>
                        <a:rPr lang="ru-RU" sz="1200">
                          <a:solidFill>
                            <a:schemeClr val="accent2">
                              <a:lumMod val="75000"/>
                            </a:schemeClr>
                          </a:solidFill>
                          <a:latin typeface="Times New Roman"/>
                          <a:ea typeface="Times New Roman"/>
                          <a:cs typeface="Times New Roman"/>
                        </a:rPr>
                        <a:t>«Эйэ ырыата» </a:t>
                      </a:r>
                    </a:p>
                    <a:p>
                      <a:pPr algn="ctr">
                        <a:spcAft>
                          <a:spcPts val="0"/>
                        </a:spcAft>
                      </a:pPr>
                      <a:r>
                        <a:rPr lang="ru-RU" sz="1200">
                          <a:solidFill>
                            <a:schemeClr val="accent2">
                              <a:lumMod val="75000"/>
                            </a:schemeClr>
                          </a:solidFill>
                          <a:latin typeface="Times New Roman"/>
                          <a:ea typeface="Times New Roman"/>
                          <a:cs typeface="Times New Roman"/>
                        </a:rPr>
                        <a:t>( мелодика, шумовые инструменты)</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Закреплять умение детей играть в ансамбле. Одновременно начинать и заканчивать игру.</a:t>
                      </a:r>
                    </a:p>
                  </a:txBody>
                  <a:tcPr marL="68580" marR="68580" marT="0" marB="0"/>
                </a:tc>
              </a:tr>
              <a:tr h="528641">
                <a:tc>
                  <a:txBody>
                    <a:bodyPr/>
                    <a:lstStyle/>
                    <a:p>
                      <a:pPr algn="ctr">
                        <a:spcAft>
                          <a:spcPts val="0"/>
                        </a:spcAft>
                      </a:pPr>
                      <a:r>
                        <a:rPr lang="ru-RU" sz="1200">
                          <a:solidFill>
                            <a:schemeClr val="accent2">
                              <a:lumMod val="75000"/>
                            </a:schemeClr>
                          </a:solidFill>
                          <a:latin typeface="Times New Roman"/>
                          <a:ea typeface="Times New Roman"/>
                          <a:cs typeface="Times New Roman"/>
                        </a:rPr>
                        <a:t>«Ат», «Эйэ ырыата»</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Играть ансамблем. Закреплять умение детей одновременно начинать и заканчивать игру.</a:t>
                      </a:r>
                    </a:p>
                  </a:txBody>
                  <a:tcPr marL="68580" marR="68580" marT="0" marB="0"/>
                </a:tc>
              </a:tr>
              <a:tr h="528641">
                <a:tc>
                  <a:txBody>
                    <a:bodyPr/>
                    <a:lstStyle/>
                    <a:p>
                      <a:pPr algn="ctr">
                        <a:spcAft>
                          <a:spcPts val="0"/>
                        </a:spcAft>
                      </a:pPr>
                      <a:r>
                        <a:rPr lang="ru-RU" sz="1200">
                          <a:solidFill>
                            <a:schemeClr val="accent2">
                              <a:lumMod val="75000"/>
                            </a:schemeClr>
                          </a:solidFill>
                          <a:latin typeface="Times New Roman"/>
                          <a:ea typeface="Times New Roman"/>
                          <a:cs typeface="Times New Roman"/>
                        </a:rPr>
                        <a:t>«Ат», «Эйэ ырыата»</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 Продолжать учить детей играть в ансамбле. Развивать самостоятельность.</a:t>
                      </a:r>
                    </a:p>
                  </a:txBody>
                  <a:tcPr marL="68580" marR="68580" marT="0" marB="0"/>
                </a:tc>
              </a:tr>
              <a:tr h="528641">
                <a:tc>
                  <a:txBody>
                    <a:bodyPr/>
                    <a:lstStyle/>
                    <a:p>
                      <a:pPr algn="ctr">
                        <a:spcAft>
                          <a:spcPts val="0"/>
                        </a:spcAft>
                      </a:pPr>
                      <a:r>
                        <a:rPr lang="ru-RU" sz="1200" dirty="0">
                          <a:solidFill>
                            <a:schemeClr val="accent2">
                              <a:lumMod val="75000"/>
                            </a:schemeClr>
                          </a:solidFill>
                          <a:latin typeface="Times New Roman"/>
                          <a:ea typeface="Times New Roman"/>
                          <a:cs typeface="Times New Roman"/>
                        </a:rPr>
                        <a:t>Участие на улусных, республиканских, всероссийских, международных конкурсах</a:t>
                      </a:r>
                    </a:p>
                  </a:txBody>
                  <a:tcPr marL="68580" marR="68580" marT="0" marB="0"/>
                </a:tc>
                <a:tc>
                  <a:txBody>
                    <a:bodyPr/>
                    <a:lstStyle/>
                    <a:p>
                      <a:pPr>
                        <a:spcAft>
                          <a:spcPts val="0"/>
                        </a:spcAft>
                      </a:pPr>
                      <a:r>
                        <a:rPr lang="ru-RU" sz="1200" dirty="0">
                          <a:solidFill>
                            <a:schemeClr val="accent2">
                              <a:lumMod val="75000"/>
                            </a:schemeClr>
                          </a:solidFill>
                          <a:latin typeface="Times New Roman"/>
                          <a:ea typeface="Times New Roman"/>
                          <a:cs typeface="Times New Roman"/>
                        </a:rPr>
                        <a:t>Осваивать навыки совместной игры. Учить вовремя начинать свою партию, точно передовая ритмический рисунок</a:t>
                      </a:r>
                      <a:r>
                        <a:rPr lang="ru-RU" sz="1200" dirty="0" smtClean="0">
                          <a:solidFill>
                            <a:schemeClr val="accent2">
                              <a:lumMod val="75000"/>
                            </a:schemeClr>
                          </a:solidFill>
                          <a:latin typeface="Times New Roman"/>
                          <a:ea typeface="Times New Roman"/>
                          <a:cs typeface="Times New Roman"/>
                        </a:rPr>
                        <a:t>. Развивать </a:t>
                      </a:r>
                      <a:r>
                        <a:rPr lang="ru-RU" sz="1200" dirty="0">
                          <a:solidFill>
                            <a:schemeClr val="accent2">
                              <a:lumMod val="75000"/>
                            </a:schemeClr>
                          </a:solidFill>
                          <a:latin typeface="Times New Roman"/>
                          <a:ea typeface="Times New Roman"/>
                          <a:cs typeface="Times New Roman"/>
                        </a:rPr>
                        <a:t>эмоциональную отзывчивость.</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0" y="-17182"/>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285728"/>
            <a:ext cx="8229600" cy="1500198"/>
          </a:xfrm>
        </p:spPr>
        <p:txBody>
          <a:bodyPr>
            <a:noAutofit/>
          </a:bodyPr>
          <a:lstStyle/>
          <a:p>
            <a:pPr algn="ctr">
              <a:buNone/>
            </a:pPr>
            <a:r>
              <a:rPr lang="ru-RU" sz="2200" b="1" dirty="0" smtClean="0">
                <a:solidFill>
                  <a:schemeClr val="accent2">
                    <a:lumMod val="75000"/>
                  </a:schemeClr>
                </a:solidFill>
                <a:latin typeface="Times New Roman" pitchFamily="18" charset="0"/>
                <a:cs typeface="Times New Roman" pitchFamily="18" charset="0"/>
              </a:rPr>
              <a:t>Диагностическая карта </a:t>
            </a:r>
          </a:p>
          <a:p>
            <a:pPr algn="ctr">
              <a:buNone/>
            </a:pPr>
            <a:r>
              <a:rPr lang="ru-RU" sz="2200" b="1" dirty="0" smtClean="0">
                <a:solidFill>
                  <a:schemeClr val="accent2">
                    <a:lumMod val="75000"/>
                  </a:schemeClr>
                </a:solidFill>
                <a:latin typeface="Times New Roman" pitchFamily="18" charset="0"/>
                <a:cs typeface="Times New Roman" pitchFamily="18" charset="0"/>
              </a:rPr>
              <a:t>(лист развития заполняется в начале и в конце </a:t>
            </a:r>
            <a:r>
              <a:rPr lang="ru-RU" sz="2200" b="1" dirty="0" err="1" smtClean="0">
                <a:solidFill>
                  <a:schemeClr val="accent2">
                    <a:lumMod val="75000"/>
                  </a:schemeClr>
                </a:solidFill>
                <a:latin typeface="Times New Roman" pitchFamily="18" charset="0"/>
                <a:cs typeface="Times New Roman" pitchFamily="18" charset="0"/>
              </a:rPr>
              <a:t>уч</a:t>
            </a:r>
            <a:r>
              <a:rPr lang="ru-RU" sz="2200" b="1" dirty="0" smtClean="0">
                <a:solidFill>
                  <a:schemeClr val="accent2">
                    <a:lumMod val="75000"/>
                  </a:schemeClr>
                </a:solidFill>
                <a:latin typeface="Times New Roman" pitchFamily="18" charset="0"/>
                <a:cs typeface="Times New Roman" pitchFamily="18" charset="0"/>
              </a:rPr>
              <a:t>. года)</a:t>
            </a:r>
          </a:p>
          <a:p>
            <a:pPr algn="ctr">
              <a:buNone/>
            </a:pPr>
            <a:r>
              <a:rPr lang="ru-RU" sz="2200" b="1" dirty="0" smtClean="0">
                <a:solidFill>
                  <a:schemeClr val="accent2">
                    <a:lumMod val="75000"/>
                  </a:schemeClr>
                </a:solidFill>
                <a:latin typeface="Times New Roman" pitchFamily="18" charset="0"/>
                <a:cs typeface="Times New Roman" pitchFamily="18" charset="0"/>
              </a:rPr>
              <a:t>«Развитие музыкально-художественной деятельности, приобщение к музыкальному искусству</a:t>
            </a:r>
            <a:r>
              <a:rPr lang="ru-RU" sz="2200" b="1" dirty="0" smtClean="0">
                <a:solidFill>
                  <a:schemeClr val="accent2">
                    <a:lumMod val="75000"/>
                  </a:schemeClr>
                </a:solidFill>
              </a:rPr>
              <a:t>»</a:t>
            </a:r>
            <a:endParaRPr lang="ru-RU" sz="2200" b="1" dirty="0">
              <a:solidFill>
                <a:schemeClr val="accent2">
                  <a:lumMod val="75000"/>
                </a:schemeClr>
              </a:solidFill>
            </a:endParaRPr>
          </a:p>
        </p:txBody>
      </p:sp>
      <p:sp>
        <p:nvSpPr>
          <p:cNvPr id="2051" name="Rectangle 3"/>
          <p:cNvSpPr>
            <a:spLocks noChangeArrowheads="1"/>
          </p:cNvSpPr>
          <p:nvPr/>
        </p:nvSpPr>
        <p:spPr bwMode="auto">
          <a:xfrm>
            <a:off x="714348" y="1214422"/>
            <a:ext cx="75009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642910" y="1916832"/>
          <a:ext cx="8072492" cy="1641498"/>
        </p:xfrm>
        <a:graphic>
          <a:graphicData uri="http://schemas.openxmlformats.org/drawingml/2006/table">
            <a:tbl>
              <a:tblPr firstRow="1" bandRow="1">
                <a:tableStyleId>{5C22544A-7EE6-4342-B048-85BDC9FD1C3A}</a:tableStyleId>
              </a:tblPr>
              <a:tblGrid>
                <a:gridCol w="963380"/>
                <a:gridCol w="888639"/>
                <a:gridCol w="888639"/>
                <a:gridCol w="888639"/>
                <a:gridCol w="888639"/>
                <a:gridCol w="888639"/>
                <a:gridCol w="888639"/>
                <a:gridCol w="888639"/>
                <a:gridCol w="888639"/>
              </a:tblGrid>
              <a:tr h="1641498">
                <a:tc>
                  <a:txBody>
                    <a:bodyPr/>
                    <a:lstStyle/>
                    <a:p>
                      <a:pPr>
                        <a:spcAft>
                          <a:spcPts val="0"/>
                        </a:spcAft>
                      </a:pPr>
                      <a:r>
                        <a:rPr lang="ru-RU" sz="1200" dirty="0">
                          <a:solidFill>
                            <a:schemeClr val="accent2">
                              <a:lumMod val="20000"/>
                              <a:lumOff val="80000"/>
                            </a:schemeClr>
                          </a:solidFill>
                          <a:latin typeface="Times New Roman"/>
                          <a:ea typeface="Times New Roman"/>
                          <a:cs typeface="Times New Roman"/>
                        </a:rPr>
                        <a:t>Слушание (проявляет эмоциональная отзывчивость)</a:t>
                      </a:r>
                    </a:p>
                  </a:txBody>
                  <a:tcPr marL="68580" marR="68580" marT="0" marB="0"/>
                </a:tc>
                <a:tc>
                  <a:txBody>
                    <a:bodyPr/>
                    <a:lstStyle/>
                    <a:p>
                      <a:pPr>
                        <a:spcAft>
                          <a:spcPts val="0"/>
                        </a:spcAft>
                      </a:pPr>
                      <a:r>
                        <a:rPr lang="ru-RU" sz="1200">
                          <a:solidFill>
                            <a:schemeClr val="accent2">
                              <a:lumMod val="20000"/>
                              <a:lumOff val="80000"/>
                            </a:schemeClr>
                          </a:solidFill>
                          <a:latin typeface="Times New Roman"/>
                          <a:ea typeface="Times New Roman"/>
                          <a:cs typeface="Times New Roman"/>
                        </a:rPr>
                        <a:t>Различать веселую и грустную музыку</a:t>
                      </a:r>
                    </a:p>
                  </a:txBody>
                  <a:tcPr marL="68580" marR="68580" marT="0" marB="0"/>
                </a:tc>
                <a:tc>
                  <a:txBody>
                    <a:bodyPr/>
                    <a:lstStyle/>
                    <a:p>
                      <a:pPr>
                        <a:spcAft>
                          <a:spcPts val="0"/>
                        </a:spcAft>
                      </a:pPr>
                      <a:r>
                        <a:rPr lang="ru-RU" sz="1200">
                          <a:solidFill>
                            <a:schemeClr val="accent2">
                              <a:lumMod val="20000"/>
                              <a:lumOff val="80000"/>
                            </a:schemeClr>
                          </a:solidFill>
                          <a:latin typeface="Times New Roman"/>
                          <a:ea typeface="Times New Roman"/>
                          <a:cs typeface="Times New Roman"/>
                        </a:rPr>
                        <a:t>Слушать муз произведение до конца</a:t>
                      </a:r>
                    </a:p>
                  </a:txBody>
                  <a:tcPr marL="68580" marR="68580" marT="0" marB="0"/>
                </a:tc>
                <a:tc>
                  <a:txBody>
                    <a:bodyPr/>
                    <a:lstStyle/>
                    <a:p>
                      <a:pPr>
                        <a:spcAft>
                          <a:spcPts val="0"/>
                        </a:spcAft>
                      </a:pPr>
                      <a:r>
                        <a:rPr lang="ru-RU" sz="1200" dirty="0">
                          <a:solidFill>
                            <a:schemeClr val="accent2">
                              <a:lumMod val="20000"/>
                              <a:lumOff val="80000"/>
                            </a:schemeClr>
                          </a:solidFill>
                          <a:latin typeface="Times New Roman"/>
                          <a:ea typeface="Times New Roman"/>
                          <a:cs typeface="Times New Roman"/>
                        </a:rPr>
                        <a:t>Понимать </a:t>
                      </a:r>
                      <a:r>
                        <a:rPr lang="ru-RU" sz="1200" dirty="0" err="1">
                          <a:solidFill>
                            <a:schemeClr val="accent2">
                              <a:lumMod val="20000"/>
                              <a:lumOff val="80000"/>
                            </a:schemeClr>
                          </a:solidFill>
                          <a:latin typeface="Times New Roman"/>
                          <a:ea typeface="Times New Roman"/>
                          <a:cs typeface="Times New Roman"/>
                        </a:rPr>
                        <a:t>характерн</a:t>
                      </a:r>
                      <a:r>
                        <a:rPr lang="ru-RU" sz="1200" dirty="0">
                          <a:solidFill>
                            <a:schemeClr val="accent2">
                              <a:lumMod val="20000"/>
                              <a:lumOff val="80000"/>
                            </a:schemeClr>
                          </a:solidFill>
                          <a:latin typeface="Times New Roman"/>
                          <a:ea typeface="Times New Roman"/>
                          <a:cs typeface="Times New Roman"/>
                        </a:rPr>
                        <a:t> музыки</a:t>
                      </a:r>
                    </a:p>
                  </a:txBody>
                  <a:tcPr marL="68580" marR="68580" marT="0" marB="0"/>
                </a:tc>
                <a:tc>
                  <a:txBody>
                    <a:bodyPr/>
                    <a:lstStyle/>
                    <a:p>
                      <a:pPr>
                        <a:spcAft>
                          <a:spcPts val="0"/>
                        </a:spcAft>
                      </a:pPr>
                      <a:r>
                        <a:rPr lang="ru-RU" sz="1200">
                          <a:solidFill>
                            <a:schemeClr val="accent2">
                              <a:lumMod val="20000"/>
                              <a:lumOff val="80000"/>
                            </a:schemeClr>
                          </a:solidFill>
                          <a:latin typeface="Times New Roman"/>
                          <a:ea typeface="Times New Roman"/>
                          <a:cs typeface="Times New Roman"/>
                        </a:rPr>
                        <a:t>Узнавать и определять сколько частей в произведении</a:t>
                      </a:r>
                    </a:p>
                  </a:txBody>
                  <a:tcPr marL="68580" marR="68580" marT="0" marB="0"/>
                </a:tc>
                <a:tc>
                  <a:txBody>
                    <a:bodyPr/>
                    <a:lstStyle/>
                    <a:p>
                      <a:pPr>
                        <a:spcAft>
                          <a:spcPts val="0"/>
                        </a:spcAft>
                      </a:pPr>
                      <a:r>
                        <a:rPr lang="ru-RU" sz="1200">
                          <a:solidFill>
                            <a:schemeClr val="accent2">
                              <a:lumMod val="20000"/>
                              <a:lumOff val="80000"/>
                            </a:schemeClr>
                          </a:solidFill>
                          <a:latin typeface="Times New Roman"/>
                          <a:ea typeface="Times New Roman"/>
                          <a:cs typeface="Times New Roman"/>
                        </a:rPr>
                        <a:t>Различать муз звуки по высоте в переделах октавы-септимы</a:t>
                      </a:r>
                    </a:p>
                  </a:txBody>
                  <a:tcPr marL="68580" marR="68580" marT="0" marB="0"/>
                </a:tc>
                <a:tc>
                  <a:txBody>
                    <a:bodyPr/>
                    <a:lstStyle/>
                    <a:p>
                      <a:pPr>
                        <a:spcAft>
                          <a:spcPts val="0"/>
                        </a:spcAft>
                      </a:pPr>
                      <a:r>
                        <a:rPr lang="ru-RU" sz="1200">
                          <a:solidFill>
                            <a:schemeClr val="accent2">
                              <a:lumMod val="20000"/>
                              <a:lumOff val="80000"/>
                            </a:schemeClr>
                          </a:solidFill>
                          <a:latin typeface="Times New Roman"/>
                          <a:ea typeface="Times New Roman"/>
                          <a:cs typeface="Times New Roman"/>
                        </a:rPr>
                        <a:t>Замечать изменения в силе звучания мелодии (громко, тихо)</a:t>
                      </a:r>
                    </a:p>
                  </a:txBody>
                  <a:tcPr marL="68580" marR="68580" marT="0" marB="0"/>
                </a:tc>
                <a:tc>
                  <a:txBody>
                    <a:bodyPr/>
                    <a:lstStyle/>
                    <a:p>
                      <a:pPr>
                        <a:spcAft>
                          <a:spcPts val="0"/>
                        </a:spcAft>
                      </a:pPr>
                      <a:r>
                        <a:rPr lang="ru-RU" sz="1200">
                          <a:solidFill>
                            <a:schemeClr val="accent2">
                              <a:lumMod val="20000"/>
                              <a:lumOff val="80000"/>
                            </a:schemeClr>
                          </a:solidFill>
                          <a:latin typeface="Times New Roman"/>
                          <a:ea typeface="Times New Roman"/>
                          <a:cs typeface="Times New Roman"/>
                        </a:rPr>
                        <a:t>Различать звучание муз инструментов</a:t>
                      </a:r>
                    </a:p>
                  </a:txBody>
                  <a:tcPr marL="68580" marR="68580" marT="0" marB="0"/>
                </a:tc>
                <a:tc>
                  <a:txBody>
                    <a:bodyPr/>
                    <a:lstStyle/>
                    <a:p>
                      <a:pPr>
                        <a:spcAft>
                          <a:spcPts val="0"/>
                        </a:spcAft>
                      </a:pPr>
                      <a:r>
                        <a:rPr lang="ru-RU" sz="1200" dirty="0">
                          <a:solidFill>
                            <a:schemeClr val="accent2">
                              <a:lumMod val="20000"/>
                              <a:lumOff val="80000"/>
                            </a:schemeClr>
                          </a:solidFill>
                          <a:latin typeface="Times New Roman"/>
                          <a:ea typeface="Times New Roman"/>
                          <a:cs typeface="Times New Roman"/>
                        </a:rPr>
                        <a:t>Игра на муз. инструментах</a:t>
                      </a:r>
                    </a:p>
                  </a:txBody>
                  <a:tcPr marL="68580" marR="68580" marT="0" marB="0"/>
                </a:tc>
              </a:tr>
            </a:tbl>
          </a:graphicData>
        </a:graphic>
      </p:graphicFrame>
      <p:pic>
        <p:nvPicPr>
          <p:cNvPr id="8" name="Picture 3" descr="C:\Users\1\Downloads\Алыптаах дор5оон1.jpg"/>
          <p:cNvPicPr>
            <a:picLocks noChangeAspect="1" noChangeArrowheads="1"/>
          </p:cNvPicPr>
          <p:nvPr/>
        </p:nvPicPr>
        <p:blipFill>
          <a:blip r:embed="rId3" cstate="print"/>
          <a:srcRect/>
          <a:stretch>
            <a:fillRect/>
          </a:stretch>
        </p:blipFill>
        <p:spPr bwMode="auto">
          <a:xfrm>
            <a:off x="3059832" y="3573016"/>
            <a:ext cx="3953509" cy="2735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0"/>
            <a:ext cx="9143999" cy="6875182"/>
          </a:xfrm>
          <a:prstGeom prst="rect">
            <a:avLst/>
          </a:prstGeom>
        </p:spPr>
      </p:pic>
      <p:sp>
        <p:nvSpPr>
          <p:cNvPr id="2049" name="Rectangle 1"/>
          <p:cNvSpPr>
            <a:spLocks noChangeArrowheads="1"/>
          </p:cNvSpPr>
          <p:nvPr/>
        </p:nvSpPr>
        <p:spPr bwMode="auto">
          <a:xfrm>
            <a:off x="899592" y="2153916"/>
            <a:ext cx="6768752" cy="18466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704850" algn="l"/>
                <a:tab pos="5934075"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043608" y="357166"/>
            <a:ext cx="7272808" cy="707886"/>
          </a:xfrm>
          <a:prstGeom prst="rect">
            <a:avLst/>
          </a:prstGeom>
          <a:noFill/>
        </p:spPr>
        <p:txBody>
          <a:bodyPr wrap="square" rtlCol="0">
            <a:spAutoFit/>
          </a:bodyPr>
          <a:lstStyle/>
          <a:p>
            <a:pPr algn="ctr"/>
            <a:r>
              <a:rPr lang="ru-RU" sz="2000" b="1" dirty="0" smtClean="0">
                <a:solidFill>
                  <a:srgbClr val="C00000"/>
                </a:solidFill>
                <a:latin typeface="Times New Roman" pitchFamily="18" charset="0"/>
                <a:cs typeface="Times New Roman" pitchFamily="18" charset="0"/>
              </a:rPr>
              <a:t>Реализация проекта </a:t>
            </a:r>
          </a:p>
          <a:p>
            <a:pPr algn="ctr"/>
            <a:r>
              <a:rPr lang="ru-RU" sz="2000" b="1" dirty="0" smtClean="0">
                <a:solidFill>
                  <a:srgbClr val="C00000"/>
                </a:solidFill>
                <a:latin typeface="Times New Roman" pitchFamily="18" charset="0"/>
                <a:cs typeface="Times New Roman" pitchFamily="18" charset="0"/>
              </a:rPr>
              <a:t>«Музыка для всех» за </a:t>
            </a:r>
            <a:r>
              <a:rPr lang="ru-RU" sz="2000" b="1" dirty="0" smtClean="0">
                <a:solidFill>
                  <a:srgbClr val="C00000"/>
                </a:solidFill>
                <a:latin typeface="Times New Roman" pitchFamily="18" charset="0"/>
                <a:cs typeface="Times New Roman" pitchFamily="18" charset="0"/>
              </a:rPr>
              <a:t>2018-2022уч.год</a:t>
            </a:r>
            <a:endParaRPr lang="ru-RU" sz="2000" b="1" dirty="0">
              <a:solidFill>
                <a:srgbClr val="C00000"/>
              </a:solidFill>
              <a:latin typeface="Times New Roman" pitchFamily="18" charset="0"/>
              <a:cs typeface="Times New Roman" pitchFamily="18" charset="0"/>
            </a:endParaRPr>
          </a:p>
        </p:txBody>
      </p:sp>
      <p:pic>
        <p:nvPicPr>
          <p:cNvPr id="10" name="Рисунок 9"/>
          <p:cNvPicPr>
            <a:picLocks noChangeAspect="1"/>
          </p:cNvPicPr>
          <p:nvPr/>
        </p:nvPicPr>
        <p:blipFill>
          <a:blip r:embed="rId3" cstate="print"/>
          <a:srcRect/>
          <a:stretch>
            <a:fillRect/>
          </a:stretch>
        </p:blipFill>
        <p:spPr bwMode="auto">
          <a:xfrm>
            <a:off x="4788024" y="4149080"/>
            <a:ext cx="4098025"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Объект 4"/>
          <p:cNvPicPr>
            <a:picLocks noGrp="1" noChangeAspect="1"/>
          </p:cNvPicPr>
          <p:nvPr>
            <p:ph sz="quarter" idx="1"/>
          </p:nvPr>
        </p:nvPicPr>
        <p:blipFill>
          <a:blip r:embed="rId4" cstate="print"/>
          <a:srcRect/>
          <a:stretch>
            <a:fillRect/>
          </a:stretch>
        </p:blipFill>
        <p:spPr>
          <a:xfrm>
            <a:off x="4716016" y="1196752"/>
            <a:ext cx="4174217"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E:\Стендовая презентация\IMG-20151204-WA0023.jpg"/>
          <p:cNvPicPr>
            <a:picLocks noChangeAspect="1" noChangeArrowheads="1"/>
          </p:cNvPicPr>
          <p:nvPr/>
        </p:nvPicPr>
        <p:blipFill>
          <a:blip r:embed="rId5" cstate="print"/>
          <a:srcRect/>
          <a:stretch>
            <a:fillRect/>
          </a:stretch>
        </p:blipFill>
        <p:spPr bwMode="auto">
          <a:xfrm>
            <a:off x="467544" y="1268760"/>
            <a:ext cx="409645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8"/>
          <p:cNvPicPr>
            <a:picLocks noChangeAspect="1"/>
          </p:cNvPicPr>
          <p:nvPr/>
        </p:nvPicPr>
        <p:blipFill>
          <a:blip r:embed="rId6" cstate="print"/>
          <a:srcRect/>
          <a:stretch>
            <a:fillRect/>
          </a:stretch>
        </p:blipFill>
        <p:spPr bwMode="auto">
          <a:xfrm>
            <a:off x="539552" y="3933056"/>
            <a:ext cx="3996443" cy="2664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428660" y="0"/>
            <a:ext cx="9572660" cy="72866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49" name="Rectangle 1"/>
          <p:cNvSpPr>
            <a:spLocks noChangeArrowheads="1"/>
          </p:cNvSpPr>
          <p:nvPr/>
        </p:nvSpPr>
        <p:spPr bwMode="auto">
          <a:xfrm>
            <a:off x="899592" y="2214554"/>
            <a:ext cx="6387052" cy="18466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704850" algn="l"/>
                <a:tab pos="5934075"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259632" y="285728"/>
            <a:ext cx="6783492" cy="1938992"/>
          </a:xfrm>
          <a:prstGeom prst="rect">
            <a:avLst/>
          </a:prstGeom>
          <a:noFill/>
        </p:spPr>
        <p:txBody>
          <a:bodyPr wrap="square" rtlCol="0">
            <a:spAutoFit/>
          </a:bodyPr>
          <a:lstStyle/>
          <a:p>
            <a:pPr algn="ctr"/>
            <a:r>
              <a:rPr lang="ru-RU" sz="2400" b="1" dirty="0" smtClean="0">
                <a:solidFill>
                  <a:srgbClr val="C00000"/>
                </a:solidFill>
                <a:latin typeface="Times New Roman" pitchFamily="18" charset="0"/>
                <a:cs typeface="Times New Roman" pitchFamily="18" charset="0"/>
              </a:rPr>
              <a:t>Реализация проекта «Музыка для всех» </a:t>
            </a:r>
            <a:r>
              <a:rPr lang="ru-RU" sz="2400" b="1" dirty="0" smtClean="0">
                <a:solidFill>
                  <a:srgbClr val="C00000"/>
                </a:solidFill>
                <a:latin typeface="Times New Roman" pitchFamily="18" charset="0"/>
                <a:cs typeface="Times New Roman" pitchFamily="18" charset="0"/>
              </a:rPr>
              <a:t>за 2018-2022уч.год</a:t>
            </a:r>
            <a:endParaRPr lang="ru-RU" sz="2400" b="1" dirty="0" smtClean="0">
              <a:solidFill>
                <a:srgbClr val="C00000"/>
              </a:solidFill>
              <a:latin typeface="Times New Roman" pitchFamily="18" charset="0"/>
              <a:cs typeface="Times New Roman" pitchFamily="18" charset="0"/>
            </a:endParaRPr>
          </a:p>
          <a:p>
            <a:pPr algn="ctr"/>
            <a:endParaRPr lang="ru-RU" sz="2400" b="1" dirty="0" smtClean="0">
              <a:solidFill>
                <a:srgbClr val="008000"/>
              </a:solidFill>
              <a:latin typeface="Times New Roman" pitchFamily="18" charset="0"/>
              <a:cs typeface="Times New Roman" pitchFamily="18" charset="0"/>
            </a:endParaRPr>
          </a:p>
          <a:p>
            <a:pPr algn="ctr"/>
            <a:endParaRPr lang="ru-RU" sz="2400" b="1" dirty="0" smtClean="0">
              <a:solidFill>
                <a:srgbClr val="008000"/>
              </a:solidFill>
              <a:latin typeface="Times New Roman" pitchFamily="18" charset="0"/>
              <a:cs typeface="Times New Roman" pitchFamily="18" charset="0"/>
            </a:endParaRPr>
          </a:p>
          <a:p>
            <a:pPr algn="ctr"/>
            <a:endParaRPr lang="ru-RU" sz="2400" b="1" dirty="0">
              <a:solidFill>
                <a:srgbClr val="008000"/>
              </a:solidFill>
              <a:latin typeface="Times New Roman" pitchFamily="18" charset="0"/>
              <a:cs typeface="Times New Roman" pitchFamily="18" charset="0"/>
            </a:endParaRPr>
          </a:p>
        </p:txBody>
      </p:sp>
      <p:pic>
        <p:nvPicPr>
          <p:cNvPr id="1028" name="Picture 4" descr="C:\Users\Музыка\Desktop\годовые планы\категория\дипломы 2016г\IMG_20291119_0007.jpg"/>
          <p:cNvPicPr>
            <a:picLocks noChangeAspect="1" noChangeArrowheads="1"/>
          </p:cNvPicPr>
          <p:nvPr/>
        </p:nvPicPr>
        <p:blipFill>
          <a:blip r:embed="rId3" cstate="print"/>
          <a:srcRect/>
          <a:stretch>
            <a:fillRect/>
          </a:stretch>
        </p:blipFill>
        <p:spPr bwMode="auto">
          <a:xfrm>
            <a:off x="0" y="928670"/>
            <a:ext cx="2183685" cy="2786082"/>
          </a:xfrm>
          <a:prstGeom prst="rect">
            <a:avLst/>
          </a:prstGeom>
          <a:noFill/>
        </p:spPr>
      </p:pic>
      <p:pic>
        <p:nvPicPr>
          <p:cNvPr id="1029" name="Picture 5" descr="C:\Users\Музыка\Desktop\годовые планы\категория\дипломы 2016г\IMG_20291119_0006.jpg"/>
          <p:cNvPicPr>
            <a:picLocks noChangeAspect="1" noChangeArrowheads="1"/>
          </p:cNvPicPr>
          <p:nvPr/>
        </p:nvPicPr>
        <p:blipFill>
          <a:blip r:embed="rId4" cstate="print"/>
          <a:srcRect/>
          <a:stretch>
            <a:fillRect/>
          </a:stretch>
        </p:blipFill>
        <p:spPr bwMode="auto">
          <a:xfrm>
            <a:off x="4929190" y="1142984"/>
            <a:ext cx="1714512" cy="2307996"/>
          </a:xfrm>
          <a:prstGeom prst="rect">
            <a:avLst/>
          </a:prstGeom>
          <a:noFill/>
        </p:spPr>
      </p:pic>
      <p:pic>
        <p:nvPicPr>
          <p:cNvPr id="1030" name="Picture 6" descr="C:\Users\Музыка\Desktop\годовые планы\категория\дипломы 2019г\IMG_20291119_0029.jpg"/>
          <p:cNvPicPr>
            <a:picLocks noChangeAspect="1" noChangeArrowheads="1"/>
          </p:cNvPicPr>
          <p:nvPr/>
        </p:nvPicPr>
        <p:blipFill>
          <a:blip r:embed="rId5" cstate="print"/>
          <a:srcRect/>
          <a:stretch>
            <a:fillRect/>
          </a:stretch>
        </p:blipFill>
        <p:spPr bwMode="auto">
          <a:xfrm>
            <a:off x="2571736" y="1285860"/>
            <a:ext cx="1857388" cy="2290779"/>
          </a:xfrm>
          <a:prstGeom prst="rect">
            <a:avLst/>
          </a:prstGeom>
          <a:noFill/>
        </p:spPr>
      </p:pic>
      <p:pic>
        <p:nvPicPr>
          <p:cNvPr id="1031" name="Picture 7" descr="C:\Users\Музыка\Desktop\годовые планы\категория\дипломы 2019г\IMG_20291119_0028.jpg"/>
          <p:cNvPicPr>
            <a:picLocks noChangeAspect="1" noChangeArrowheads="1"/>
          </p:cNvPicPr>
          <p:nvPr/>
        </p:nvPicPr>
        <p:blipFill>
          <a:blip r:embed="rId6" cstate="print"/>
          <a:srcRect/>
          <a:stretch>
            <a:fillRect/>
          </a:stretch>
        </p:blipFill>
        <p:spPr bwMode="auto">
          <a:xfrm>
            <a:off x="4500562" y="4071942"/>
            <a:ext cx="1714511" cy="2286016"/>
          </a:xfrm>
          <a:prstGeom prst="rect">
            <a:avLst/>
          </a:prstGeom>
          <a:noFill/>
        </p:spPr>
      </p:pic>
      <p:pic>
        <p:nvPicPr>
          <p:cNvPr id="1032" name="Picture 8" descr="C:\Users\Музыка\Desktop\годовые планы\категория\дипломы 2020г\IMG_20291119_0032.jpg"/>
          <p:cNvPicPr>
            <a:picLocks noChangeAspect="1" noChangeArrowheads="1"/>
          </p:cNvPicPr>
          <p:nvPr/>
        </p:nvPicPr>
        <p:blipFill>
          <a:blip r:embed="rId7" cstate="print"/>
          <a:srcRect/>
          <a:stretch>
            <a:fillRect/>
          </a:stretch>
        </p:blipFill>
        <p:spPr bwMode="auto">
          <a:xfrm>
            <a:off x="6656309" y="3857628"/>
            <a:ext cx="1802759" cy="2357454"/>
          </a:xfrm>
          <a:prstGeom prst="rect">
            <a:avLst/>
          </a:prstGeom>
          <a:noFill/>
        </p:spPr>
      </p:pic>
      <p:pic>
        <p:nvPicPr>
          <p:cNvPr id="1033" name="Picture 9" descr="C:\Users\Музыка\Desktop\годовые планы\категория\дипломы 2020г\IMG_20291119_0033.jpg"/>
          <p:cNvPicPr>
            <a:picLocks noChangeAspect="1" noChangeArrowheads="1"/>
          </p:cNvPicPr>
          <p:nvPr/>
        </p:nvPicPr>
        <p:blipFill>
          <a:blip r:embed="rId8" cstate="print"/>
          <a:srcRect/>
          <a:stretch>
            <a:fillRect/>
          </a:stretch>
        </p:blipFill>
        <p:spPr bwMode="auto">
          <a:xfrm>
            <a:off x="6786578" y="857232"/>
            <a:ext cx="1428760" cy="2174201"/>
          </a:xfrm>
          <a:prstGeom prst="rect">
            <a:avLst/>
          </a:prstGeom>
          <a:noFill/>
        </p:spPr>
      </p:pic>
      <p:pic>
        <p:nvPicPr>
          <p:cNvPr id="1026" name="Picture 2" descr="C:\Users\ахч\Downloads\WhatsApp Image 2022-10-06 at 03.55.47.jpeg"/>
          <p:cNvPicPr>
            <a:picLocks noChangeAspect="1" noChangeArrowheads="1"/>
          </p:cNvPicPr>
          <p:nvPr/>
        </p:nvPicPr>
        <p:blipFill>
          <a:blip r:embed="rId9" cstate="print"/>
          <a:srcRect/>
          <a:stretch>
            <a:fillRect/>
          </a:stretch>
        </p:blipFill>
        <p:spPr bwMode="auto">
          <a:xfrm>
            <a:off x="2500298" y="4071942"/>
            <a:ext cx="1666308" cy="22860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17182"/>
            <a:ext cx="9143999" cy="6875182"/>
          </a:xfrm>
          <a:prstGeom prst="rect">
            <a:avLst/>
          </a:prstGeom>
        </p:spPr>
      </p:pic>
      <p:sp>
        <p:nvSpPr>
          <p:cNvPr id="5" name="TextBox 4"/>
          <p:cNvSpPr txBox="1"/>
          <p:nvPr/>
        </p:nvSpPr>
        <p:spPr>
          <a:xfrm>
            <a:off x="1763688" y="378904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5500726"/>
          </a:xfrm>
        </p:spPr>
        <p:txBody>
          <a:bodyPr>
            <a:normAutofit/>
          </a:bodyPr>
          <a:lstStyle/>
          <a:p>
            <a:pPr>
              <a:buNone/>
            </a:pPr>
            <a:r>
              <a:rPr lang="ru-RU" sz="2000" dirty="0" smtClean="0">
                <a:solidFill>
                  <a:srgbClr val="C00000"/>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Элементарное </a:t>
            </a:r>
            <a:r>
              <a:rPr lang="ru-RU" sz="2000" dirty="0" err="1" smtClean="0">
                <a:solidFill>
                  <a:schemeClr val="accent1">
                    <a:lumMod val="50000"/>
                  </a:schemeClr>
                </a:solidFill>
                <a:latin typeface="Times New Roman" pitchFamily="18" charset="0"/>
                <a:cs typeface="Times New Roman" pitchFamily="18" charset="0"/>
              </a:rPr>
              <a:t>музицирование</a:t>
            </a:r>
            <a:r>
              <a:rPr lang="ru-RU" sz="2000" dirty="0" smtClean="0">
                <a:solidFill>
                  <a:schemeClr val="accent1">
                    <a:lumMod val="50000"/>
                  </a:schemeClr>
                </a:solidFill>
                <a:latin typeface="Times New Roman" pitchFamily="18" charset="0"/>
                <a:cs typeface="Times New Roman" pitchFamily="18" charset="0"/>
              </a:rPr>
              <a:t> открывает перед детьми новый мир звуков и красок, помогает развивать музыкальные способности и стимулирует интерес к инструментальной музыке. Вопрос о широких возможностях элементарного </a:t>
            </a:r>
            <a:r>
              <a:rPr lang="ru-RU" sz="2000" dirty="0" err="1" smtClean="0">
                <a:solidFill>
                  <a:schemeClr val="accent1">
                    <a:lumMod val="50000"/>
                  </a:schemeClr>
                </a:solidFill>
                <a:latin typeface="Times New Roman" pitchFamily="18" charset="0"/>
                <a:cs typeface="Times New Roman" pitchFamily="18" charset="0"/>
              </a:rPr>
              <a:t>музицирования</a:t>
            </a:r>
            <a:r>
              <a:rPr lang="ru-RU" sz="2000" dirty="0" smtClean="0">
                <a:solidFill>
                  <a:schemeClr val="accent1">
                    <a:lumMod val="50000"/>
                  </a:schemeClr>
                </a:solidFill>
                <a:latin typeface="Times New Roman" pitchFamily="18" charset="0"/>
                <a:cs typeface="Times New Roman" pitchFamily="18" charset="0"/>
              </a:rPr>
              <a:t> в развитии музыкальных способностей детей неоднократно поднимался ведущими педагогами-психологами, теоретиками и практиками, среди которых Б.М. Теплов, К. </a:t>
            </a:r>
            <a:r>
              <a:rPr lang="ru-RU" sz="2000" dirty="0" err="1" smtClean="0">
                <a:solidFill>
                  <a:schemeClr val="accent1">
                    <a:lumMod val="50000"/>
                  </a:schemeClr>
                </a:solidFill>
                <a:latin typeface="Times New Roman" pitchFamily="18" charset="0"/>
                <a:cs typeface="Times New Roman" pitchFamily="18" charset="0"/>
              </a:rPr>
              <a:t>Орф</a:t>
            </a:r>
            <a:r>
              <a:rPr lang="ru-RU" sz="2000" dirty="0" smtClean="0">
                <a:solidFill>
                  <a:schemeClr val="accent1">
                    <a:lumMod val="50000"/>
                  </a:schemeClr>
                </a:solidFill>
                <a:latin typeface="Times New Roman" pitchFamily="18" charset="0"/>
                <a:cs typeface="Times New Roman" pitchFamily="18" charset="0"/>
              </a:rPr>
              <a:t>, Н.А </a:t>
            </a:r>
            <a:r>
              <a:rPr lang="ru-RU" sz="2000" dirty="0" err="1" smtClean="0">
                <a:solidFill>
                  <a:schemeClr val="accent1">
                    <a:lumMod val="50000"/>
                  </a:schemeClr>
                </a:solidFill>
                <a:latin typeface="Times New Roman" pitchFamily="18" charset="0"/>
                <a:cs typeface="Times New Roman" pitchFamily="18" charset="0"/>
              </a:rPr>
              <a:t>Метлов</a:t>
            </a:r>
            <a:r>
              <a:rPr lang="ru-RU" sz="2000" dirty="0" smtClean="0">
                <a:solidFill>
                  <a:schemeClr val="accent1">
                    <a:lumMod val="50000"/>
                  </a:schemeClr>
                </a:solidFill>
                <a:latin typeface="Times New Roman" pitchFamily="18" charset="0"/>
                <a:cs typeface="Times New Roman" pitchFamily="18" charset="0"/>
              </a:rPr>
              <a:t>, Н.А. Ветлугина. Доказано, что в процессе игры на музыкальных инструментах, совершенствуются эстетические чувства, волевые качества, музыкально-сенсорные способности. </a:t>
            </a:r>
          </a:p>
        </p:txBody>
      </p:sp>
      <p:pic>
        <p:nvPicPr>
          <p:cNvPr id="4098" name="Picture 2" descr="E:\Фото\IMG-20160313-WA0034.jpg"/>
          <p:cNvPicPr>
            <a:picLocks noChangeAspect="1" noChangeArrowheads="1"/>
          </p:cNvPicPr>
          <p:nvPr/>
        </p:nvPicPr>
        <p:blipFill>
          <a:blip r:embed="rId3" cstate="print"/>
          <a:srcRect/>
          <a:stretch>
            <a:fillRect/>
          </a:stretch>
        </p:blipFill>
        <p:spPr bwMode="auto">
          <a:xfrm>
            <a:off x="4572000" y="4293096"/>
            <a:ext cx="3048000" cy="207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428660" y="0"/>
            <a:ext cx="9572660" cy="72866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49" name="Rectangle 1"/>
          <p:cNvSpPr>
            <a:spLocks noChangeArrowheads="1"/>
          </p:cNvSpPr>
          <p:nvPr/>
        </p:nvSpPr>
        <p:spPr bwMode="auto">
          <a:xfrm>
            <a:off x="899592" y="2214554"/>
            <a:ext cx="6387052" cy="18466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704850" algn="l"/>
                <a:tab pos="5934075"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000100" y="2643182"/>
            <a:ext cx="6783492" cy="1938992"/>
          </a:xfrm>
          <a:prstGeom prst="rect">
            <a:avLst/>
          </a:prstGeom>
          <a:noFill/>
        </p:spPr>
        <p:txBody>
          <a:bodyPr wrap="square" rtlCol="0">
            <a:spAutoFit/>
          </a:bodyPr>
          <a:lstStyle/>
          <a:p>
            <a:pPr algn="ctr"/>
            <a:r>
              <a:rPr lang="ru-RU" sz="4800" b="1" dirty="0" smtClean="0">
                <a:solidFill>
                  <a:srgbClr val="C00000"/>
                </a:solidFill>
                <a:latin typeface="Times New Roman" pitchFamily="18" charset="0"/>
                <a:cs typeface="Times New Roman" pitchFamily="18" charset="0"/>
              </a:rPr>
              <a:t>Спасибо за внимание!</a:t>
            </a:r>
            <a:endParaRPr lang="ru-RU" sz="4800" b="1" dirty="0" smtClean="0">
              <a:solidFill>
                <a:srgbClr val="C00000"/>
              </a:solidFill>
              <a:latin typeface="Times New Roman" pitchFamily="18" charset="0"/>
              <a:cs typeface="Times New Roman" pitchFamily="18" charset="0"/>
            </a:endParaRPr>
          </a:p>
          <a:p>
            <a:pPr algn="ctr"/>
            <a:endParaRPr lang="ru-RU" sz="2400" b="1" dirty="0" smtClean="0">
              <a:solidFill>
                <a:srgbClr val="008000"/>
              </a:solidFill>
              <a:latin typeface="Times New Roman" pitchFamily="18" charset="0"/>
              <a:cs typeface="Times New Roman" pitchFamily="18" charset="0"/>
            </a:endParaRPr>
          </a:p>
          <a:p>
            <a:pPr algn="ctr"/>
            <a:endParaRPr lang="ru-RU" sz="2400" b="1" dirty="0" smtClean="0">
              <a:solidFill>
                <a:srgbClr val="008000"/>
              </a:solidFill>
              <a:latin typeface="Times New Roman" pitchFamily="18" charset="0"/>
              <a:cs typeface="Times New Roman" pitchFamily="18" charset="0"/>
            </a:endParaRPr>
          </a:p>
          <a:p>
            <a:pPr algn="ctr"/>
            <a:endParaRPr lang="ru-RU" sz="24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17182"/>
            <a:ext cx="9143999" cy="6875182"/>
          </a:xfrm>
          <a:prstGeom prst="rect">
            <a:avLst/>
          </a:prstGeom>
        </p:spPr>
      </p:pic>
      <p:sp>
        <p:nvSpPr>
          <p:cNvPr id="5" name="TextBox 4"/>
          <p:cNvSpPr txBox="1"/>
          <p:nvPr/>
        </p:nvSpPr>
        <p:spPr>
          <a:xfrm>
            <a:off x="1763688" y="378904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Autofit/>
          </a:bodyPr>
          <a:lstStyle/>
          <a:p>
            <a:r>
              <a:rPr lang="ru-RU" sz="2000" b="1" dirty="0" smtClean="0">
                <a:solidFill>
                  <a:schemeClr val="accent2">
                    <a:lumMod val="75000"/>
                  </a:schemeClr>
                </a:solidFill>
                <a:latin typeface="Times New Roman" pitchFamily="18" charset="0"/>
                <a:cs typeface="Times New Roman" pitchFamily="18" charset="0"/>
              </a:rPr>
              <a:t>Предмет – </a:t>
            </a:r>
            <a:r>
              <a:rPr lang="ru-RU" sz="2000" u="sng" dirty="0" smtClean="0">
                <a:solidFill>
                  <a:schemeClr val="tx2"/>
                </a:solidFill>
                <a:latin typeface="Times New Roman" pitchFamily="18" charset="0"/>
                <a:cs typeface="Times New Roman" pitchFamily="18" charset="0"/>
              </a:rPr>
              <a:t>Развития музыкальных способностей</a:t>
            </a:r>
          </a:p>
          <a:p>
            <a:r>
              <a:rPr lang="ru-RU" sz="2000" dirty="0" smtClean="0">
                <a:solidFill>
                  <a:schemeClr val="accent2">
                    <a:lumMod val="75000"/>
                  </a:schemeClr>
                </a:solidFill>
                <a:latin typeface="Times New Roman" pitchFamily="18" charset="0"/>
                <a:cs typeface="Times New Roman" pitchFamily="18" charset="0"/>
              </a:rPr>
              <a:t> </a:t>
            </a:r>
            <a:r>
              <a:rPr lang="ru-RU" sz="2000" b="1" dirty="0" smtClean="0">
                <a:solidFill>
                  <a:schemeClr val="accent2">
                    <a:lumMod val="75000"/>
                  </a:schemeClr>
                </a:solidFill>
                <a:latin typeface="Times New Roman" pitchFamily="18" charset="0"/>
                <a:cs typeface="Times New Roman" pitchFamily="18" charset="0"/>
              </a:rPr>
              <a:t>Гипотезы</a:t>
            </a:r>
            <a:r>
              <a:rPr lang="ru-RU" sz="2000" dirty="0" smtClean="0">
                <a:solidFill>
                  <a:schemeClr val="accent2">
                    <a:lumMod val="75000"/>
                  </a:schemeClr>
                </a:solidFill>
                <a:latin typeface="Times New Roman" pitchFamily="18" charset="0"/>
                <a:cs typeface="Times New Roman" pitchFamily="18" charset="0"/>
              </a:rPr>
              <a:t> </a:t>
            </a:r>
            <a:r>
              <a:rPr lang="ru-RU" sz="2000" dirty="0" smtClean="0">
                <a:solidFill>
                  <a:schemeClr val="accent1">
                    <a:lumMod val="75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Мы предполагаем, что создание определенных условий, систематическая и планомерная работа по элементарному </a:t>
            </a:r>
            <a:r>
              <a:rPr lang="ru-RU" sz="2000" dirty="0" err="1" smtClean="0">
                <a:solidFill>
                  <a:schemeClr val="accent1">
                    <a:lumMod val="50000"/>
                  </a:schemeClr>
                </a:solidFill>
                <a:latin typeface="Times New Roman" pitchFamily="18" charset="0"/>
                <a:cs typeface="Times New Roman" pitchFamily="18" charset="0"/>
              </a:rPr>
              <a:t>музицированию</a:t>
            </a:r>
            <a:r>
              <a:rPr lang="ru-RU" sz="2000" dirty="0" smtClean="0">
                <a:solidFill>
                  <a:schemeClr val="accent1">
                    <a:lumMod val="50000"/>
                  </a:schemeClr>
                </a:solidFill>
                <a:latin typeface="Times New Roman" pitchFamily="18" charset="0"/>
                <a:cs typeface="Times New Roman" pitchFamily="18" charset="0"/>
              </a:rPr>
              <a:t> в ДОУ, послужит развитию основных музыкальных способностей детей дошкольного возраста. </a:t>
            </a:r>
          </a:p>
          <a:p>
            <a:r>
              <a:rPr lang="ru-RU" sz="2000" b="1" dirty="0" smtClean="0">
                <a:solidFill>
                  <a:schemeClr val="accent2">
                    <a:lumMod val="75000"/>
                  </a:schemeClr>
                </a:solidFill>
                <a:latin typeface="Times New Roman" pitchFamily="18" charset="0"/>
                <a:cs typeface="Times New Roman" pitchFamily="18" charset="0"/>
              </a:rPr>
              <a:t>Цель:</a:t>
            </a:r>
            <a:r>
              <a:rPr lang="ru-RU" sz="2000" dirty="0" smtClean="0">
                <a:solidFill>
                  <a:schemeClr val="accent1">
                    <a:lumMod val="75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Способствовать формированию музыкальных способностей детей через игру на музыкальных инструментах.</a:t>
            </a:r>
          </a:p>
          <a:p>
            <a:r>
              <a:rPr lang="ru-RU" sz="2000" b="1" dirty="0" smtClean="0">
                <a:solidFill>
                  <a:schemeClr val="accent2">
                    <a:lumMod val="75000"/>
                  </a:schemeClr>
                </a:solidFill>
                <a:latin typeface="Times New Roman" pitchFamily="18" charset="0"/>
                <a:cs typeface="Times New Roman" pitchFamily="18" charset="0"/>
              </a:rPr>
              <a:t>Задачи:</a:t>
            </a:r>
            <a:endParaRPr lang="ru-RU" sz="2000" dirty="0" smtClean="0">
              <a:solidFill>
                <a:schemeClr val="accent2">
                  <a:lumMod val="75000"/>
                </a:schemeClr>
              </a:solidFill>
              <a:latin typeface="Times New Roman" pitchFamily="18" charset="0"/>
              <a:cs typeface="Times New Roman" pitchFamily="18" charset="0"/>
            </a:endParaRPr>
          </a:p>
          <a:p>
            <a:pPr lvl="0"/>
            <a:r>
              <a:rPr lang="ru-RU" sz="2000" dirty="0" smtClean="0">
                <a:solidFill>
                  <a:schemeClr val="accent1">
                    <a:lumMod val="50000"/>
                  </a:schemeClr>
                </a:solidFill>
                <a:latin typeface="Times New Roman" pitchFamily="18" charset="0"/>
                <a:cs typeface="Times New Roman" pitchFamily="18" charset="0"/>
              </a:rPr>
              <a:t>Приобщить детей игре на музыкальных инструментах.</a:t>
            </a:r>
          </a:p>
          <a:p>
            <a:pPr lvl="0"/>
            <a:r>
              <a:rPr lang="ru-RU" sz="2000" dirty="0" smtClean="0">
                <a:solidFill>
                  <a:schemeClr val="accent1">
                    <a:lumMod val="50000"/>
                  </a:schemeClr>
                </a:solidFill>
                <a:latin typeface="Times New Roman" pitchFamily="18" charset="0"/>
                <a:cs typeface="Times New Roman" pitchFamily="18" charset="0"/>
              </a:rPr>
              <a:t>Создать условия для развития музыкальных способностей.</a:t>
            </a:r>
          </a:p>
          <a:p>
            <a:pPr lvl="0"/>
            <a:r>
              <a:rPr lang="ru-RU" sz="2000" dirty="0" smtClean="0">
                <a:solidFill>
                  <a:schemeClr val="accent1">
                    <a:lumMod val="50000"/>
                  </a:schemeClr>
                </a:solidFill>
                <a:latin typeface="Times New Roman" pitchFamily="18" charset="0"/>
                <a:cs typeface="Times New Roman" pitchFamily="18" charset="0"/>
              </a:rPr>
              <a:t>Обобщить методику работы по развитию музыкальных способностей детей дошкольного возраста.</a:t>
            </a:r>
          </a:p>
          <a:p>
            <a:pPr>
              <a:buNone/>
            </a:pPr>
            <a:r>
              <a:rPr lang="ru-RU" sz="2000" dirty="0" smtClean="0">
                <a:solidFill>
                  <a:schemeClr val="accent1">
                    <a:lumMod val="75000"/>
                  </a:schemeClr>
                </a:solidFill>
                <a:latin typeface="Times New Roman" pitchFamily="18" charset="0"/>
                <a:cs typeface="Times New Roman" pitchFamily="18" charset="0"/>
              </a:rPr>
              <a:t> </a:t>
            </a:r>
          </a:p>
          <a:p>
            <a:pPr algn="ctr">
              <a:buNone/>
            </a:pPr>
            <a:endParaRPr lang="ru-RU" sz="2000"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17182"/>
            <a:ext cx="9143999" cy="6875182"/>
          </a:xfrm>
          <a:prstGeom prst="rect">
            <a:avLst/>
          </a:prstGeom>
        </p:spPr>
      </p:pic>
      <p:sp>
        <p:nvSpPr>
          <p:cNvPr id="5" name="TextBox 4"/>
          <p:cNvSpPr txBox="1"/>
          <p:nvPr/>
        </p:nvSpPr>
        <p:spPr>
          <a:xfrm>
            <a:off x="1763688" y="378904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rmAutofit fontScale="85000" lnSpcReduction="20000"/>
          </a:bodyPr>
          <a:lstStyle/>
          <a:p>
            <a:r>
              <a:rPr lang="ru-RU" b="1" dirty="0" smtClean="0">
                <a:solidFill>
                  <a:schemeClr val="accent2">
                    <a:lumMod val="75000"/>
                  </a:schemeClr>
                </a:solidFill>
                <a:latin typeface="Times New Roman" pitchFamily="18" charset="0"/>
                <a:cs typeface="Times New Roman" pitchFamily="18" charset="0"/>
              </a:rPr>
              <a:t>Практическая значимость:</a:t>
            </a:r>
            <a:r>
              <a:rPr lang="ru-RU" dirty="0" smtClean="0">
                <a:solidFill>
                  <a:schemeClr val="accent2">
                    <a:lumMod val="75000"/>
                  </a:schemeClr>
                </a:solidFill>
                <a:latin typeface="Times New Roman" pitchFamily="18" charset="0"/>
                <a:cs typeface="Times New Roman" pitchFamily="18" charset="0"/>
              </a:rPr>
              <a:t> </a:t>
            </a:r>
          </a:p>
          <a:p>
            <a:pPr lvl="0">
              <a:buNone/>
            </a:pPr>
            <a:r>
              <a:rPr lang="ru-RU" dirty="0" smtClean="0">
                <a:solidFill>
                  <a:schemeClr val="accent1">
                    <a:lumMod val="50000"/>
                  </a:schemeClr>
                </a:solidFill>
              </a:rPr>
              <a:t>     Данная работа по развитию творческих способностей  детей старшего дошкольного возраста путем игры на детских шумовых музыкальных инструментах в условиях ДОУ может быть использована в педагогической деятельности воспитателями и музыкальными руководителями детских дошкольных учреждений.</a:t>
            </a:r>
          </a:p>
          <a:p>
            <a:pPr algn="ctr">
              <a:buNone/>
            </a:pPr>
            <a:endParaRPr lang="ru-RU" dirty="0">
              <a:solidFill>
                <a:srgbClr val="C00000"/>
              </a:solidFill>
              <a:latin typeface="Times New Roman" pitchFamily="18" charset="0"/>
              <a:cs typeface="Times New Roman" pitchFamily="18" charset="0"/>
            </a:endParaRPr>
          </a:p>
        </p:txBody>
      </p:sp>
      <p:pic>
        <p:nvPicPr>
          <p:cNvPr id="1026" name="Picture 2" descr="E:\Фото\1478086980682.jpg"/>
          <p:cNvPicPr>
            <a:picLocks noChangeAspect="1" noChangeArrowheads="1"/>
          </p:cNvPicPr>
          <p:nvPr/>
        </p:nvPicPr>
        <p:blipFill>
          <a:blip r:embed="rId3" cstate="print"/>
          <a:srcRect/>
          <a:stretch>
            <a:fillRect/>
          </a:stretch>
        </p:blipFill>
        <p:spPr bwMode="auto">
          <a:xfrm>
            <a:off x="2267744" y="3717032"/>
            <a:ext cx="473652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 y="-17182"/>
            <a:ext cx="9143999" cy="6875182"/>
          </a:xfrm>
          <a:prstGeom prst="rect">
            <a:avLst/>
          </a:prstGeom>
        </p:spPr>
      </p:pic>
      <p:sp>
        <p:nvSpPr>
          <p:cNvPr id="5" name="TextBox 4"/>
          <p:cNvSpPr txBox="1"/>
          <p:nvPr/>
        </p:nvSpPr>
        <p:spPr>
          <a:xfrm>
            <a:off x="1763688" y="378904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rmAutofit fontScale="92500" lnSpcReduction="10000"/>
          </a:bodyPr>
          <a:lstStyle/>
          <a:p>
            <a:pPr>
              <a:buNone/>
            </a:pPr>
            <a:r>
              <a:rPr lang="ru-RU" dirty="0" smtClean="0"/>
              <a:t>    </a:t>
            </a:r>
            <a:r>
              <a:rPr lang="ru-RU" dirty="0" smtClean="0">
                <a:solidFill>
                  <a:schemeClr val="accent1">
                    <a:lumMod val="50000"/>
                  </a:schemeClr>
                </a:solidFill>
                <a:latin typeface="Times New Roman" pitchFamily="18" charset="0"/>
                <a:cs typeface="Times New Roman" pitchFamily="18" charset="0"/>
              </a:rPr>
              <a:t>Знакомство детей с музыкальными инструментами начинается  уже в раннем возрасте. Раннее музыкальное обучение играет существенную роль в музыкальном развитии ребенка, но оно должно быть облечено в формы, доступные и интересные для детей раннего возраста.</a:t>
            </a:r>
            <a:endParaRPr lang="ru-RU" dirty="0">
              <a:solidFill>
                <a:schemeClr val="accent1">
                  <a:lumMod val="50000"/>
                </a:schemeClr>
              </a:solidFill>
              <a:latin typeface="Times New Roman" pitchFamily="18" charset="0"/>
              <a:cs typeface="Times New Roman" pitchFamily="18" charset="0"/>
            </a:endParaRPr>
          </a:p>
        </p:txBody>
      </p:sp>
      <p:pic>
        <p:nvPicPr>
          <p:cNvPr id="2050" name="Picture 2" descr="E:\Фото\1520075803323.jpg"/>
          <p:cNvPicPr>
            <a:picLocks noChangeAspect="1" noChangeArrowheads="1"/>
          </p:cNvPicPr>
          <p:nvPr/>
        </p:nvPicPr>
        <p:blipFill>
          <a:blip r:embed="rId3" cstate="print"/>
          <a:srcRect/>
          <a:stretch>
            <a:fillRect/>
          </a:stretch>
        </p:blipFill>
        <p:spPr bwMode="auto">
          <a:xfrm>
            <a:off x="4139952" y="3789040"/>
            <a:ext cx="3412604" cy="2559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42908" y="0"/>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rmAutofit/>
          </a:bodyPr>
          <a:lstStyle/>
          <a:p>
            <a:pPr>
              <a:buNone/>
            </a:pPr>
            <a:r>
              <a:rPr lang="ru-RU" dirty="0" smtClean="0"/>
              <a:t>    </a:t>
            </a:r>
            <a:endParaRPr lang="ru-RU" dirty="0">
              <a:solidFill>
                <a:schemeClr val="accent1">
                  <a:lumMod val="50000"/>
                </a:schemeClr>
              </a:solidFill>
              <a:latin typeface="Times New Roman" pitchFamily="18" charset="0"/>
              <a:cs typeface="Times New Roman" pitchFamily="18" charset="0"/>
            </a:endParaRPr>
          </a:p>
        </p:txBody>
      </p:sp>
      <p:sp>
        <p:nvSpPr>
          <p:cNvPr id="7" name="Прямоугольник 6"/>
          <p:cNvSpPr/>
          <p:nvPr/>
        </p:nvSpPr>
        <p:spPr>
          <a:xfrm>
            <a:off x="357158" y="357166"/>
            <a:ext cx="6143652" cy="3046988"/>
          </a:xfrm>
          <a:prstGeom prst="rect">
            <a:avLst/>
          </a:prstGeom>
        </p:spPr>
        <p:txBody>
          <a:bodyPr wrap="square">
            <a:spAutoFit/>
          </a:bodyPr>
          <a:lstStyle/>
          <a:p>
            <a:r>
              <a:rPr lang="ru-RU" sz="2400" dirty="0" smtClean="0">
                <a:solidFill>
                  <a:schemeClr val="accent1">
                    <a:lumMod val="50000"/>
                  </a:schemeClr>
                </a:solidFill>
                <a:latin typeface="Times New Roman" pitchFamily="18" charset="0"/>
                <a:cs typeface="Times New Roman" pitchFamily="18" charset="0"/>
              </a:rPr>
              <a:t>Первые музыкальные впечатления  даются в занимательной игровой форме. Обучение начинается с группы ударных инструментов, не имеющих звукоряда. Занятия проводятся с группами детей и индивидуально. Музыкальные инструменты в повседневной жизни, закрепляют у детей появляющееся ощущение ритма музыки.</a:t>
            </a:r>
            <a:endParaRPr lang="ru-RU" sz="2400" dirty="0">
              <a:solidFill>
                <a:schemeClr val="accent1">
                  <a:lumMod val="50000"/>
                </a:schemeClr>
              </a:solidFill>
              <a:latin typeface="Times New Roman" pitchFamily="18" charset="0"/>
              <a:cs typeface="Times New Roman" pitchFamily="18" charset="0"/>
            </a:endParaRPr>
          </a:p>
        </p:txBody>
      </p:sp>
      <p:pic>
        <p:nvPicPr>
          <p:cNvPr id="3074" name="Picture 2" descr="E:\Фото\IMG-20160217-WA0010.jpg"/>
          <p:cNvPicPr>
            <a:picLocks noChangeAspect="1" noChangeArrowheads="1"/>
          </p:cNvPicPr>
          <p:nvPr/>
        </p:nvPicPr>
        <p:blipFill>
          <a:blip r:embed="rId3" cstate="print"/>
          <a:srcRect/>
          <a:stretch>
            <a:fillRect/>
          </a:stretch>
        </p:blipFill>
        <p:spPr bwMode="auto">
          <a:xfrm>
            <a:off x="3995936" y="3140968"/>
            <a:ext cx="4163616" cy="3122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42908" y="0"/>
            <a:ext cx="9286908"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rmAutofit fontScale="92500" lnSpcReduction="20000"/>
          </a:bodyPr>
          <a:lstStyle/>
          <a:p>
            <a:pPr>
              <a:buNone/>
            </a:pPr>
            <a:r>
              <a:rPr lang="ru-RU" dirty="0" smtClean="0">
                <a:solidFill>
                  <a:schemeClr val="accent1">
                    <a:lumMod val="50000"/>
                  </a:schemeClr>
                </a:solidFill>
                <a:latin typeface="Times New Roman" pitchFamily="18" charset="0"/>
                <a:cs typeface="Times New Roman" pitchFamily="18" charset="0"/>
              </a:rPr>
              <a:t>     </a:t>
            </a:r>
            <a:r>
              <a:rPr lang="ru-RU" sz="2800" dirty="0" smtClean="0">
                <a:solidFill>
                  <a:schemeClr val="accent1">
                    <a:lumMod val="50000"/>
                  </a:schemeClr>
                </a:solidFill>
                <a:latin typeface="Times New Roman" pitchFamily="18" charset="0"/>
                <a:cs typeface="Times New Roman" pitchFamily="18" charset="0"/>
              </a:rPr>
              <a:t>В средней группе впервые начинается обучение детей игре на музыкальных инструментах, имеющих звукоряд. Наиболее удобен для этого металлофон. Он достаточно прост в обращении, не требует постоянной настройки, как струнные инструменты. Дети уже знакомы с тембром этого инструмента, приемами игры. </a:t>
            </a:r>
          </a:p>
          <a:p>
            <a:r>
              <a:rPr lang="ru-RU" dirty="0" smtClean="0">
                <a:solidFill>
                  <a:schemeClr val="accent1">
                    <a:lumMod val="50000"/>
                  </a:schemeClr>
                </a:solidFill>
              </a:rPr>
              <a:t> </a:t>
            </a:r>
          </a:p>
          <a:p>
            <a:pPr>
              <a:buNone/>
            </a:pPr>
            <a:endParaRPr lang="ru-RU" dirty="0">
              <a:solidFill>
                <a:schemeClr val="accent1">
                  <a:lumMod val="50000"/>
                </a:schemeClr>
              </a:solidFill>
              <a:latin typeface="Times New Roman" pitchFamily="18" charset="0"/>
              <a:cs typeface="Times New Roman" pitchFamily="18" charset="0"/>
            </a:endParaRPr>
          </a:p>
        </p:txBody>
      </p:sp>
      <p:pic>
        <p:nvPicPr>
          <p:cNvPr id="2050" name="Picture 2" descr="E:\Фото\IMG_20170111_161735.jpg"/>
          <p:cNvPicPr>
            <a:picLocks noChangeAspect="1" noChangeArrowheads="1"/>
          </p:cNvPicPr>
          <p:nvPr/>
        </p:nvPicPr>
        <p:blipFill>
          <a:blip r:embed="rId3" cstate="print"/>
          <a:srcRect/>
          <a:stretch>
            <a:fillRect/>
          </a:stretch>
        </p:blipFill>
        <p:spPr bwMode="auto">
          <a:xfrm>
            <a:off x="4499992" y="3429000"/>
            <a:ext cx="3735487" cy="2801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descr="C:\Users\1\Downloads\WhatsApp Image 2019-03-22 at 17.47.45.jpeg"/>
          <p:cNvPicPr>
            <a:picLocks noChangeAspect="1" noChangeArrowheads="1"/>
          </p:cNvPicPr>
          <p:nvPr/>
        </p:nvPicPr>
        <p:blipFill>
          <a:blip r:embed="rId4" cstate="print"/>
          <a:srcRect/>
          <a:stretch>
            <a:fillRect/>
          </a:stretch>
        </p:blipFill>
        <p:spPr bwMode="auto">
          <a:xfrm>
            <a:off x="1259632" y="3284984"/>
            <a:ext cx="2430270"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42908" y="0"/>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Autofit/>
          </a:bodyPr>
          <a:lstStyle/>
          <a:p>
            <a:pPr>
              <a:buNone/>
            </a:pPr>
            <a:r>
              <a:rPr lang="ru-RU" sz="2000" dirty="0" smtClean="0">
                <a:solidFill>
                  <a:schemeClr val="accent1">
                    <a:lumMod val="50000"/>
                  </a:schemeClr>
                </a:solidFill>
                <a:latin typeface="Times New Roman" pitchFamily="18" charset="0"/>
                <a:cs typeface="Times New Roman" pitchFamily="18" charset="0"/>
              </a:rPr>
              <a:t>     Обучение детей игре по нотам очень трудоемко. Далеко не все дошкольники овладевают нотной грамотой. Важно, чтобы дети понимали связь расположения нот на нотном стане со звучанием их в мелодии, исключив механическое воспроизведение нотных знаков. Цветовая система, распространенная за рубежом, удобна для быстрого овладения детьми игрой на инструментах. Определенное цветовое обозначение (цветные клавиши, пластины металлофона) закрепляется за каждым звуком. Ребенок имеет запись мелодии в цветовом обозначении: используются цветные кружочки или цветное изображение нот, с ритмическим обозначением и без него. Цифровая система, предложенная в 30-е г. Н. А. </a:t>
            </a:r>
            <a:r>
              <a:rPr lang="ru-RU" sz="2000" dirty="0" err="1" smtClean="0">
                <a:solidFill>
                  <a:schemeClr val="accent1">
                    <a:lumMod val="50000"/>
                  </a:schemeClr>
                </a:solidFill>
                <a:latin typeface="Times New Roman" pitchFamily="18" charset="0"/>
                <a:cs typeface="Times New Roman" pitchFamily="18" charset="0"/>
              </a:rPr>
              <a:t>Метлова</a:t>
            </a:r>
            <a:r>
              <a:rPr lang="ru-RU" sz="2000" dirty="0" smtClean="0">
                <a:solidFill>
                  <a:schemeClr val="accent1">
                    <a:lumMod val="50000"/>
                  </a:schemeClr>
                </a:solidFill>
                <a:latin typeface="Times New Roman" pitchFamily="18" charset="0"/>
                <a:cs typeface="Times New Roman" pitchFamily="18" charset="0"/>
              </a:rPr>
              <a:t>, в то время, может быть, была оправданной, но в дальнейшем стала использоваться реже, так как она приводит к механическому воспроизведению мелодии.</a:t>
            </a:r>
          </a:p>
          <a:p>
            <a:pPr>
              <a:buNone/>
            </a:pPr>
            <a:endParaRPr lang="ru-RU" sz="20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png"/>
          <p:cNvPicPr>
            <a:picLocks noChangeAspect="1"/>
          </p:cNvPicPr>
          <p:nvPr/>
        </p:nvPicPr>
        <p:blipFill>
          <a:blip r:embed="rId2" cstate="print"/>
          <a:stretch>
            <a:fillRect/>
          </a:stretch>
        </p:blipFill>
        <p:spPr>
          <a:xfrm>
            <a:off x="-142908" y="0"/>
            <a:ext cx="9143999" cy="6875182"/>
          </a:xfrm>
          <a:prstGeom prst="rect">
            <a:avLst/>
          </a:prstGeom>
        </p:spPr>
      </p:pic>
      <p:sp>
        <p:nvSpPr>
          <p:cNvPr id="5" name="TextBox 4"/>
          <p:cNvSpPr txBox="1"/>
          <p:nvPr/>
        </p:nvSpPr>
        <p:spPr>
          <a:xfrm>
            <a:off x="1857356" y="3786190"/>
            <a:ext cx="5976664" cy="707886"/>
          </a:xfrm>
          <a:prstGeom prst="rect">
            <a:avLst/>
          </a:prstGeom>
          <a:noFill/>
        </p:spPr>
        <p:txBody>
          <a:bodyPr wrap="square" rtlCol="0">
            <a:spAutoFit/>
          </a:bodyPr>
          <a:lstStyle/>
          <a:p>
            <a:pPr algn="ctr"/>
            <a:endParaRPr lang="ru-RU" sz="2000" b="1" dirty="0" smtClean="0">
              <a:solidFill>
                <a:srgbClr val="008000"/>
              </a:solidFill>
              <a:latin typeface="Times New Roman" pitchFamily="18" charset="0"/>
              <a:cs typeface="Times New Roman" pitchFamily="18" charset="0"/>
            </a:endParaRPr>
          </a:p>
          <a:p>
            <a:pPr algn="ctr"/>
            <a:endParaRPr lang="ru-RU" sz="2000" b="1" dirty="0" smtClean="0">
              <a:solidFill>
                <a:srgbClr val="008000"/>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857232"/>
            <a:ext cx="8229600" cy="3000396"/>
          </a:xfrm>
        </p:spPr>
        <p:txBody>
          <a:bodyPr>
            <a:noAutofit/>
          </a:bodyPr>
          <a:lstStyle/>
          <a:p>
            <a:pPr>
              <a:buNone/>
            </a:pPr>
            <a:r>
              <a:rPr lang="ru-RU" sz="2000" dirty="0" smtClean="0">
                <a:solidFill>
                  <a:schemeClr val="accent1">
                    <a:lumMod val="50000"/>
                  </a:schemeClr>
                </a:solidFill>
                <a:latin typeface="Times New Roman" pitchFamily="18" charset="0"/>
                <a:cs typeface="Times New Roman" pitchFamily="18" charset="0"/>
              </a:rPr>
              <a:t>     </a:t>
            </a:r>
            <a:endParaRPr lang="ru-RU" sz="2000" dirty="0">
              <a:solidFill>
                <a:schemeClr val="accent1">
                  <a:lumMod val="50000"/>
                </a:schemeClr>
              </a:solidFill>
              <a:latin typeface="Times New Roman" pitchFamily="18" charset="0"/>
              <a:cs typeface="Times New Roman" pitchFamily="18" charset="0"/>
            </a:endParaRPr>
          </a:p>
        </p:txBody>
      </p:sp>
      <p:sp>
        <p:nvSpPr>
          <p:cNvPr id="7" name="Прямоугольник 6"/>
          <p:cNvSpPr/>
          <p:nvPr/>
        </p:nvSpPr>
        <p:spPr>
          <a:xfrm>
            <a:off x="357158" y="714356"/>
            <a:ext cx="7786742" cy="2308324"/>
          </a:xfrm>
          <a:prstGeom prst="rect">
            <a:avLst/>
          </a:prstGeom>
        </p:spPr>
        <p:txBody>
          <a:bodyPr wrap="square">
            <a:spAutoFit/>
          </a:bodyPr>
          <a:lstStyle/>
          <a:p>
            <a:r>
              <a:rPr lang="ru-RU" sz="2400" dirty="0" smtClean="0">
                <a:solidFill>
                  <a:schemeClr val="accent1">
                    <a:lumMod val="50000"/>
                  </a:schemeClr>
                </a:solidFill>
                <a:latin typeface="Times New Roman" pitchFamily="18" charset="0"/>
                <a:cs typeface="Times New Roman" pitchFamily="18" charset="0"/>
              </a:rPr>
              <a:t>Поэтому используется дополнительный способ - игра на слух. Этот способ требует постоянного развития слуха, серьезной слуховой подготовки. Методика обучения детей игре на музыкальных инструментах по слуху построена на постепенном расширении диапазона исполняемых </a:t>
            </a:r>
            <a:r>
              <a:rPr lang="ru-RU" sz="2400" dirty="0" err="1" smtClean="0">
                <a:solidFill>
                  <a:schemeClr val="accent1">
                    <a:lumMod val="50000"/>
                  </a:schemeClr>
                </a:solidFill>
                <a:latin typeface="Times New Roman" pitchFamily="18" charset="0"/>
                <a:cs typeface="Times New Roman" pitchFamily="18" charset="0"/>
              </a:rPr>
              <a:t>попевок</a:t>
            </a:r>
            <a:r>
              <a:rPr lang="ru-RU" sz="2400" dirty="0" smtClean="0">
                <a:solidFill>
                  <a:schemeClr val="accent1">
                    <a:lumMod val="50000"/>
                  </a:schemeClr>
                </a:solidFill>
                <a:latin typeface="Times New Roman" pitchFamily="18" charset="0"/>
                <a:cs typeface="Times New Roman" pitchFamily="18" charset="0"/>
              </a:rPr>
              <a:t>.</a:t>
            </a:r>
            <a:endParaRPr lang="ru-RU" sz="2400" dirty="0">
              <a:solidFill>
                <a:schemeClr val="accent1">
                  <a:lumMod val="50000"/>
                </a:schemeClr>
              </a:solidFill>
              <a:latin typeface="Times New Roman" pitchFamily="18" charset="0"/>
              <a:cs typeface="Times New Roman" pitchFamily="18" charset="0"/>
            </a:endParaRPr>
          </a:p>
        </p:txBody>
      </p:sp>
      <p:pic>
        <p:nvPicPr>
          <p:cNvPr id="3074" name="Picture 2" descr="E:\Фото\IMG_20170111_161306.jpg"/>
          <p:cNvPicPr>
            <a:picLocks noChangeAspect="1" noChangeArrowheads="1"/>
          </p:cNvPicPr>
          <p:nvPr/>
        </p:nvPicPr>
        <p:blipFill>
          <a:blip r:embed="rId3" cstate="print"/>
          <a:srcRect/>
          <a:stretch>
            <a:fillRect/>
          </a:stretch>
        </p:blipFill>
        <p:spPr bwMode="auto">
          <a:xfrm>
            <a:off x="3779912" y="2996952"/>
            <a:ext cx="4108036" cy="30810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1550</Words>
  <Application>Microsoft Office PowerPoint</Application>
  <PresentationFormat>Экран (4:3)</PresentationFormat>
  <Paragraphs>145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Музыка</dc:creator>
  <cp:lastModifiedBy>ахч</cp:lastModifiedBy>
  <cp:revision>69</cp:revision>
  <dcterms:created xsi:type="dcterms:W3CDTF">2019-03-28T06:27:19Z</dcterms:created>
  <dcterms:modified xsi:type="dcterms:W3CDTF">2022-10-06T01:06:53Z</dcterms:modified>
</cp:coreProperties>
</file>