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Отклонение</a:t>
            </a:r>
            <a:r>
              <a:rPr lang="ru-RU" baseline="0"/>
              <a:t> объема грудной клетки, см</a:t>
            </a:r>
            <a:endParaRPr lang="ru-RU"/>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Лист2!$C$2</c:f>
              <c:strCache>
                <c:ptCount val="1"/>
                <c:pt idx="0">
                  <c:v> у девочек занимающихся плаванием,см</c:v>
                </c:pt>
              </c:strCache>
            </c:strRef>
          </c:tx>
          <c:spPr>
            <a:solidFill>
              <a:schemeClr val="accent1"/>
            </a:solidFill>
            <a:ln>
              <a:noFill/>
            </a:ln>
            <a:effectLst/>
          </c:spPr>
          <c:invertIfNegative val="0"/>
          <c:val>
            <c:numRef>
              <c:f>Лист2!$C$3:$C$6</c:f>
              <c:numCache>
                <c:formatCode>General</c:formatCode>
                <c:ptCount val="4"/>
                <c:pt idx="0">
                  <c:v>9</c:v>
                </c:pt>
                <c:pt idx="1">
                  <c:v>8</c:v>
                </c:pt>
                <c:pt idx="2">
                  <c:v>7</c:v>
                </c:pt>
                <c:pt idx="3">
                  <c:v>8</c:v>
                </c:pt>
              </c:numCache>
            </c:numRef>
          </c:val>
        </c:ser>
        <c:ser>
          <c:idx val="1"/>
          <c:order val="1"/>
          <c:tx>
            <c:strRef>
              <c:f>Лист2!$F$2</c:f>
              <c:strCache>
                <c:ptCount val="1"/>
                <c:pt idx="0">
                  <c:v>у девочек незанимающихся плаванием,см</c:v>
                </c:pt>
              </c:strCache>
            </c:strRef>
          </c:tx>
          <c:spPr>
            <a:solidFill>
              <a:schemeClr val="accent2"/>
            </a:solidFill>
            <a:ln>
              <a:noFill/>
            </a:ln>
            <a:effectLst/>
          </c:spPr>
          <c:invertIfNegative val="0"/>
          <c:val>
            <c:numRef>
              <c:f>Лист2!$F$3:$F$6</c:f>
              <c:numCache>
                <c:formatCode>General</c:formatCode>
                <c:ptCount val="4"/>
                <c:pt idx="0">
                  <c:v>6</c:v>
                </c:pt>
                <c:pt idx="1">
                  <c:v>5</c:v>
                </c:pt>
                <c:pt idx="2">
                  <c:v>5</c:v>
                </c:pt>
                <c:pt idx="3">
                  <c:v>6</c:v>
                </c:pt>
              </c:numCache>
            </c:numRef>
          </c:val>
        </c:ser>
        <c:dLbls>
          <c:showLegendKey val="0"/>
          <c:showVal val="0"/>
          <c:showCatName val="0"/>
          <c:showSerName val="0"/>
          <c:showPercent val="0"/>
          <c:showBubbleSize val="0"/>
        </c:dLbls>
        <c:gapWidth val="219"/>
        <c:overlap val="-27"/>
        <c:axId val="-491608016"/>
        <c:axId val="-491599856"/>
      </c:barChart>
      <c:catAx>
        <c:axId val="-49160801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91599856"/>
        <c:crosses val="autoZero"/>
        <c:auto val="1"/>
        <c:lblAlgn val="ctr"/>
        <c:lblOffset val="100"/>
        <c:noMultiLvlLbl val="0"/>
      </c:catAx>
      <c:valAx>
        <c:axId val="-49159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91608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2/17/2022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dirty="0"/>
              <a:pPr/>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fld id="{AF6E2C9B-5FA2-460D-9BE7-B0812FC2A6FF}"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2/17/2022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2/17/2022</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sz="2400" dirty="0" smtClean="0">
                <a:solidFill>
                  <a:schemeClr val="tx2"/>
                </a:solidFill>
              </a:rPr>
              <a:t/>
            </a:r>
            <a:br>
              <a:rPr lang="ru-RU" sz="2400" dirty="0" smtClean="0">
                <a:solidFill>
                  <a:schemeClr val="tx2"/>
                </a:solidFill>
              </a:rPr>
            </a:br>
            <a:r>
              <a:rPr lang="ru-RU" sz="2400" dirty="0">
                <a:solidFill>
                  <a:schemeClr val="tx2"/>
                </a:solidFill>
              </a:rPr>
              <a:t/>
            </a:r>
            <a:br>
              <a:rPr lang="ru-RU" sz="2400" dirty="0">
                <a:solidFill>
                  <a:schemeClr val="tx2"/>
                </a:solidFill>
              </a:rPr>
            </a:br>
            <a:r>
              <a:rPr lang="ru-RU" sz="2400" dirty="0">
                <a:solidFill>
                  <a:schemeClr val="tx2"/>
                </a:solidFill>
              </a:rPr>
              <a:t/>
            </a:r>
            <a:br>
              <a:rPr lang="ru-RU" sz="2400" dirty="0">
                <a:solidFill>
                  <a:schemeClr val="tx2"/>
                </a:solidFill>
              </a:rPr>
            </a:br>
            <a:r>
              <a:rPr lang="ru-RU" sz="5400" dirty="0" smtClean="0">
                <a:solidFill>
                  <a:schemeClr val="tx2"/>
                </a:solidFill>
                <a:latin typeface="Times New Roman" panose="02020603050405020304" pitchFamily="18" charset="0"/>
                <a:cs typeface="Times New Roman" panose="02020603050405020304" pitchFamily="18" charset="0"/>
              </a:rPr>
              <a:t>Влияние плавания </a:t>
            </a:r>
            <a:r>
              <a:rPr lang="ru-RU" sz="5400" dirty="0">
                <a:solidFill>
                  <a:schemeClr val="tx2"/>
                </a:solidFill>
                <a:latin typeface="Times New Roman" panose="02020603050405020304" pitchFamily="18" charset="0"/>
                <a:cs typeface="Times New Roman" panose="02020603050405020304" pitchFamily="18" charset="0"/>
              </a:rPr>
              <a:t>на здоровье </a:t>
            </a:r>
            <a:r>
              <a:rPr lang="ru-RU" sz="5400" dirty="0" smtClean="0">
                <a:solidFill>
                  <a:schemeClr val="tx2"/>
                </a:solidFill>
                <a:latin typeface="Times New Roman" panose="02020603050405020304" pitchFamily="18" charset="0"/>
                <a:cs typeface="Times New Roman" panose="02020603050405020304" pitchFamily="18" charset="0"/>
              </a:rPr>
              <a:t>школьников</a:t>
            </a:r>
            <a:r>
              <a:rPr lang="ru-RU" sz="5400" dirty="0">
                <a:solidFill>
                  <a:schemeClr val="tx2"/>
                </a:solidFill>
                <a:latin typeface="Times New Roman" panose="02020603050405020304" pitchFamily="18" charset="0"/>
                <a:cs typeface="Times New Roman" panose="02020603050405020304" pitchFamily="18" charset="0"/>
              </a:rPr>
              <a:t/>
            </a:r>
            <a:br>
              <a:rPr lang="ru-RU" sz="5400" dirty="0">
                <a:solidFill>
                  <a:schemeClr val="tx2"/>
                </a:solidFill>
                <a:latin typeface="Times New Roman" panose="02020603050405020304" pitchFamily="18" charset="0"/>
                <a:cs typeface="Times New Roman" panose="02020603050405020304" pitchFamily="18" charset="0"/>
              </a:rPr>
            </a:br>
            <a:endParaRPr lang="ru-RU" sz="5400" dirty="0">
              <a:solidFill>
                <a:schemeClr val="tx2"/>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67512" y="4206876"/>
            <a:ext cx="10864088" cy="1645920"/>
          </a:xfrm>
        </p:spPr>
        <p:txBody>
          <a:bodyPr>
            <a:normAutofit/>
          </a:bodyPr>
          <a:lstStyle/>
          <a:p>
            <a:pPr algn="r"/>
            <a:r>
              <a:rPr lang="ru-RU" sz="2400" dirty="0">
                <a:solidFill>
                  <a:schemeClr val="tx2"/>
                </a:solidFill>
                <a:latin typeface="Times New Roman" panose="02020603050405020304" pitchFamily="18" charset="0"/>
                <a:cs typeface="Times New Roman" panose="02020603050405020304" pitchFamily="18" charset="0"/>
              </a:rPr>
              <a:t>Горелик  Анна , </a:t>
            </a:r>
            <a:br>
              <a:rPr lang="ru-RU" sz="2400" dirty="0">
                <a:solidFill>
                  <a:schemeClr val="tx2"/>
                </a:solidFill>
                <a:latin typeface="Times New Roman" panose="02020603050405020304" pitchFamily="18" charset="0"/>
                <a:cs typeface="Times New Roman" panose="02020603050405020304" pitchFamily="18" charset="0"/>
              </a:rPr>
            </a:br>
            <a:r>
              <a:rPr lang="ru-RU" sz="2400" dirty="0">
                <a:solidFill>
                  <a:schemeClr val="tx2"/>
                </a:solidFill>
                <a:latin typeface="Times New Roman" panose="02020603050405020304" pitchFamily="18" charset="0"/>
                <a:cs typeface="Times New Roman" panose="02020603050405020304" pitchFamily="18" charset="0"/>
              </a:rPr>
              <a:t>МАОУ «Гимназия  №25 г. Благовещенск»</a:t>
            </a:r>
            <a:br>
              <a:rPr lang="ru-RU" sz="2400" dirty="0">
                <a:solidFill>
                  <a:schemeClr val="tx2"/>
                </a:solidFill>
                <a:latin typeface="Times New Roman" panose="02020603050405020304" pitchFamily="18" charset="0"/>
                <a:cs typeface="Times New Roman" panose="02020603050405020304" pitchFamily="18" charset="0"/>
              </a:rPr>
            </a:br>
            <a:r>
              <a:rPr lang="ru-RU" sz="2400" dirty="0">
                <a:solidFill>
                  <a:schemeClr val="tx2"/>
                </a:solidFill>
                <a:latin typeface="Times New Roman" panose="02020603050405020304" pitchFamily="18" charset="0"/>
                <a:cs typeface="Times New Roman" panose="02020603050405020304" pitchFamily="18" charset="0"/>
              </a:rPr>
              <a:t>Руководитель Горелик Юлия Александровна</a:t>
            </a:r>
          </a:p>
        </p:txBody>
      </p:sp>
    </p:spTree>
    <p:extLst>
      <p:ext uri="{BB962C8B-B14F-4D97-AF65-F5344CB8AC3E}">
        <p14:creationId xmlns:p14="http://schemas.microsoft.com/office/powerpoint/2010/main" val="102857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04" y="770467"/>
            <a:ext cx="10782300" cy="994833"/>
          </a:xfrm>
        </p:spPr>
        <p:txBody>
          <a:bodyPr/>
          <a:lstStyle/>
          <a:p>
            <a:pPr algn="ctr"/>
            <a:r>
              <a:rPr lang="ru-RU" sz="3200" dirty="0" smtClean="0">
                <a:solidFill>
                  <a:schemeClr val="tx2"/>
                </a:solidFill>
                <a:latin typeface="Times New Roman" panose="02020603050405020304" pitchFamily="18" charset="0"/>
                <a:cs typeface="Times New Roman" panose="02020603050405020304" pitchFamily="18" charset="0"/>
              </a:rPr>
              <a:t>4. Влияние </a:t>
            </a:r>
            <a:r>
              <a:rPr lang="ru-RU" sz="3200" dirty="0">
                <a:solidFill>
                  <a:schemeClr val="tx2"/>
                </a:solidFill>
                <a:latin typeface="Times New Roman" panose="02020603050405020304" pitchFamily="18" charset="0"/>
                <a:cs typeface="Times New Roman" panose="02020603050405020304" pitchFamily="18" charset="0"/>
              </a:rPr>
              <a:t>плавания на здоровье школьников</a:t>
            </a:r>
            <a:br>
              <a:rPr lang="ru-RU" sz="3200" dirty="0">
                <a:solidFill>
                  <a:schemeClr val="tx2"/>
                </a:solidFill>
                <a:latin typeface="Times New Roman" panose="02020603050405020304" pitchFamily="18" charset="0"/>
                <a:cs typeface="Times New Roman" panose="02020603050405020304" pitchFamily="18" charset="0"/>
              </a:rPr>
            </a:br>
            <a:endParaRPr lang="ru-RU" sz="3200" dirty="0">
              <a:solidFill>
                <a:schemeClr val="tx2"/>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67512" y="1511300"/>
            <a:ext cx="10718292" cy="4813300"/>
          </a:xfrm>
        </p:spPr>
        <p:txBody>
          <a:bodyPr>
            <a:normAutofit fontScale="77500" lnSpcReduction="20000"/>
          </a:bodyPr>
          <a:lstStyle/>
          <a:p>
            <a:pPr algn="just"/>
            <a:r>
              <a:rPr lang="ru-RU" dirty="0"/>
              <a:t> </a:t>
            </a:r>
            <a:r>
              <a:rPr lang="ru-RU" dirty="0" smtClean="0"/>
              <a:t>	</a:t>
            </a:r>
            <a:r>
              <a:rPr lang="ru-RU" dirty="0" smtClean="0">
                <a:solidFill>
                  <a:schemeClr val="tx2"/>
                </a:solidFill>
                <a:latin typeface="Times New Roman" panose="02020603050405020304" pitchFamily="18" charset="0"/>
                <a:cs typeface="Times New Roman" panose="02020603050405020304" pitchFamily="18" charset="0"/>
              </a:rPr>
              <a:t>Каждый </a:t>
            </a:r>
            <a:r>
              <a:rPr lang="ru-RU" dirty="0">
                <a:solidFill>
                  <a:schemeClr val="tx2"/>
                </a:solidFill>
                <a:latin typeface="Times New Roman" panose="02020603050405020304" pitchFamily="18" charset="0"/>
                <a:cs typeface="Times New Roman" panose="02020603050405020304" pitchFamily="18" charset="0"/>
              </a:rPr>
              <a:t>человек должен уметь плавать. И чем раньше он научиться, тем лучше</a:t>
            </a:r>
            <a:r>
              <a:rPr lang="ru-RU" dirty="0" smtClean="0">
                <a:solidFill>
                  <a:schemeClr val="tx2"/>
                </a:solidFill>
                <a:latin typeface="Times New Roman" panose="02020603050405020304" pitchFamily="18" charset="0"/>
                <a:cs typeface="Times New Roman" panose="02020603050405020304" pitchFamily="18" charset="0"/>
              </a:rPr>
              <a:t>. </a:t>
            </a:r>
          </a:p>
          <a:p>
            <a:pPr algn="just"/>
            <a:r>
              <a:rPr lang="ru-RU" dirty="0" smtClean="0">
                <a:solidFill>
                  <a:schemeClr val="tx2"/>
                </a:solidFill>
                <a:latin typeface="Times New Roman" panose="02020603050405020304" pitchFamily="18" charset="0"/>
                <a:cs typeface="Times New Roman" panose="02020603050405020304" pitchFamily="18" charset="0"/>
              </a:rPr>
              <a:t>	Купание</a:t>
            </a:r>
            <a:r>
              <a:rPr lang="ru-RU" dirty="0">
                <a:solidFill>
                  <a:schemeClr val="tx2"/>
                </a:solidFill>
                <a:latin typeface="Times New Roman" panose="02020603050405020304" pitchFamily="18" charset="0"/>
                <a:cs typeface="Times New Roman" panose="02020603050405020304" pitchFamily="18" charset="0"/>
              </a:rPr>
              <a:t>, игры на воде, плавание – благоприятны, для всестороннего физического развития детей. </a:t>
            </a:r>
            <a:endParaRPr lang="ru-RU" dirty="0" smtClean="0">
              <a:solidFill>
                <a:schemeClr val="tx2"/>
              </a:solidFill>
              <a:latin typeface="Times New Roman" panose="02020603050405020304" pitchFamily="18" charset="0"/>
              <a:cs typeface="Times New Roman" panose="02020603050405020304" pitchFamily="18" charset="0"/>
            </a:endParaRPr>
          </a:p>
          <a:p>
            <a:pPr algn="just"/>
            <a:r>
              <a:rPr lang="ru-RU" dirty="0" smtClean="0">
                <a:solidFill>
                  <a:schemeClr val="tx2"/>
                </a:solidFill>
                <a:latin typeface="Times New Roman" panose="02020603050405020304" pitchFamily="18" charset="0"/>
                <a:cs typeface="Times New Roman" panose="02020603050405020304" pitchFamily="18" charset="0"/>
              </a:rPr>
              <a:t>	Во время плавания чередуются напряжение и расслабление разных мышц, вырабатывается хорошая осанка, Систематические занятия плаванием улучшают работу органов кровообращения и дыхания. </a:t>
            </a:r>
          </a:p>
          <a:p>
            <a:pPr algn="just"/>
            <a:r>
              <a:rPr lang="ru-RU" dirty="0" smtClean="0">
                <a:solidFill>
                  <a:schemeClr val="tx2"/>
                </a:solidFill>
                <a:latin typeface="Times New Roman" panose="02020603050405020304" pitchFamily="18" charset="0"/>
                <a:cs typeface="Times New Roman" panose="02020603050405020304" pitchFamily="18" charset="0"/>
              </a:rPr>
              <a:t>	Регулярные </a:t>
            </a:r>
            <a:r>
              <a:rPr lang="ru-RU" dirty="0">
                <a:solidFill>
                  <a:schemeClr val="tx2"/>
                </a:solidFill>
                <a:latin typeface="Times New Roman" panose="02020603050405020304" pitchFamily="18" charset="0"/>
                <a:cs typeface="Times New Roman" panose="02020603050405020304" pitchFamily="18" charset="0"/>
              </a:rPr>
              <a:t>занятия плаванием положительно влияют на закаливание детского организма, совершенствуется  механизм терморегуляции, повышаются иммунологические свойства, улучшается адаптация к разнообразным условиям внешней среды.</a:t>
            </a:r>
          </a:p>
          <a:p>
            <a:pPr algn="just"/>
            <a:r>
              <a:rPr lang="ru-RU" dirty="0" smtClean="0">
                <a:solidFill>
                  <a:schemeClr val="tx2"/>
                </a:solidFill>
                <a:latin typeface="Times New Roman" panose="02020603050405020304" pitchFamily="18" charset="0"/>
                <a:cs typeface="Times New Roman" panose="02020603050405020304" pitchFamily="18" charset="0"/>
              </a:rPr>
              <a:t>	Укрепляется </a:t>
            </a:r>
            <a:r>
              <a:rPr lang="ru-RU" dirty="0">
                <a:solidFill>
                  <a:schemeClr val="tx2"/>
                </a:solidFill>
                <a:latin typeface="Times New Roman" panose="02020603050405020304" pitchFamily="18" charset="0"/>
                <a:cs typeface="Times New Roman" panose="02020603050405020304" pitchFamily="18" charset="0"/>
              </a:rPr>
              <a:t>нервная система, крепче становится сон, улучшается аппетит, повышается общий тонус организма, увеличивается выносливость. </a:t>
            </a:r>
          </a:p>
          <a:p>
            <a:pPr algn="just"/>
            <a:r>
              <a:rPr lang="ru-RU" dirty="0" smtClean="0">
                <a:solidFill>
                  <a:schemeClr val="tx2"/>
                </a:solidFill>
                <a:latin typeface="Times New Roman" panose="02020603050405020304" pitchFamily="18" charset="0"/>
                <a:cs typeface="Times New Roman" panose="02020603050405020304" pitchFamily="18" charset="0"/>
              </a:rPr>
              <a:t>	Навыки </a:t>
            </a:r>
            <a:r>
              <a:rPr lang="ru-RU" dirty="0">
                <a:solidFill>
                  <a:schemeClr val="tx2"/>
                </a:solidFill>
                <a:latin typeface="Times New Roman" panose="02020603050405020304" pitchFamily="18" charset="0"/>
                <a:cs typeface="Times New Roman" panose="02020603050405020304" pitchFamily="18" charset="0"/>
              </a:rPr>
              <a:t>плавания жизненно необходимы и детям и </a:t>
            </a:r>
            <a:r>
              <a:rPr lang="ru-RU" dirty="0" smtClean="0">
                <a:solidFill>
                  <a:schemeClr val="tx2"/>
                </a:solidFill>
                <a:latin typeface="Times New Roman" panose="02020603050405020304" pitchFamily="18" charset="0"/>
                <a:cs typeface="Times New Roman" panose="02020603050405020304" pitchFamily="18" charset="0"/>
              </a:rPr>
              <a:t>взрослым.</a:t>
            </a:r>
            <a:endParaRPr lang="ru-RU" dirty="0">
              <a:solidFill>
                <a:schemeClr val="tx2"/>
              </a:solidFill>
              <a:latin typeface="Times New Roman" panose="02020603050405020304" pitchFamily="18" charset="0"/>
              <a:cs typeface="Times New Roman" panose="02020603050405020304" pitchFamily="18" charset="0"/>
            </a:endParaRPr>
          </a:p>
          <a:p>
            <a:pPr algn="just"/>
            <a:endParaRPr lang="ru-RU" dirty="0"/>
          </a:p>
        </p:txBody>
      </p:sp>
    </p:spTree>
    <p:extLst>
      <p:ext uri="{BB962C8B-B14F-4D97-AF65-F5344CB8AC3E}">
        <p14:creationId xmlns:p14="http://schemas.microsoft.com/office/powerpoint/2010/main" val="76807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04" y="808567"/>
            <a:ext cx="10782300" cy="5160433"/>
          </a:xfrm>
        </p:spPr>
        <p:txBody>
          <a:bodyPr/>
          <a:lstStyle/>
          <a:p>
            <a:r>
              <a:rPr lang="ru-RU" sz="2000" dirty="0"/>
              <a:t> </a:t>
            </a:r>
            <a:r>
              <a:rPr lang="ru-RU" sz="2000" dirty="0" smtClean="0"/>
              <a:t>	</a:t>
            </a:r>
            <a:r>
              <a:rPr lang="ru-RU" sz="2000" dirty="0" smtClean="0">
                <a:solidFill>
                  <a:schemeClr val="tx2"/>
                </a:solidFill>
                <a:latin typeface="Times New Roman" panose="02020603050405020304" pitchFamily="18" charset="0"/>
                <a:cs typeface="Times New Roman" panose="02020603050405020304" pitchFamily="18" charset="0"/>
              </a:rPr>
              <a:t>Во </a:t>
            </a:r>
            <a:r>
              <a:rPr lang="ru-RU" sz="2000" dirty="0">
                <a:solidFill>
                  <a:schemeClr val="tx2"/>
                </a:solidFill>
                <a:latin typeface="Times New Roman" panose="02020603050405020304" pitchFamily="18" charset="0"/>
                <a:cs typeface="Times New Roman" panose="02020603050405020304" pitchFamily="18" charset="0"/>
              </a:rPr>
              <a:t>время занятия плаванием заметно увеличивается окружность грудной клетки, она становится шире. Благодаря этому, становится больше жизненная емкость легких. </a:t>
            </a:r>
            <a:br>
              <a:rPr lang="ru-RU" sz="2000" dirty="0">
                <a:solidFill>
                  <a:schemeClr val="tx2"/>
                </a:solidFill>
                <a:latin typeface="Times New Roman" panose="02020603050405020304" pitchFamily="18" charset="0"/>
                <a:cs typeface="Times New Roman" panose="02020603050405020304" pitchFamily="18" charset="0"/>
              </a:rPr>
            </a:br>
            <a:r>
              <a:rPr lang="ru-RU" sz="2000" dirty="0" smtClean="0">
                <a:solidFill>
                  <a:schemeClr val="tx2"/>
                </a:solidFill>
                <a:latin typeface="Times New Roman" panose="02020603050405020304" pitchFamily="18" charset="0"/>
                <a:cs typeface="Times New Roman" panose="02020603050405020304" pitchFamily="18" charset="0"/>
              </a:rPr>
              <a:t>	При помощи спирометра я произвела замеры объема форсированного выдоха за 1 секунду у одноклассниц, которые не занимаются плаванием и девочек из спортивной школы по плаванию. </a:t>
            </a:r>
            <a:br>
              <a:rPr lang="ru-RU" sz="2000" dirty="0" smtClean="0">
                <a:solidFill>
                  <a:schemeClr val="tx2"/>
                </a:solidFill>
                <a:latin typeface="Times New Roman" panose="02020603050405020304" pitchFamily="18" charset="0"/>
                <a:cs typeface="Times New Roman" panose="02020603050405020304" pitchFamily="18" charset="0"/>
              </a:rPr>
            </a:br>
            <a:r>
              <a:rPr lang="ru-RU" sz="2000" dirty="0">
                <a:solidFill>
                  <a:schemeClr val="tx2"/>
                </a:solidFill>
                <a:latin typeface="Times New Roman" panose="02020603050405020304" pitchFamily="18" charset="0"/>
                <a:cs typeface="Times New Roman" panose="02020603050405020304" pitchFamily="18" charset="0"/>
              </a:rPr>
              <a:t/>
            </a:r>
            <a:br>
              <a:rPr lang="ru-RU" sz="2000" dirty="0">
                <a:solidFill>
                  <a:schemeClr val="tx2"/>
                </a:solidFill>
                <a:latin typeface="Times New Roman" panose="02020603050405020304" pitchFamily="18" charset="0"/>
                <a:cs typeface="Times New Roman" panose="02020603050405020304" pitchFamily="18" charset="0"/>
              </a:rPr>
            </a:br>
            <a:r>
              <a:rPr lang="ru-RU" sz="2000" dirty="0" smtClean="0">
                <a:solidFill>
                  <a:schemeClr val="tx2"/>
                </a:solidFill>
                <a:latin typeface="Times New Roman" panose="02020603050405020304" pitchFamily="18" charset="0"/>
                <a:cs typeface="Times New Roman" panose="02020603050405020304" pitchFamily="18" charset="0"/>
              </a:rPr>
              <a:t/>
            </a:r>
            <a:br>
              <a:rPr lang="ru-RU" sz="2000" dirty="0" smtClean="0">
                <a:solidFill>
                  <a:schemeClr val="tx2"/>
                </a:solidFill>
                <a:latin typeface="Times New Roman" panose="02020603050405020304" pitchFamily="18" charset="0"/>
                <a:cs typeface="Times New Roman" panose="02020603050405020304" pitchFamily="18" charset="0"/>
              </a:rPr>
            </a:br>
            <a:r>
              <a:rPr lang="ru-RU" sz="2000" dirty="0">
                <a:solidFill>
                  <a:schemeClr val="tx2"/>
                </a:solidFill>
                <a:latin typeface="Times New Roman" panose="02020603050405020304" pitchFamily="18" charset="0"/>
                <a:cs typeface="Times New Roman" panose="02020603050405020304" pitchFamily="18" charset="0"/>
              </a:rPr>
              <a:t/>
            </a:r>
            <a:br>
              <a:rPr lang="ru-RU" sz="2000" dirty="0">
                <a:solidFill>
                  <a:schemeClr val="tx2"/>
                </a:solidFill>
                <a:latin typeface="Times New Roman" panose="02020603050405020304" pitchFamily="18" charset="0"/>
                <a:cs typeface="Times New Roman" panose="02020603050405020304" pitchFamily="18" charset="0"/>
              </a:rPr>
            </a:br>
            <a:r>
              <a:rPr lang="ru-RU" sz="2000" dirty="0" smtClean="0">
                <a:solidFill>
                  <a:schemeClr val="tx2"/>
                </a:solidFill>
                <a:latin typeface="Times New Roman" panose="02020603050405020304" pitchFamily="18" charset="0"/>
                <a:cs typeface="Times New Roman" panose="02020603050405020304" pitchFamily="18" charset="0"/>
              </a:rPr>
              <a:t/>
            </a:r>
            <a:br>
              <a:rPr lang="ru-RU" sz="2000" dirty="0" smtClean="0">
                <a:solidFill>
                  <a:schemeClr val="tx2"/>
                </a:solidFill>
                <a:latin typeface="Times New Roman" panose="02020603050405020304" pitchFamily="18" charset="0"/>
                <a:cs typeface="Times New Roman" panose="02020603050405020304" pitchFamily="18" charset="0"/>
              </a:rPr>
            </a:br>
            <a:r>
              <a:rPr lang="ru-RU" sz="2000" dirty="0">
                <a:solidFill>
                  <a:schemeClr val="tx2"/>
                </a:solidFill>
                <a:latin typeface="Times New Roman" panose="02020603050405020304" pitchFamily="18" charset="0"/>
                <a:cs typeface="Times New Roman" panose="02020603050405020304" pitchFamily="18" charset="0"/>
              </a:rPr>
              <a:t/>
            </a:r>
            <a:br>
              <a:rPr lang="ru-RU" sz="2000" dirty="0">
                <a:solidFill>
                  <a:schemeClr val="tx2"/>
                </a:solidFill>
                <a:latin typeface="Times New Roman" panose="02020603050405020304" pitchFamily="18" charset="0"/>
                <a:cs typeface="Times New Roman" panose="02020603050405020304" pitchFamily="18" charset="0"/>
              </a:rPr>
            </a:br>
            <a:r>
              <a:rPr lang="ru-RU" sz="2000" dirty="0" smtClean="0">
                <a:solidFill>
                  <a:schemeClr val="tx2"/>
                </a:solidFill>
                <a:latin typeface="Times New Roman" panose="02020603050405020304" pitchFamily="18" charset="0"/>
                <a:cs typeface="Times New Roman" panose="02020603050405020304" pitchFamily="18" charset="0"/>
              </a:rPr>
              <a:t/>
            </a:r>
            <a:br>
              <a:rPr lang="ru-RU" sz="2000" dirty="0" smtClean="0">
                <a:solidFill>
                  <a:schemeClr val="tx2"/>
                </a:solidFill>
                <a:latin typeface="Times New Roman" panose="02020603050405020304" pitchFamily="18" charset="0"/>
                <a:cs typeface="Times New Roman" panose="02020603050405020304" pitchFamily="18" charset="0"/>
              </a:rPr>
            </a:br>
            <a:r>
              <a:rPr lang="ru-RU" sz="2000" dirty="0">
                <a:solidFill>
                  <a:schemeClr val="tx2"/>
                </a:solidFill>
                <a:latin typeface="Times New Roman" panose="02020603050405020304" pitchFamily="18" charset="0"/>
                <a:cs typeface="Times New Roman" panose="02020603050405020304" pitchFamily="18" charset="0"/>
              </a:rPr>
              <a:t/>
            </a:r>
            <a:br>
              <a:rPr lang="ru-RU" sz="2000" dirty="0">
                <a:solidFill>
                  <a:schemeClr val="tx2"/>
                </a:solidFill>
                <a:latin typeface="Times New Roman" panose="02020603050405020304" pitchFamily="18" charset="0"/>
                <a:cs typeface="Times New Roman" panose="02020603050405020304" pitchFamily="18" charset="0"/>
              </a:rPr>
            </a:br>
            <a:r>
              <a:rPr lang="ru-RU" sz="2000" dirty="0" smtClean="0">
                <a:solidFill>
                  <a:schemeClr val="tx2"/>
                </a:solidFill>
                <a:latin typeface="Times New Roman" panose="02020603050405020304" pitchFamily="18" charset="0"/>
                <a:cs typeface="Times New Roman" panose="02020603050405020304" pitchFamily="18" charset="0"/>
              </a:rPr>
              <a:t/>
            </a:r>
            <a:br>
              <a:rPr lang="ru-RU" sz="2000" dirty="0" smtClean="0">
                <a:solidFill>
                  <a:schemeClr val="tx2"/>
                </a:solidFill>
                <a:latin typeface="Times New Roman" panose="02020603050405020304" pitchFamily="18" charset="0"/>
                <a:cs typeface="Times New Roman" panose="02020603050405020304" pitchFamily="18" charset="0"/>
              </a:rPr>
            </a:br>
            <a:r>
              <a:rPr lang="ru-RU" sz="2000" dirty="0">
                <a:solidFill>
                  <a:schemeClr val="tx2"/>
                </a:solidFill>
                <a:latin typeface="Times New Roman" panose="02020603050405020304" pitchFamily="18" charset="0"/>
                <a:cs typeface="Times New Roman" panose="02020603050405020304" pitchFamily="18" charset="0"/>
              </a:rPr>
              <a:t/>
            </a:r>
            <a:br>
              <a:rPr lang="ru-RU" sz="2000" dirty="0">
                <a:solidFill>
                  <a:schemeClr val="tx2"/>
                </a:solidFill>
                <a:latin typeface="Times New Roman" panose="02020603050405020304" pitchFamily="18" charset="0"/>
                <a:cs typeface="Times New Roman" panose="02020603050405020304" pitchFamily="18" charset="0"/>
              </a:rPr>
            </a:br>
            <a:r>
              <a:rPr lang="ru-RU" sz="2000" dirty="0" smtClean="0">
                <a:solidFill>
                  <a:schemeClr val="tx2"/>
                </a:solidFill>
                <a:latin typeface="Times New Roman" panose="02020603050405020304" pitchFamily="18" charset="0"/>
                <a:cs typeface="Times New Roman" panose="02020603050405020304" pitchFamily="18" charset="0"/>
              </a:rPr>
              <a:t/>
            </a:r>
            <a:br>
              <a:rPr lang="ru-RU" sz="2000" dirty="0" smtClean="0">
                <a:solidFill>
                  <a:schemeClr val="tx2"/>
                </a:solidFill>
                <a:latin typeface="Times New Roman" panose="02020603050405020304" pitchFamily="18" charset="0"/>
                <a:cs typeface="Times New Roman" panose="02020603050405020304" pitchFamily="18" charset="0"/>
              </a:rPr>
            </a:br>
            <a:r>
              <a:rPr lang="ru-RU" sz="2000" dirty="0" smtClean="0">
                <a:solidFill>
                  <a:schemeClr val="tx2"/>
                </a:solidFill>
                <a:latin typeface="Times New Roman" panose="02020603050405020304" pitchFamily="18" charset="0"/>
                <a:cs typeface="Times New Roman" panose="02020603050405020304" pitchFamily="18" charset="0"/>
              </a:rPr>
              <a:t/>
            </a:r>
            <a:br>
              <a:rPr lang="ru-RU" sz="2000" dirty="0" smtClean="0">
                <a:solidFill>
                  <a:schemeClr val="tx2"/>
                </a:solidFill>
                <a:latin typeface="Times New Roman" panose="02020603050405020304" pitchFamily="18" charset="0"/>
                <a:cs typeface="Times New Roman" panose="02020603050405020304" pitchFamily="18" charset="0"/>
              </a:rPr>
            </a:br>
            <a:r>
              <a:rPr lang="ru-RU" sz="2000" dirty="0" smtClean="0">
                <a:solidFill>
                  <a:schemeClr val="tx2"/>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Как </a:t>
            </a:r>
            <a:r>
              <a:rPr lang="ru-RU" sz="2000" dirty="0">
                <a:solidFill>
                  <a:schemeClr val="tx1"/>
                </a:solidFill>
                <a:latin typeface="Times New Roman" panose="02020603050405020304" pitchFamily="18" charset="0"/>
                <a:cs typeface="Times New Roman" panose="02020603050405020304" pitchFamily="18" charset="0"/>
              </a:rPr>
              <a:t>мы </a:t>
            </a:r>
            <a:r>
              <a:rPr lang="ru-RU" sz="2000" dirty="0" smtClean="0">
                <a:solidFill>
                  <a:schemeClr val="tx1"/>
                </a:solidFill>
                <a:latin typeface="Times New Roman" panose="02020603050405020304" pitchFamily="18" charset="0"/>
                <a:cs typeface="Times New Roman" panose="02020603050405020304" pitchFamily="18" charset="0"/>
              </a:rPr>
              <a:t>видим на диаграмме оранжевые столбики - это данные девочек, занимающихся плаванием. В среднем показатель составляет 2,3 литров. Голубые столбики </a:t>
            </a:r>
            <a:r>
              <a:rPr lang="ru-RU" sz="2000" dirty="0">
                <a:solidFill>
                  <a:schemeClr val="tx1"/>
                </a:solidFill>
                <a:latin typeface="Times New Roman" panose="02020603050405020304" pitchFamily="18" charset="0"/>
                <a:cs typeface="Times New Roman" panose="02020603050405020304" pitchFamily="18" charset="0"/>
              </a:rPr>
              <a:t>это данные </a:t>
            </a:r>
            <a:r>
              <a:rPr lang="ru-RU" sz="2000" dirty="0" smtClean="0">
                <a:solidFill>
                  <a:schemeClr val="tx1"/>
                </a:solidFill>
                <a:latin typeface="Times New Roman" panose="02020603050405020304" pitchFamily="18" charset="0"/>
                <a:cs typeface="Times New Roman" panose="02020603050405020304" pitchFamily="18" charset="0"/>
              </a:rPr>
              <a:t>девочек, не занимающихся </a:t>
            </a:r>
            <a:r>
              <a:rPr lang="ru-RU" sz="2000" dirty="0">
                <a:solidFill>
                  <a:schemeClr val="tx1"/>
                </a:solidFill>
                <a:latin typeface="Times New Roman" panose="02020603050405020304" pitchFamily="18" charset="0"/>
                <a:cs typeface="Times New Roman" panose="02020603050405020304" pitchFamily="18" charset="0"/>
              </a:rPr>
              <a:t>плаванием. В среднем он составляет </a:t>
            </a:r>
            <a:r>
              <a:rPr lang="ru-RU" sz="2000" dirty="0" smtClean="0">
                <a:solidFill>
                  <a:schemeClr val="tx1"/>
                </a:solidFill>
                <a:latin typeface="Times New Roman" panose="02020603050405020304" pitchFamily="18" charset="0"/>
                <a:cs typeface="Times New Roman" panose="02020603050405020304" pitchFamily="18" charset="0"/>
              </a:rPr>
              <a:t>1,7 литров, разница </a:t>
            </a:r>
            <a:r>
              <a:rPr lang="ru-RU" sz="2000" dirty="0">
                <a:solidFill>
                  <a:schemeClr val="tx1"/>
                </a:solidFill>
                <a:latin typeface="Times New Roman" panose="02020603050405020304" pitchFamily="18" charset="0"/>
                <a:cs typeface="Times New Roman" panose="02020603050405020304" pitchFamily="18" charset="0"/>
              </a:rPr>
              <a:t>составляет </a:t>
            </a:r>
            <a:r>
              <a:rPr lang="ru-RU" sz="2000" dirty="0" smtClean="0">
                <a:solidFill>
                  <a:schemeClr val="tx1"/>
                </a:solidFill>
                <a:latin typeface="Times New Roman" panose="02020603050405020304" pitchFamily="18" charset="0"/>
                <a:cs typeface="Times New Roman" panose="02020603050405020304" pitchFamily="18" charset="0"/>
              </a:rPr>
              <a:t>0,6 </a:t>
            </a:r>
            <a:r>
              <a:rPr lang="ru-RU" sz="2000" dirty="0">
                <a:solidFill>
                  <a:schemeClr val="tx1"/>
                </a:solidFill>
                <a:latin typeface="Times New Roman" panose="02020603050405020304" pitchFamily="18" charset="0"/>
                <a:cs typeface="Times New Roman" panose="02020603050405020304" pitchFamily="18" charset="0"/>
              </a:rPr>
              <a:t>литров. </a:t>
            </a:r>
            <a:r>
              <a:rPr lang="ru-RU" sz="2000" dirty="0">
                <a:solidFill>
                  <a:srgbClr val="FF0000"/>
                </a:solidFill>
                <a:latin typeface="Times New Roman" panose="02020603050405020304" pitchFamily="18" charset="0"/>
                <a:cs typeface="Times New Roman" panose="02020603050405020304" pitchFamily="18" charset="0"/>
              </a:rPr>
              <a:t/>
            </a:r>
            <a:br>
              <a:rPr lang="ru-RU" sz="2000" dirty="0">
                <a:solidFill>
                  <a:srgbClr val="FF0000"/>
                </a:solidFill>
                <a:latin typeface="Times New Roman" panose="02020603050405020304" pitchFamily="18" charset="0"/>
                <a:cs typeface="Times New Roman" panose="02020603050405020304" pitchFamily="18" charset="0"/>
              </a:rPr>
            </a:br>
            <a:r>
              <a:rPr lang="ru-RU" sz="2000" dirty="0" smtClean="0">
                <a:solidFill>
                  <a:srgbClr val="FF0000"/>
                </a:solidFill>
                <a:latin typeface="Times New Roman" panose="02020603050405020304" pitchFamily="18" charset="0"/>
                <a:cs typeface="Times New Roman" panose="02020603050405020304" pitchFamily="18" charset="0"/>
              </a:rPr>
              <a:t/>
            </a:r>
            <a:br>
              <a:rPr lang="ru-RU" sz="2000" dirty="0" smtClean="0">
                <a:solidFill>
                  <a:srgbClr val="FF0000"/>
                </a:solidFill>
                <a:latin typeface="Times New Roman" panose="02020603050405020304" pitchFamily="18" charset="0"/>
                <a:cs typeface="Times New Roman" panose="02020603050405020304" pitchFamily="18" charset="0"/>
              </a:rPr>
            </a:br>
            <a:r>
              <a:rPr lang="ru-RU" sz="2000" dirty="0" smtClean="0">
                <a:solidFill>
                  <a:srgbClr val="FF0000"/>
                </a:solidFill>
                <a:latin typeface="Times New Roman" panose="02020603050405020304" pitchFamily="18" charset="0"/>
                <a:cs typeface="Times New Roman" panose="02020603050405020304" pitchFamily="18" charset="0"/>
              </a:rPr>
              <a:t>     </a:t>
            </a:r>
            <a:endParaRPr lang="ru-RU" sz="2000"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854201" y="2243734"/>
            <a:ext cx="7008172" cy="2290098"/>
          </a:xfrm>
          <a:prstGeom prst="rect">
            <a:avLst/>
          </a:prstGeom>
        </p:spPr>
      </p:pic>
    </p:spTree>
    <p:extLst>
      <p:ext uri="{BB962C8B-B14F-4D97-AF65-F5344CB8AC3E}">
        <p14:creationId xmlns:p14="http://schemas.microsoft.com/office/powerpoint/2010/main" val="209892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9104" y="668867"/>
            <a:ext cx="10782300" cy="1045633"/>
          </a:xfrm>
        </p:spPr>
        <p:txBody>
          <a:bodyPr/>
          <a:lstStyle/>
          <a:p>
            <a:r>
              <a:rPr lang="ru-RU" sz="2400" dirty="0" smtClean="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Также я измерила </a:t>
            </a:r>
            <a:r>
              <a:rPr lang="ru-RU" sz="2000" dirty="0">
                <a:solidFill>
                  <a:schemeClr val="tx1"/>
                </a:solidFill>
                <a:latin typeface="Times New Roman" panose="02020603050405020304" pitchFamily="18" charset="0"/>
                <a:cs typeface="Times New Roman" panose="02020603050405020304" pitchFamily="18" charset="0"/>
              </a:rPr>
              <a:t>объем грудной клетки  при вдохе и </a:t>
            </a:r>
            <a:r>
              <a:rPr lang="ru-RU" sz="2000" dirty="0" smtClean="0">
                <a:solidFill>
                  <a:schemeClr val="tx1"/>
                </a:solidFill>
                <a:latin typeface="Times New Roman" panose="02020603050405020304" pitchFamily="18" charset="0"/>
                <a:cs typeface="Times New Roman" panose="02020603050405020304" pitchFamily="18" charset="0"/>
              </a:rPr>
              <a:t>выдохе. </a:t>
            </a:r>
            <a:r>
              <a:rPr lang="ru-RU" sz="2000" dirty="0">
                <a:solidFill>
                  <a:schemeClr val="tx1"/>
                </a:solidFill>
                <a:latin typeface="Times New Roman" panose="02020603050405020304" pitchFamily="18" charset="0"/>
                <a:cs typeface="Times New Roman" panose="02020603050405020304" pitchFamily="18" charset="0"/>
              </a:rPr>
              <a:t>Как видно из таблиц, кто занимается плаванием у того грудная клетка больше при вдохе и меньше при выдохе. То есть объем вдыхаемого воздуха </a:t>
            </a:r>
            <a:r>
              <a:rPr lang="ru-RU" sz="2000" dirty="0" smtClean="0">
                <a:solidFill>
                  <a:schemeClr val="tx1"/>
                </a:solidFill>
                <a:latin typeface="Times New Roman" panose="02020603050405020304" pitchFamily="18" charset="0"/>
                <a:cs typeface="Times New Roman" panose="02020603050405020304" pitchFamily="18" charset="0"/>
              </a:rPr>
              <a:t>больше.</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62000" y="5199383"/>
            <a:ext cx="10591800" cy="107721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Таким </a:t>
            </a:r>
            <a:r>
              <a:rPr lang="ru-RU" sz="2000" dirty="0">
                <a:latin typeface="Times New Roman" panose="02020603050405020304" pitchFamily="18" charset="0"/>
                <a:cs typeface="Times New Roman" panose="02020603050405020304" pitchFamily="18" charset="0"/>
              </a:rPr>
              <a:t>образом, занятия плаванием благоприятно влияют на развитие межреберных мышц, участвующих в акте дыхания. Показатели объема форсированного выдоха за 1 секунду и окружности грудной клетки значительно выше у </a:t>
            </a:r>
            <a:r>
              <a:rPr lang="ru-RU" sz="2000" dirty="0" smtClean="0">
                <a:latin typeface="Times New Roman" panose="02020603050405020304" pitchFamily="18" charset="0"/>
                <a:cs typeface="Times New Roman" panose="02020603050405020304" pitchFamily="18" charset="0"/>
              </a:rPr>
              <a:t>девочек, </a:t>
            </a:r>
            <a:r>
              <a:rPr lang="ru-RU" sz="2000" dirty="0">
                <a:latin typeface="Times New Roman" panose="02020603050405020304" pitchFamily="18" charset="0"/>
                <a:cs typeface="Times New Roman" panose="02020603050405020304" pitchFamily="18" charset="0"/>
              </a:rPr>
              <a:t>которые занимаются </a:t>
            </a:r>
            <a:r>
              <a:rPr lang="ru-RU" sz="2000" dirty="0" smtClean="0">
                <a:latin typeface="Times New Roman" panose="02020603050405020304" pitchFamily="18" charset="0"/>
                <a:cs typeface="Times New Roman" panose="02020603050405020304" pitchFamily="18" charset="0"/>
              </a:rPr>
              <a:t>плаванием</a:t>
            </a:r>
            <a:r>
              <a:rPr lang="ru-RU" sz="2000" dirty="0">
                <a:latin typeface="Times New Roman" panose="02020603050405020304" pitchFamily="18" charset="0"/>
                <a:cs typeface="Times New Roman" panose="02020603050405020304" pitchFamily="18" charset="0"/>
              </a:rPr>
              <a:t>.</a:t>
            </a:r>
          </a:p>
        </p:txBody>
      </p:sp>
      <p:pic>
        <p:nvPicPr>
          <p:cNvPr id="7" name="Рисунок 6"/>
          <p:cNvPicPr>
            <a:picLocks noChangeAspect="1"/>
          </p:cNvPicPr>
          <p:nvPr/>
        </p:nvPicPr>
        <p:blipFill>
          <a:blip r:embed="rId2"/>
          <a:stretch>
            <a:fillRect/>
          </a:stretch>
        </p:blipFill>
        <p:spPr>
          <a:xfrm>
            <a:off x="762000" y="2603500"/>
            <a:ext cx="5116898" cy="2070100"/>
          </a:xfrm>
          <a:prstGeom prst="rect">
            <a:avLst/>
          </a:prstGeom>
        </p:spPr>
      </p:pic>
      <p:graphicFrame>
        <p:nvGraphicFramePr>
          <p:cNvPr id="8" name="Диаграмма 7"/>
          <p:cNvGraphicFramePr>
            <a:graphicFrameLocks/>
          </p:cNvGraphicFramePr>
          <p:nvPr>
            <p:extLst>
              <p:ext uri="{D42A27DB-BD31-4B8C-83A1-F6EECF244321}">
                <p14:modId xmlns:p14="http://schemas.microsoft.com/office/powerpoint/2010/main" val="3460264385"/>
              </p:ext>
            </p:extLst>
          </p:nvPr>
        </p:nvGraphicFramePr>
        <p:xfrm>
          <a:off x="6553200" y="2159000"/>
          <a:ext cx="4737100" cy="2806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974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7512" y="300567"/>
            <a:ext cx="10782300" cy="639233"/>
          </a:xfrm>
        </p:spPr>
        <p:txBody>
          <a:bodyPr/>
          <a:lstStyle/>
          <a:p>
            <a:pPr algn="ctr"/>
            <a:r>
              <a:rPr lang="ru-RU" sz="3200" dirty="0" smtClean="0">
                <a:solidFill>
                  <a:schemeClr val="tx1"/>
                </a:solidFill>
                <a:latin typeface="Times New Roman" panose="02020603050405020304" pitchFamily="18" charset="0"/>
                <a:cs typeface="Times New Roman" panose="02020603050405020304" pitchFamily="18" charset="0"/>
              </a:rPr>
              <a:t>Заключение</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977900" y="939800"/>
            <a:ext cx="10248900" cy="2997200"/>
          </a:xfrm>
        </p:spPr>
        <p:txBody>
          <a:bodyPr>
            <a:normAutofit fontScale="77500" lnSpcReduction="20000"/>
          </a:bodyPr>
          <a:lstStyle/>
          <a:p>
            <a:pPr algn="just"/>
            <a:r>
              <a:rPr lang="ru-RU" dirty="0" smtClean="0">
                <a:solidFill>
                  <a:schemeClr val="tx1"/>
                </a:solidFill>
                <a:latin typeface="Times New Roman" panose="02020603050405020304" pitchFamily="18" charset="0"/>
                <a:cs typeface="Times New Roman" panose="02020603050405020304" pitchFamily="18" charset="0"/>
              </a:rPr>
              <a:t>	</a:t>
            </a:r>
            <a:r>
              <a:rPr lang="ru-RU" sz="2600" dirty="0">
                <a:solidFill>
                  <a:schemeClr val="tx1"/>
                </a:solidFill>
                <a:latin typeface="Times New Roman" panose="02020603050405020304" pitchFamily="18" charset="0"/>
                <a:cs typeface="Times New Roman" panose="02020603050405020304" pitchFamily="18" charset="0"/>
              </a:rPr>
              <a:t> Целью научно – исследовательской работы заключалось </a:t>
            </a:r>
            <a:r>
              <a:rPr lang="ru-RU" sz="2600" dirty="0" smtClean="0">
                <a:solidFill>
                  <a:schemeClr val="tx1"/>
                </a:solidFill>
                <a:latin typeface="Times New Roman" panose="02020603050405020304" pitchFamily="18" charset="0"/>
                <a:cs typeface="Times New Roman" panose="02020603050405020304" pitchFamily="18" charset="0"/>
              </a:rPr>
              <a:t>изучить </a:t>
            </a:r>
            <a:r>
              <a:rPr lang="ru-RU" sz="2600" dirty="0">
                <a:solidFill>
                  <a:schemeClr val="tx1"/>
                </a:solidFill>
                <a:latin typeface="Times New Roman" panose="02020603050405020304" pitchFamily="18" charset="0"/>
                <a:cs typeface="Times New Roman" panose="02020603050405020304" pitchFamily="18" charset="0"/>
              </a:rPr>
              <a:t>историю развития плавания в России и выявить, как влияет занятие плаванием на здоровье школьников </a:t>
            </a:r>
            <a:r>
              <a:rPr lang="ru-RU" sz="2600" dirty="0" smtClean="0">
                <a:solidFill>
                  <a:schemeClr val="tx1"/>
                </a:solidFill>
                <a:latin typeface="Times New Roman" panose="02020603050405020304" pitchFamily="18" charset="0"/>
                <a:cs typeface="Times New Roman" panose="02020603050405020304" pitchFamily="18" charset="0"/>
              </a:rPr>
              <a:t>10-11 лет. </a:t>
            </a:r>
            <a:r>
              <a:rPr lang="ru-RU" sz="2600" dirty="0">
                <a:solidFill>
                  <a:schemeClr val="tx1"/>
                </a:solidFill>
                <a:latin typeface="Times New Roman" panose="02020603050405020304" pitchFamily="18" charset="0"/>
                <a:cs typeface="Times New Roman" panose="02020603050405020304" pitchFamily="18" charset="0"/>
              </a:rPr>
              <a:t>Для достижения указанной цели были поставлены ряд задач, которые успешно </a:t>
            </a:r>
            <a:r>
              <a:rPr lang="ru-RU" sz="2600" dirty="0" smtClean="0">
                <a:solidFill>
                  <a:schemeClr val="tx1"/>
                </a:solidFill>
                <a:latin typeface="Times New Roman" panose="02020603050405020304" pitchFamily="18" charset="0"/>
                <a:cs typeface="Times New Roman" panose="02020603050405020304" pitchFamily="18" charset="0"/>
              </a:rPr>
              <a:t>выполнены. Доказали </a:t>
            </a:r>
            <a:r>
              <a:rPr lang="ru-RU" sz="2600" dirty="0">
                <a:solidFill>
                  <a:schemeClr val="tx1"/>
                </a:solidFill>
                <a:latin typeface="Times New Roman" panose="02020603050405020304" pitchFamily="18" charset="0"/>
                <a:cs typeface="Times New Roman" panose="02020603050405020304" pitchFamily="18" charset="0"/>
              </a:rPr>
              <a:t>эффективность занятия плавания измерительными методами. </a:t>
            </a:r>
            <a:r>
              <a:rPr lang="ru-RU" sz="2600" dirty="0" smtClean="0">
                <a:solidFill>
                  <a:schemeClr val="tx1"/>
                </a:solidFill>
                <a:latin typeface="Times New Roman" panose="02020603050405020304" pitchFamily="18" charset="0"/>
                <a:cs typeface="Times New Roman" panose="02020603050405020304" pitchFamily="18" charset="0"/>
              </a:rPr>
              <a:t>	Таким </a:t>
            </a:r>
            <a:r>
              <a:rPr lang="ru-RU" sz="2600" dirty="0">
                <a:solidFill>
                  <a:schemeClr val="tx1"/>
                </a:solidFill>
                <a:latin typeface="Times New Roman" panose="02020603050405020304" pitchFamily="18" charset="0"/>
                <a:cs typeface="Times New Roman" panose="02020603050405020304" pitchFamily="18" charset="0"/>
              </a:rPr>
              <a:t>образом, плавание является физическим упражнением, которое способствует гармоничному развитию тела. </a:t>
            </a:r>
          </a:p>
          <a:p>
            <a:pPr algn="just"/>
            <a:r>
              <a:rPr lang="ru-RU" sz="2600" dirty="0" smtClean="0">
                <a:solidFill>
                  <a:schemeClr val="tx1"/>
                </a:solidFill>
                <a:latin typeface="Times New Roman" panose="02020603050405020304" pitchFamily="18" charset="0"/>
                <a:cs typeface="Times New Roman" panose="02020603050405020304" pitchFamily="18" charset="0"/>
              </a:rPr>
              <a:t>	Согласно </a:t>
            </a:r>
            <a:r>
              <a:rPr lang="ru-RU" sz="2600" dirty="0">
                <a:solidFill>
                  <a:schemeClr val="tx1"/>
                </a:solidFill>
                <a:latin typeface="Times New Roman" panose="02020603050405020304" pitchFamily="18" charset="0"/>
                <a:cs typeface="Times New Roman" panose="02020603050405020304" pitchFamily="18" charset="0"/>
              </a:rPr>
              <a:t>многочисленным исследованиям во всём мире плавание является одним из наиболее щадящих видов спорта для нашего организма. </a:t>
            </a:r>
            <a:r>
              <a:rPr lang="ru-RU" sz="2600" dirty="0" smtClean="0">
                <a:solidFill>
                  <a:schemeClr val="tx1"/>
                </a:solidFill>
                <a:latin typeface="Times New Roman" panose="02020603050405020304" pitchFamily="18" charset="0"/>
                <a:cs typeface="Times New Roman" panose="02020603050405020304" pitchFamily="18" charset="0"/>
              </a:rPr>
              <a:t>Им </a:t>
            </a:r>
            <a:r>
              <a:rPr lang="ru-RU" sz="2600" dirty="0">
                <a:solidFill>
                  <a:schemeClr val="tx1"/>
                </a:solidFill>
                <a:latin typeface="Times New Roman" panose="02020603050405020304" pitchFamily="18" charset="0"/>
                <a:cs typeface="Times New Roman" panose="02020603050405020304" pitchFamily="18" charset="0"/>
              </a:rPr>
              <a:t>можно заниматься в любом возрасте. </a:t>
            </a:r>
            <a:r>
              <a:rPr lang="ru-RU" sz="2600" dirty="0" smtClean="0">
                <a:solidFill>
                  <a:schemeClr val="tx1"/>
                </a:solidFill>
                <a:latin typeface="Times New Roman" panose="02020603050405020304" pitchFamily="18" charset="0"/>
                <a:cs typeface="Times New Roman" panose="02020603050405020304" pitchFamily="18" charset="0"/>
              </a:rPr>
              <a:t>С его помощью вы </a:t>
            </a:r>
            <a:r>
              <a:rPr lang="ru-RU" sz="2600" dirty="0">
                <a:solidFill>
                  <a:schemeClr val="tx1"/>
                </a:solidFill>
                <a:latin typeface="Times New Roman" panose="02020603050405020304" pitchFamily="18" charset="0"/>
                <a:cs typeface="Times New Roman" panose="02020603050405020304" pitchFamily="18" charset="0"/>
              </a:rPr>
              <a:t>можете укрепить сердечно - сосудистую и дыхательную систему, улучшить подвижность позвоночника, усилить приток полезных веществ ко всем органам. Плавание влияет на организм человека наиболее благотворно, чем любой другой вид спорта. Оно помогает стать стройным, подтянутым, молодым, здоровым, выносливым и спокойным. Сделайте плавание частью своей </a:t>
            </a:r>
            <a:r>
              <a:rPr lang="ru-RU" sz="2600" dirty="0" smtClean="0">
                <a:solidFill>
                  <a:schemeClr val="tx1"/>
                </a:solidFill>
                <a:latin typeface="Times New Roman" panose="02020603050405020304" pitchFamily="18" charset="0"/>
                <a:cs typeface="Times New Roman" panose="02020603050405020304" pitchFamily="18" charset="0"/>
              </a:rPr>
              <a:t>жизни.</a:t>
            </a:r>
            <a:endParaRPr lang="ru-RU" dirty="0"/>
          </a:p>
        </p:txBody>
      </p:sp>
      <p:pic>
        <p:nvPicPr>
          <p:cNvPr id="7" name="Рисунок 6"/>
          <p:cNvPicPr>
            <a:picLocks noChangeAspect="1"/>
          </p:cNvPicPr>
          <p:nvPr/>
        </p:nvPicPr>
        <p:blipFill>
          <a:blip r:embed="rId2"/>
          <a:stretch>
            <a:fillRect/>
          </a:stretch>
        </p:blipFill>
        <p:spPr>
          <a:xfrm>
            <a:off x="3388291" y="4089400"/>
            <a:ext cx="4369348" cy="2534650"/>
          </a:xfrm>
          <a:prstGeom prst="rect">
            <a:avLst/>
          </a:prstGeom>
        </p:spPr>
      </p:pic>
    </p:spTree>
    <p:extLst>
      <p:ext uri="{BB962C8B-B14F-4D97-AF65-F5344CB8AC3E}">
        <p14:creationId xmlns:p14="http://schemas.microsoft.com/office/powerpoint/2010/main" val="198826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04" y="770467"/>
            <a:ext cx="10782300" cy="423333"/>
          </a:xfrm>
        </p:spPr>
        <p:txBody>
          <a:bodyPr/>
          <a:lstStyle/>
          <a:p>
            <a:pPr algn="ctr"/>
            <a:r>
              <a:rPr lang="ru-RU" sz="3200" dirty="0" smtClean="0">
                <a:solidFill>
                  <a:schemeClr val="tx2"/>
                </a:solidFill>
                <a:latin typeface="Times New Roman" panose="02020603050405020304" pitchFamily="18" charset="0"/>
                <a:cs typeface="Times New Roman" panose="02020603050405020304" pitchFamily="18" charset="0"/>
              </a:rPr>
              <a:t>Содержание</a:t>
            </a:r>
            <a:endParaRPr lang="ru-RU" sz="3200" dirty="0">
              <a:solidFill>
                <a:schemeClr val="tx2"/>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67512" y="1562100"/>
            <a:ext cx="10718292" cy="4290696"/>
          </a:xfrm>
        </p:spPr>
        <p:txBody>
          <a:bodyPr/>
          <a:lstStyle/>
          <a:p>
            <a:r>
              <a:rPr lang="ru-RU" sz="2400" dirty="0" smtClean="0">
                <a:solidFill>
                  <a:schemeClr val="tx2"/>
                </a:solidFill>
                <a:latin typeface="Times New Roman" panose="02020603050405020304" pitchFamily="18" charset="0"/>
                <a:cs typeface="Times New Roman" panose="02020603050405020304" pitchFamily="18" charset="0"/>
              </a:rPr>
              <a:t>Введение</a:t>
            </a:r>
          </a:p>
          <a:p>
            <a:pPr marL="457200" indent="-457200">
              <a:buAutoNum type="arabicPeriod"/>
            </a:pPr>
            <a:r>
              <a:rPr lang="ru-RU" sz="2400" dirty="0" smtClean="0">
                <a:solidFill>
                  <a:schemeClr val="tx2"/>
                </a:solidFill>
                <a:latin typeface="Times New Roman" panose="02020603050405020304" pitchFamily="18" charset="0"/>
                <a:cs typeface="Times New Roman" panose="02020603050405020304" pitchFamily="18" charset="0"/>
              </a:rPr>
              <a:t>История развития плавания в России</a:t>
            </a:r>
          </a:p>
          <a:p>
            <a:pPr marL="457200" indent="-457200">
              <a:buAutoNum type="arabicPeriod"/>
            </a:pPr>
            <a:r>
              <a:rPr lang="ru-RU" sz="2400" dirty="0" smtClean="0">
                <a:solidFill>
                  <a:schemeClr val="tx2"/>
                </a:solidFill>
                <a:latin typeface="Times New Roman" panose="02020603050405020304" pitchFamily="18" charset="0"/>
                <a:cs typeface="Times New Roman" panose="02020603050405020304" pitchFamily="18" charset="0"/>
              </a:rPr>
              <a:t>Виды плавания</a:t>
            </a:r>
          </a:p>
          <a:p>
            <a:pPr marL="457200" indent="-457200">
              <a:buAutoNum type="arabicPeriod"/>
            </a:pPr>
            <a:r>
              <a:rPr lang="ru-RU" sz="2400" dirty="0" smtClean="0">
                <a:solidFill>
                  <a:schemeClr val="tx2"/>
                </a:solidFill>
                <a:latin typeface="Times New Roman" panose="02020603050405020304" pitchFamily="18" charset="0"/>
                <a:cs typeface="Times New Roman" panose="02020603050405020304" pitchFamily="18" charset="0"/>
              </a:rPr>
              <a:t>Спортивное плавание</a:t>
            </a:r>
          </a:p>
          <a:p>
            <a:pPr marL="457200" indent="-457200">
              <a:buAutoNum type="arabicPeriod"/>
            </a:pPr>
            <a:r>
              <a:rPr lang="ru-RU" sz="2400" dirty="0" smtClean="0">
                <a:solidFill>
                  <a:schemeClr val="tx2"/>
                </a:solidFill>
                <a:latin typeface="Times New Roman" panose="02020603050405020304" pitchFamily="18" charset="0"/>
                <a:cs typeface="Times New Roman" panose="02020603050405020304" pitchFamily="18" charset="0"/>
              </a:rPr>
              <a:t>Влияние плавания на здоровье школьников</a:t>
            </a:r>
          </a:p>
          <a:p>
            <a:r>
              <a:rPr lang="ru-RU" sz="2400" dirty="0" smtClean="0">
                <a:solidFill>
                  <a:schemeClr val="tx2"/>
                </a:solidFill>
                <a:latin typeface="Times New Roman" panose="02020603050405020304" pitchFamily="18" charset="0"/>
                <a:cs typeface="Times New Roman" panose="02020603050405020304" pitchFamily="18" charset="0"/>
              </a:rPr>
              <a:t>Заключение</a:t>
            </a:r>
          </a:p>
          <a:p>
            <a:r>
              <a:rPr lang="ru-RU" sz="2400" dirty="0" smtClean="0">
                <a:solidFill>
                  <a:schemeClr val="tx2"/>
                </a:solidFill>
                <a:latin typeface="Times New Roman" panose="02020603050405020304" pitchFamily="18" charset="0"/>
                <a:cs typeface="Times New Roman" panose="02020603050405020304" pitchFamily="18" charset="0"/>
              </a:rPr>
              <a:t>Литература</a:t>
            </a:r>
          </a:p>
          <a:p>
            <a:endParaRPr lang="ru-RU" sz="2400" dirty="0"/>
          </a:p>
        </p:txBody>
      </p:sp>
    </p:spTree>
    <p:extLst>
      <p:ext uri="{BB962C8B-B14F-4D97-AF65-F5344CB8AC3E}">
        <p14:creationId xmlns:p14="http://schemas.microsoft.com/office/powerpoint/2010/main" val="286836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04" y="770467"/>
            <a:ext cx="10782300" cy="550333"/>
          </a:xfrm>
        </p:spPr>
        <p:txBody>
          <a:bodyPr/>
          <a:lstStyle/>
          <a:p>
            <a:pPr algn="ctr"/>
            <a:r>
              <a:rPr lang="ru-RU" sz="4000" dirty="0" smtClean="0">
                <a:solidFill>
                  <a:schemeClr val="tx2"/>
                </a:solidFill>
                <a:latin typeface="Times New Roman" panose="02020603050405020304" pitchFamily="18" charset="0"/>
                <a:cs typeface="Times New Roman" panose="02020603050405020304" pitchFamily="18" charset="0"/>
              </a:rPr>
              <a:t>Введение</a:t>
            </a:r>
            <a:endParaRPr lang="ru-RU" sz="4000" dirty="0">
              <a:solidFill>
                <a:schemeClr val="tx2"/>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67512" y="1320800"/>
            <a:ext cx="10381488" cy="4531996"/>
          </a:xfrm>
        </p:spPr>
        <p:txBody>
          <a:bodyPr>
            <a:normAutofit fontScale="40000" lnSpcReduction="20000"/>
          </a:bodyPr>
          <a:lstStyle/>
          <a:p>
            <a:r>
              <a:rPr lang="ru-RU" dirty="0" smtClean="0"/>
              <a:t>     </a:t>
            </a:r>
            <a:r>
              <a:rPr lang="ru-RU" sz="4200" dirty="0">
                <a:solidFill>
                  <a:schemeClr val="tx1"/>
                </a:solidFill>
                <a:latin typeface="Times New Roman" panose="02020603050405020304" pitchFamily="18" charset="0"/>
                <a:cs typeface="Times New Roman" panose="02020603050405020304" pitchFamily="18" charset="0"/>
              </a:rPr>
              <a:t>Тема научно – исследовательской работы </a:t>
            </a:r>
            <a:r>
              <a:rPr lang="ru-RU" sz="4200" dirty="0" smtClean="0">
                <a:solidFill>
                  <a:schemeClr val="tx1"/>
                </a:solidFill>
                <a:latin typeface="Times New Roman" panose="02020603050405020304" pitchFamily="18" charset="0"/>
                <a:cs typeface="Times New Roman" panose="02020603050405020304" pitchFamily="18" charset="0"/>
              </a:rPr>
              <a:t>«Влияние плавания на здоровье школьников».</a:t>
            </a:r>
            <a:endParaRPr lang="ru-RU" sz="4200" dirty="0">
              <a:solidFill>
                <a:schemeClr val="tx1"/>
              </a:solidFill>
              <a:latin typeface="Times New Roman" panose="02020603050405020304" pitchFamily="18" charset="0"/>
              <a:cs typeface="Times New Roman" panose="02020603050405020304" pitchFamily="18" charset="0"/>
            </a:endParaRPr>
          </a:p>
          <a:p>
            <a:r>
              <a:rPr lang="ru-RU" sz="4200" dirty="0">
                <a:solidFill>
                  <a:schemeClr val="tx1"/>
                </a:solidFill>
                <a:latin typeface="Times New Roman" panose="02020603050405020304" pitchFamily="18" charset="0"/>
                <a:cs typeface="Times New Roman" panose="02020603050405020304" pitchFamily="18" charset="0"/>
              </a:rPr>
              <a:t>     Актуальность темы: тема может представлять интерес, как для широкого круга общественности, так и для специалистов в области спорта, плавания. Плавание благоприятно для всестороннего развития ребенка. Занятия плаванием развивают такие черты личности, как целеустремленность, настойчивость, самообладание, решительность, смелость, дисциплинированность, умение действовать в коллективе, проявлять самостоятельность.</a:t>
            </a:r>
          </a:p>
          <a:p>
            <a:r>
              <a:rPr lang="ru-RU" sz="4200" dirty="0">
                <a:solidFill>
                  <a:schemeClr val="tx1"/>
                </a:solidFill>
                <a:latin typeface="Times New Roman" panose="02020603050405020304" pitchFamily="18" charset="0"/>
                <a:cs typeface="Times New Roman" panose="02020603050405020304" pitchFamily="18" charset="0"/>
              </a:rPr>
              <a:t>     Гипотеза исследования: в ходе научно – исследовательской работы выявить положительное влияние плавания на развитие школьников </a:t>
            </a:r>
            <a:r>
              <a:rPr lang="ru-RU" sz="4200" dirty="0" smtClean="0">
                <a:solidFill>
                  <a:schemeClr val="tx1"/>
                </a:solidFill>
                <a:latin typeface="Times New Roman" panose="02020603050405020304" pitchFamily="18" charset="0"/>
                <a:cs typeface="Times New Roman" panose="02020603050405020304" pitchFamily="18" charset="0"/>
              </a:rPr>
              <a:t>10-11 лет, </a:t>
            </a:r>
            <a:r>
              <a:rPr lang="ru-RU" sz="4200" dirty="0">
                <a:solidFill>
                  <a:schemeClr val="tx1"/>
                </a:solidFill>
                <a:latin typeface="Times New Roman" panose="02020603050405020304" pitchFamily="18" charset="0"/>
                <a:cs typeface="Times New Roman" panose="02020603050405020304" pitchFamily="18" charset="0"/>
              </a:rPr>
              <a:t>в частности на развитие </a:t>
            </a:r>
            <a:r>
              <a:rPr lang="ru-RU" sz="4200" dirty="0" smtClean="0">
                <a:solidFill>
                  <a:schemeClr val="tx1"/>
                </a:solidFill>
                <a:latin typeface="Times New Roman" panose="02020603050405020304" pitchFamily="18" charset="0"/>
                <a:cs typeface="Times New Roman" panose="02020603050405020304" pitchFamily="18" charset="0"/>
              </a:rPr>
              <a:t>легких.</a:t>
            </a:r>
            <a:endParaRPr lang="ru-RU" sz="4200" dirty="0">
              <a:solidFill>
                <a:schemeClr val="tx1"/>
              </a:solidFill>
              <a:latin typeface="Times New Roman" panose="02020603050405020304" pitchFamily="18" charset="0"/>
              <a:cs typeface="Times New Roman" panose="02020603050405020304" pitchFamily="18" charset="0"/>
            </a:endParaRPr>
          </a:p>
          <a:p>
            <a:r>
              <a:rPr lang="ru-RU" sz="4200" dirty="0">
                <a:solidFill>
                  <a:schemeClr val="tx1"/>
                </a:solidFill>
                <a:latin typeface="Times New Roman" panose="02020603050405020304" pitchFamily="18" charset="0"/>
                <a:cs typeface="Times New Roman" panose="02020603050405020304" pitchFamily="18" charset="0"/>
              </a:rPr>
              <a:t>     Объект исследования: </a:t>
            </a:r>
            <a:r>
              <a:rPr lang="ru-RU" sz="4200" dirty="0" smtClean="0">
                <a:solidFill>
                  <a:schemeClr val="tx1"/>
                </a:solidFill>
                <a:latin typeface="Times New Roman" panose="02020603050405020304" pitchFamily="18" charset="0"/>
                <a:cs typeface="Times New Roman" panose="02020603050405020304" pitchFamily="18" charset="0"/>
              </a:rPr>
              <a:t>девочки 10-11 лет, </a:t>
            </a:r>
            <a:r>
              <a:rPr lang="ru-RU" sz="4200" dirty="0">
                <a:solidFill>
                  <a:schemeClr val="tx1"/>
                </a:solidFill>
                <a:latin typeface="Times New Roman" panose="02020603050405020304" pitchFamily="18" charset="0"/>
                <a:cs typeface="Times New Roman" panose="02020603050405020304" pitchFamily="18" charset="0"/>
              </a:rPr>
              <a:t>занимающиеся плаванием и не занимающиеся плаванием.</a:t>
            </a:r>
          </a:p>
          <a:p>
            <a:r>
              <a:rPr lang="ru-RU" sz="4200" dirty="0">
                <a:solidFill>
                  <a:schemeClr val="tx1"/>
                </a:solidFill>
                <a:latin typeface="Times New Roman" panose="02020603050405020304" pitchFamily="18" charset="0"/>
                <a:cs typeface="Times New Roman" panose="02020603050405020304" pitchFamily="18" charset="0"/>
              </a:rPr>
              <a:t>     Предмет исследования: измерение объема легких, развитие грудной </a:t>
            </a:r>
            <a:r>
              <a:rPr lang="ru-RU" sz="4200" dirty="0" smtClean="0">
                <a:solidFill>
                  <a:schemeClr val="tx1"/>
                </a:solidFill>
                <a:latin typeface="Times New Roman" panose="02020603050405020304" pitchFamily="18" charset="0"/>
                <a:cs typeface="Times New Roman" panose="02020603050405020304" pitchFamily="18" charset="0"/>
              </a:rPr>
              <a:t>клетки.</a:t>
            </a:r>
            <a:endParaRPr lang="ru-RU" sz="4200" dirty="0">
              <a:solidFill>
                <a:schemeClr val="tx1"/>
              </a:solidFill>
              <a:latin typeface="Times New Roman" panose="02020603050405020304" pitchFamily="18" charset="0"/>
              <a:cs typeface="Times New Roman" panose="02020603050405020304" pitchFamily="18" charset="0"/>
            </a:endParaRPr>
          </a:p>
          <a:p>
            <a:r>
              <a:rPr lang="ru-RU" sz="4200" dirty="0">
                <a:solidFill>
                  <a:schemeClr val="tx1"/>
                </a:solidFill>
                <a:latin typeface="Times New Roman" panose="02020603050405020304" pitchFamily="18" charset="0"/>
                <a:cs typeface="Times New Roman" panose="02020603050405020304" pitchFamily="18" charset="0"/>
              </a:rPr>
              <a:t>     Цель научно – исследовательской работы: </a:t>
            </a:r>
            <a:r>
              <a:rPr lang="ru-RU" sz="4200" dirty="0" smtClean="0">
                <a:solidFill>
                  <a:schemeClr val="tx1"/>
                </a:solidFill>
                <a:latin typeface="Times New Roman" panose="02020603050405020304" pitchFamily="18" charset="0"/>
                <a:cs typeface="Times New Roman" panose="02020603050405020304" pitchFamily="18" charset="0"/>
              </a:rPr>
              <a:t>изучить </a:t>
            </a:r>
            <a:r>
              <a:rPr lang="ru-RU" sz="4200" dirty="0">
                <a:solidFill>
                  <a:schemeClr val="tx1"/>
                </a:solidFill>
                <a:latin typeface="Times New Roman" panose="02020603050405020304" pitchFamily="18" charset="0"/>
                <a:cs typeface="Times New Roman" panose="02020603050405020304" pitchFamily="18" charset="0"/>
              </a:rPr>
              <a:t>историю развития плавания в </a:t>
            </a:r>
            <a:r>
              <a:rPr lang="ru-RU" sz="4200" dirty="0" smtClean="0">
                <a:solidFill>
                  <a:schemeClr val="tx1"/>
                </a:solidFill>
                <a:latin typeface="Times New Roman" panose="02020603050405020304" pitchFamily="18" charset="0"/>
                <a:cs typeface="Times New Roman" panose="02020603050405020304" pitchFamily="18" charset="0"/>
              </a:rPr>
              <a:t>России, </a:t>
            </a:r>
            <a:r>
              <a:rPr lang="ru-RU" sz="4200" dirty="0">
                <a:solidFill>
                  <a:schemeClr val="tx1"/>
                </a:solidFill>
                <a:latin typeface="Times New Roman" panose="02020603050405020304" pitchFamily="18" charset="0"/>
                <a:cs typeface="Times New Roman" panose="02020603050405020304" pitchFamily="18" charset="0"/>
              </a:rPr>
              <a:t>выявить, как влияет занятие плаванием на здоровье школьников </a:t>
            </a:r>
            <a:r>
              <a:rPr lang="ru-RU" sz="4200" dirty="0" smtClean="0">
                <a:solidFill>
                  <a:schemeClr val="tx1"/>
                </a:solidFill>
                <a:latin typeface="Times New Roman" panose="02020603050405020304" pitchFamily="18" charset="0"/>
                <a:cs typeface="Times New Roman" panose="02020603050405020304" pitchFamily="18" charset="0"/>
              </a:rPr>
              <a:t>.</a:t>
            </a:r>
            <a:endParaRPr lang="ru-RU" sz="4200" dirty="0">
              <a:solidFill>
                <a:schemeClr val="tx1"/>
              </a:solidFill>
              <a:latin typeface="Times New Roman" panose="02020603050405020304" pitchFamily="18" charset="0"/>
              <a:cs typeface="Times New Roman" panose="02020603050405020304" pitchFamily="18" charset="0"/>
            </a:endParaRPr>
          </a:p>
          <a:p>
            <a:r>
              <a:rPr lang="ru-RU" sz="4200" dirty="0">
                <a:solidFill>
                  <a:schemeClr val="tx1"/>
                </a:solidFill>
                <a:latin typeface="Times New Roman" panose="02020603050405020304" pitchFamily="18" charset="0"/>
                <a:cs typeface="Times New Roman" panose="02020603050405020304" pitchFamily="18" charset="0"/>
              </a:rPr>
              <a:t>     Задачи: </a:t>
            </a:r>
            <a:endParaRPr lang="ru-RU" sz="4200" dirty="0" smtClean="0">
              <a:solidFill>
                <a:schemeClr val="tx1"/>
              </a:solidFill>
              <a:latin typeface="Times New Roman" panose="02020603050405020304" pitchFamily="18" charset="0"/>
              <a:cs typeface="Times New Roman" panose="02020603050405020304" pitchFamily="18" charset="0"/>
            </a:endParaRPr>
          </a:p>
          <a:p>
            <a:pPr marL="514350" indent="-514350">
              <a:buAutoNum type="arabicParenR"/>
            </a:pPr>
            <a:r>
              <a:rPr lang="ru-RU" sz="4200" dirty="0" smtClean="0">
                <a:solidFill>
                  <a:schemeClr val="tx1"/>
                </a:solidFill>
                <a:latin typeface="Times New Roman" panose="02020603050405020304" pitchFamily="18" charset="0"/>
                <a:cs typeface="Times New Roman" panose="02020603050405020304" pitchFamily="18" charset="0"/>
              </a:rPr>
              <a:t>проанализировать </a:t>
            </a:r>
            <a:r>
              <a:rPr lang="ru-RU" sz="4200" dirty="0">
                <a:solidFill>
                  <a:schemeClr val="tx1"/>
                </a:solidFill>
                <a:latin typeface="Times New Roman" panose="02020603050405020304" pitchFamily="18" charset="0"/>
                <a:cs typeface="Times New Roman" panose="02020603050405020304" pitchFamily="18" charset="0"/>
              </a:rPr>
              <a:t>историю развития плавания в России</a:t>
            </a:r>
            <a:r>
              <a:rPr lang="ru-RU" sz="4200" dirty="0" smtClean="0">
                <a:solidFill>
                  <a:schemeClr val="tx1"/>
                </a:solidFill>
                <a:latin typeface="Times New Roman" panose="02020603050405020304" pitchFamily="18" charset="0"/>
                <a:cs typeface="Times New Roman" panose="02020603050405020304" pitchFamily="18" charset="0"/>
              </a:rPr>
              <a:t>;</a:t>
            </a:r>
          </a:p>
          <a:p>
            <a:pPr marL="514350" indent="-514350">
              <a:buAutoNum type="arabicParenR"/>
            </a:pPr>
            <a:r>
              <a:rPr lang="ru-RU" sz="4200" dirty="0" smtClean="0">
                <a:solidFill>
                  <a:schemeClr val="tx1"/>
                </a:solidFill>
                <a:latin typeface="Times New Roman" panose="02020603050405020304" pitchFamily="18" charset="0"/>
                <a:cs typeface="Times New Roman" panose="02020603050405020304" pitchFamily="18" charset="0"/>
              </a:rPr>
              <a:t>выяснить</a:t>
            </a:r>
            <a:r>
              <a:rPr lang="ru-RU" sz="4200" dirty="0">
                <a:solidFill>
                  <a:schemeClr val="tx1"/>
                </a:solidFill>
                <a:latin typeface="Times New Roman" panose="02020603050405020304" pitchFamily="18" charset="0"/>
                <a:cs typeface="Times New Roman" panose="02020603050405020304" pitchFamily="18" charset="0"/>
              </a:rPr>
              <a:t>, как плавание влияет на развитие </a:t>
            </a:r>
            <a:r>
              <a:rPr lang="ru-RU" sz="4200" dirty="0" smtClean="0">
                <a:solidFill>
                  <a:schemeClr val="tx1"/>
                </a:solidFill>
                <a:latin typeface="Times New Roman" panose="02020603050405020304" pitchFamily="18" charset="0"/>
                <a:cs typeface="Times New Roman" panose="02020603050405020304" pitchFamily="18" charset="0"/>
              </a:rPr>
              <a:t>школьников; </a:t>
            </a:r>
          </a:p>
          <a:p>
            <a:pPr marL="514350" indent="-514350">
              <a:buAutoNum type="arabicParenR"/>
            </a:pPr>
            <a:r>
              <a:rPr lang="ru-RU" sz="4200" dirty="0" smtClean="0">
                <a:solidFill>
                  <a:schemeClr val="tx1"/>
                </a:solidFill>
                <a:latin typeface="Times New Roman" panose="02020603050405020304" pitchFamily="18" charset="0"/>
                <a:cs typeface="Times New Roman" panose="02020603050405020304" pitchFamily="18" charset="0"/>
              </a:rPr>
              <a:t>экспериментально </a:t>
            </a:r>
            <a:r>
              <a:rPr lang="ru-RU" sz="4200" dirty="0">
                <a:solidFill>
                  <a:schemeClr val="tx1"/>
                </a:solidFill>
                <a:latin typeface="Times New Roman" panose="02020603050405020304" pitchFamily="18" charset="0"/>
                <a:cs typeface="Times New Roman" panose="02020603050405020304" pitchFamily="18" charset="0"/>
              </a:rPr>
              <a:t>доказать эффективность занятия плавания измерительными методами</a:t>
            </a:r>
            <a:r>
              <a:rPr lang="ru-RU" sz="4200" dirty="0" smtClean="0">
                <a:solidFill>
                  <a:schemeClr val="tx1"/>
                </a:solidFill>
                <a:latin typeface="Times New Roman" panose="02020603050405020304" pitchFamily="18" charset="0"/>
                <a:cs typeface="Times New Roman" panose="02020603050405020304" pitchFamily="18" charset="0"/>
              </a:rPr>
              <a:t>.</a:t>
            </a:r>
            <a:endParaRPr lang="ru-RU" sz="4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32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04" y="770467"/>
            <a:ext cx="10782300" cy="740833"/>
          </a:xfrm>
        </p:spPr>
        <p:txBody>
          <a:bodyPr/>
          <a:lstStyle/>
          <a:p>
            <a:pPr algn="ctr"/>
            <a:r>
              <a:rPr lang="ru-RU" sz="4000" dirty="0" smtClean="0">
                <a:solidFill>
                  <a:schemeClr val="tx2"/>
                </a:solidFill>
                <a:latin typeface="Times New Roman" panose="02020603050405020304" pitchFamily="18" charset="0"/>
                <a:cs typeface="Times New Roman" panose="02020603050405020304" pitchFamily="18" charset="0"/>
              </a:rPr>
              <a:t>1. История развития плавания в России</a:t>
            </a:r>
            <a:endParaRPr lang="ru-RU" sz="4000" dirty="0">
              <a:solidFill>
                <a:schemeClr val="tx2"/>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67512" y="1511300"/>
            <a:ext cx="10889488" cy="4341496"/>
          </a:xfrm>
        </p:spPr>
        <p:txBody>
          <a:bodyPr>
            <a:normAutofit fontScale="92500" lnSpcReduction="10000"/>
          </a:bodyPr>
          <a:lstStyle/>
          <a:p>
            <a:r>
              <a:rPr lang="ru-RU" sz="1800" dirty="0" smtClean="0"/>
              <a:t>	</a:t>
            </a:r>
            <a:r>
              <a:rPr lang="ru-RU" sz="2400" dirty="0" smtClean="0">
                <a:solidFill>
                  <a:schemeClr val="tx2"/>
                </a:solidFill>
                <a:latin typeface="Times New Roman" panose="02020603050405020304" pitchFamily="18" charset="0"/>
                <a:cs typeface="Times New Roman" panose="02020603050405020304" pitchFamily="18" charset="0"/>
              </a:rPr>
              <a:t>Рисунки </a:t>
            </a:r>
            <a:r>
              <a:rPr lang="ru-RU" sz="2400" dirty="0">
                <a:solidFill>
                  <a:schemeClr val="tx2"/>
                </a:solidFill>
                <a:latin typeface="Times New Roman" panose="02020603050405020304" pitchFamily="18" charset="0"/>
                <a:cs typeface="Times New Roman" panose="02020603050405020304" pitchFamily="18" charset="0"/>
              </a:rPr>
              <a:t>на археологических находках свидетельствуют, что люди </a:t>
            </a:r>
            <a:r>
              <a:rPr lang="ru-RU" sz="2400" dirty="0" smtClean="0">
                <a:solidFill>
                  <a:schemeClr val="tx2"/>
                </a:solidFill>
                <a:latin typeface="Times New Roman" panose="02020603050405020304" pitchFamily="18" charset="0"/>
                <a:cs typeface="Times New Roman" panose="02020603050405020304" pitchFamily="18" charset="0"/>
              </a:rPr>
              <a:t>умели </a:t>
            </a:r>
            <a:r>
              <a:rPr lang="ru-RU" sz="2400" dirty="0">
                <a:solidFill>
                  <a:schemeClr val="tx2"/>
                </a:solidFill>
                <a:latin typeface="Times New Roman" panose="02020603050405020304" pitchFamily="18" charset="0"/>
                <a:cs typeface="Times New Roman" panose="02020603050405020304" pitchFamily="18" charset="0"/>
              </a:rPr>
              <a:t>плавать за несколько тысячелетий до нашей эры, и известные им способы плавания напоминали современные кроль и брасс. В то время плавание носило чисто прикладной характер - при рыбной ловле, охоте за водоплавающей дичью, подводном промысле, в военном деле</a:t>
            </a:r>
            <a:r>
              <a:rPr lang="ru-RU" sz="2400" dirty="0" smtClean="0">
                <a:solidFill>
                  <a:schemeClr val="tx2"/>
                </a:solidFill>
                <a:latin typeface="Times New Roman" panose="02020603050405020304" pitchFamily="18" charset="0"/>
                <a:cs typeface="Times New Roman" panose="02020603050405020304" pitchFamily="18" charset="0"/>
              </a:rPr>
              <a:t>.</a:t>
            </a:r>
            <a:endParaRPr lang="ru-RU" sz="2400" dirty="0" smtClean="0">
              <a:solidFill>
                <a:schemeClr val="tx2"/>
              </a:solidFill>
              <a:latin typeface="Times New Roman" panose="02020603050405020304" pitchFamily="18" charset="0"/>
              <a:cs typeface="Times New Roman" panose="02020603050405020304" pitchFamily="18" charset="0"/>
            </a:endParaRPr>
          </a:p>
          <a:p>
            <a:r>
              <a:rPr lang="ru-RU" sz="2400" dirty="0" smtClean="0">
                <a:solidFill>
                  <a:schemeClr val="tx2"/>
                </a:solidFill>
                <a:latin typeface="Times New Roman" panose="02020603050405020304" pitchFamily="18" charset="0"/>
                <a:cs typeface="Times New Roman" panose="02020603050405020304" pitchFamily="18" charset="0"/>
              </a:rPr>
              <a:t>	Плавание </a:t>
            </a:r>
            <a:r>
              <a:rPr lang="ru-RU" sz="2400" dirty="0">
                <a:solidFill>
                  <a:schemeClr val="tx2"/>
                </a:solidFill>
                <a:latin typeface="Times New Roman" panose="02020603050405020304" pitchFamily="18" charset="0"/>
                <a:cs typeface="Times New Roman" panose="02020603050405020304" pitchFamily="18" charset="0"/>
              </a:rPr>
              <a:t>в России </a:t>
            </a:r>
            <a:r>
              <a:rPr lang="ru-RU" sz="2400" dirty="0" smtClean="0">
                <a:solidFill>
                  <a:schemeClr val="tx2"/>
                </a:solidFill>
                <a:latin typeface="Times New Roman" panose="02020603050405020304" pitchFamily="18" charset="0"/>
                <a:cs typeface="Times New Roman" panose="02020603050405020304" pitchFamily="18" charset="0"/>
              </a:rPr>
              <a:t>развивалось </a:t>
            </a:r>
            <a:r>
              <a:rPr lang="ru-RU" sz="2400" dirty="0">
                <a:solidFill>
                  <a:schemeClr val="tx2"/>
                </a:solidFill>
                <a:latin typeface="Times New Roman" panose="02020603050405020304" pitchFamily="18" charset="0"/>
                <a:cs typeface="Times New Roman" panose="02020603050405020304" pitchFamily="18" charset="0"/>
              </a:rPr>
              <a:t>в основном как прикладной вид, и только в конце 19 – начале 20 века оно становится отдельным видом </a:t>
            </a:r>
            <a:r>
              <a:rPr lang="ru-RU" sz="2400" dirty="0" smtClean="0">
                <a:solidFill>
                  <a:schemeClr val="tx2"/>
                </a:solidFill>
                <a:latin typeface="Times New Roman" panose="02020603050405020304" pitchFamily="18" charset="0"/>
                <a:cs typeface="Times New Roman" panose="02020603050405020304" pitchFamily="18" charset="0"/>
              </a:rPr>
              <a:t>спорта.     </a:t>
            </a:r>
            <a:r>
              <a:rPr lang="ru-RU" sz="2400" dirty="0">
                <a:solidFill>
                  <a:schemeClr val="tx2"/>
                </a:solidFill>
                <a:latin typeface="Times New Roman" panose="02020603050405020304" pitchFamily="18" charset="0"/>
                <a:cs typeface="Times New Roman" panose="02020603050405020304" pitchFamily="18" charset="0"/>
              </a:rPr>
              <a:t>В 19 веке  появляются первые школы плавания. Так, в Петербурге в 1834 году у Летнего сада открывается школа плавания, организованная преподавателем гимнастики Паули. Начинается строительство крытых бассейнов для плавания. В 1891 году открывается бассейн в Москве при Центральных банях. Сооружаются бассейны при </a:t>
            </a:r>
            <a:r>
              <a:rPr lang="ru-RU" sz="2400" dirty="0" err="1">
                <a:solidFill>
                  <a:schemeClr val="tx2"/>
                </a:solidFill>
                <a:latin typeface="Times New Roman" panose="02020603050405020304" pitchFamily="18" charset="0"/>
                <a:cs typeface="Times New Roman" panose="02020603050405020304" pitchFamily="18" charset="0"/>
              </a:rPr>
              <a:t>военно</a:t>
            </a:r>
            <a:r>
              <a:rPr lang="ru-RU" sz="2400" dirty="0">
                <a:solidFill>
                  <a:schemeClr val="tx2"/>
                </a:solidFill>
                <a:latin typeface="Times New Roman" panose="02020603050405020304" pitchFamily="18" charset="0"/>
                <a:cs typeface="Times New Roman" panose="02020603050405020304" pitchFamily="18" charset="0"/>
              </a:rPr>
              <a:t> - учебных заведениях.</a:t>
            </a:r>
          </a:p>
          <a:p>
            <a:r>
              <a:rPr lang="ru-RU" sz="2400" dirty="0">
                <a:solidFill>
                  <a:schemeClr val="tx2"/>
                </a:solidFill>
                <a:latin typeface="Times New Roman" panose="02020603050405020304" pitchFamily="18" charset="0"/>
                <a:cs typeface="Times New Roman" panose="02020603050405020304" pitchFamily="18" charset="0"/>
              </a:rPr>
              <a:t>	Популярной русской школой плавания, где была довольно широко поставлена спортивная работа, являлась </a:t>
            </a:r>
            <a:r>
              <a:rPr lang="ru-RU" sz="2400" dirty="0" err="1">
                <a:solidFill>
                  <a:schemeClr val="tx2"/>
                </a:solidFill>
                <a:latin typeface="Times New Roman" panose="02020603050405020304" pitchFamily="18" charset="0"/>
                <a:cs typeface="Times New Roman" panose="02020603050405020304" pitchFamily="18" charset="0"/>
              </a:rPr>
              <a:t>Шуваловская</a:t>
            </a:r>
            <a:r>
              <a:rPr lang="ru-RU" sz="2400" dirty="0">
                <a:solidFill>
                  <a:schemeClr val="tx2"/>
                </a:solidFill>
                <a:latin typeface="Times New Roman" panose="02020603050405020304" pitchFamily="18" charset="0"/>
                <a:cs typeface="Times New Roman" panose="02020603050405020304" pitchFamily="18" charset="0"/>
              </a:rPr>
              <a:t> школа, организованная в 1908 </a:t>
            </a:r>
            <a:r>
              <a:rPr lang="ru-RU" sz="2400" dirty="0" smtClean="0">
                <a:solidFill>
                  <a:schemeClr val="tx2"/>
                </a:solidFill>
                <a:latin typeface="Times New Roman" panose="02020603050405020304" pitchFamily="18" charset="0"/>
                <a:cs typeface="Times New Roman" panose="02020603050405020304" pitchFamily="18" charset="0"/>
              </a:rPr>
              <a:t>г.</a:t>
            </a:r>
          </a:p>
          <a:p>
            <a:endParaRPr lang="ru-RU" sz="2400" dirty="0" smtClean="0"/>
          </a:p>
          <a:p>
            <a:endParaRPr lang="ru-RU" sz="1800" dirty="0"/>
          </a:p>
        </p:txBody>
      </p:sp>
    </p:spTree>
    <p:extLst>
      <p:ext uri="{BB962C8B-B14F-4D97-AF65-F5344CB8AC3E}">
        <p14:creationId xmlns:p14="http://schemas.microsoft.com/office/powerpoint/2010/main" val="363024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04" y="770467"/>
            <a:ext cx="10782300" cy="4982634"/>
          </a:xfrm>
        </p:spPr>
        <p:txBody>
          <a:bodyPr/>
          <a:lstStyle/>
          <a:p>
            <a:r>
              <a:rPr lang="ru-RU" sz="3200" dirty="0"/>
              <a:t> </a:t>
            </a:r>
            <a:r>
              <a:rPr lang="ru-RU" sz="3200" dirty="0" smtClean="0"/>
              <a:t>	</a:t>
            </a:r>
            <a:r>
              <a:rPr lang="ru-RU" sz="3200" dirty="0" smtClean="0">
                <a:solidFill>
                  <a:schemeClr val="tx2"/>
                </a:solidFill>
                <a:latin typeface="Times New Roman" panose="02020603050405020304" pitchFamily="18" charset="0"/>
                <a:cs typeface="Times New Roman" panose="02020603050405020304" pitchFamily="18" charset="0"/>
              </a:rPr>
              <a:t>В </a:t>
            </a:r>
            <a:r>
              <a:rPr lang="ru-RU" sz="3200" dirty="0">
                <a:solidFill>
                  <a:schemeClr val="tx2"/>
                </a:solidFill>
                <a:latin typeface="Times New Roman" panose="02020603050405020304" pitchFamily="18" charset="0"/>
                <a:cs typeface="Times New Roman" panose="02020603050405020304" pitchFamily="18" charset="0"/>
              </a:rPr>
              <a:t>1912 г. в Москве организуется «Московское общество любителей плавания» (МОЛП). </a:t>
            </a:r>
            <a:r>
              <a:rPr lang="ru-RU" sz="3200" dirty="0" smtClean="0">
                <a:solidFill>
                  <a:schemeClr val="tx2"/>
                </a:solidFill>
                <a:latin typeface="Times New Roman" panose="02020603050405020304" pitchFamily="18" charset="0"/>
                <a:cs typeface="Times New Roman" panose="02020603050405020304" pitchFamily="18" charset="0"/>
              </a:rPr>
              <a:t>	Первые </a:t>
            </a:r>
            <a:r>
              <a:rPr lang="ru-RU" sz="3200" dirty="0">
                <a:solidFill>
                  <a:schemeClr val="tx2"/>
                </a:solidFill>
                <a:latin typeface="Times New Roman" panose="02020603050405020304" pitchFamily="18" charset="0"/>
                <a:cs typeface="Times New Roman" panose="02020603050405020304" pitchFamily="18" charset="0"/>
              </a:rPr>
              <a:t>крупные состязания по плаванию в России были проведены на русской олимпиаде в Киеве в 1913 г.</a:t>
            </a:r>
            <a:br>
              <a:rPr lang="ru-RU" sz="3200" dirty="0">
                <a:solidFill>
                  <a:schemeClr val="tx2"/>
                </a:solidFill>
                <a:latin typeface="Times New Roman" panose="02020603050405020304" pitchFamily="18" charset="0"/>
                <a:cs typeface="Times New Roman" panose="02020603050405020304" pitchFamily="18" charset="0"/>
              </a:rPr>
            </a:br>
            <a:r>
              <a:rPr lang="ru-RU" sz="3200" dirty="0">
                <a:solidFill>
                  <a:schemeClr val="tx2"/>
                </a:solidFill>
                <a:latin typeface="Times New Roman" panose="02020603050405020304" pitchFamily="18" charset="0"/>
                <a:cs typeface="Times New Roman" panose="02020603050405020304" pitchFamily="18" charset="0"/>
              </a:rPr>
              <a:t>     В послевоенный период советские спортсмены принимали участие во всех крупнейших международных соревнованиях: с 1952 г. в Олимпийских играх, </a:t>
            </a:r>
            <a:r>
              <a:rPr lang="ru-RU" sz="3200" dirty="0" smtClean="0">
                <a:solidFill>
                  <a:schemeClr val="tx2"/>
                </a:solidFill>
                <a:latin typeface="Times New Roman" panose="02020603050405020304" pitchFamily="18" charset="0"/>
                <a:cs typeface="Times New Roman" panose="02020603050405020304" pitchFamily="18" charset="0"/>
              </a:rPr>
              <a:t>с </a:t>
            </a:r>
            <a:r>
              <a:rPr lang="ru-RU" sz="3200" dirty="0">
                <a:solidFill>
                  <a:schemeClr val="tx2"/>
                </a:solidFill>
                <a:latin typeface="Times New Roman" panose="02020603050405020304" pitchFamily="18" charset="0"/>
                <a:cs typeface="Times New Roman" panose="02020603050405020304" pitchFamily="18" charset="0"/>
              </a:rPr>
              <a:t>1954 г. в первенствах Европы, с 1969 г. в Кубках Европы, с 1973 г. в чемпионатах мира, </a:t>
            </a:r>
            <a:r>
              <a:rPr lang="ru-RU" sz="3200" dirty="0" smtClean="0">
                <a:solidFill>
                  <a:schemeClr val="tx2"/>
                </a:solidFill>
                <a:latin typeface="Times New Roman" panose="02020603050405020304" pitchFamily="18" charset="0"/>
                <a:cs typeface="Times New Roman" panose="02020603050405020304" pitchFamily="18" charset="0"/>
              </a:rPr>
              <a:t>с </a:t>
            </a:r>
            <a:r>
              <a:rPr lang="ru-RU" sz="3200" dirty="0">
                <a:solidFill>
                  <a:schemeClr val="tx2"/>
                </a:solidFill>
                <a:latin typeface="Times New Roman" panose="02020603050405020304" pitchFamily="18" charset="0"/>
                <a:cs typeface="Times New Roman" panose="02020603050405020304" pitchFamily="18" charset="0"/>
              </a:rPr>
              <a:t>1979 г. в кубках мира по плаванию. Участие спортсменов в международных соревнованиях способствовало развитию методики спортивной тренировки, техники плавания, росту спортивно-технических результатов</a:t>
            </a:r>
          </a:p>
        </p:txBody>
      </p:sp>
    </p:spTree>
    <p:extLst>
      <p:ext uri="{BB962C8B-B14F-4D97-AF65-F5344CB8AC3E}">
        <p14:creationId xmlns:p14="http://schemas.microsoft.com/office/powerpoint/2010/main" val="1160642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97000" y="396875"/>
            <a:ext cx="10035413" cy="657224"/>
          </a:xfrm>
        </p:spPr>
        <p:txBody>
          <a:bodyPr/>
          <a:lstStyle/>
          <a:p>
            <a:r>
              <a:rPr lang="ru-RU" dirty="0" smtClean="0">
                <a:solidFill>
                  <a:schemeClr val="tx2"/>
                </a:solidFill>
                <a:latin typeface="Times New Roman" panose="02020603050405020304" pitchFamily="18" charset="0"/>
                <a:cs typeface="Times New Roman" panose="02020603050405020304" pitchFamily="18" charset="0"/>
              </a:rPr>
              <a:t>Знаменитые </a:t>
            </a:r>
            <a:r>
              <a:rPr lang="ru-RU" dirty="0">
                <a:solidFill>
                  <a:schemeClr val="tx2"/>
                </a:solidFill>
                <a:latin typeface="Times New Roman" panose="02020603050405020304" pitchFamily="18" charset="0"/>
                <a:cs typeface="Times New Roman" panose="02020603050405020304" pitchFamily="18" charset="0"/>
              </a:rPr>
              <a:t>р</a:t>
            </a:r>
            <a:r>
              <a:rPr lang="ru-RU" dirty="0" smtClean="0">
                <a:solidFill>
                  <a:schemeClr val="tx2"/>
                </a:solidFill>
                <a:latin typeface="Times New Roman" panose="02020603050405020304" pitchFamily="18" charset="0"/>
                <a:cs typeface="Times New Roman" panose="02020603050405020304" pitchFamily="18" charset="0"/>
              </a:rPr>
              <a:t>оссийские олимпийские чемпионы</a:t>
            </a:r>
            <a:endParaRPr lang="ru-RU" dirty="0">
              <a:solidFill>
                <a:schemeClr val="tx2"/>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55625" y="2970410"/>
            <a:ext cx="2355850" cy="3545554"/>
          </a:xfrm>
          <a:prstGeom prst="rect">
            <a:avLst/>
          </a:prstGeom>
        </p:spPr>
      </p:pic>
      <p:sp>
        <p:nvSpPr>
          <p:cNvPr id="5" name="Прямоугольник 4"/>
          <p:cNvSpPr/>
          <p:nvPr/>
        </p:nvSpPr>
        <p:spPr>
          <a:xfrm>
            <a:off x="555625" y="1524926"/>
            <a:ext cx="2412432" cy="923330"/>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Александр Попов </a:t>
            </a:r>
          </a:p>
          <a:p>
            <a:pPr algn="ctr"/>
            <a:r>
              <a:rPr lang="ru-RU" dirty="0" smtClean="0">
                <a:latin typeface="Times New Roman" panose="02020603050405020304" pitchFamily="18" charset="0"/>
                <a:cs typeface="Times New Roman" panose="02020603050405020304" pitchFamily="18" charset="0"/>
              </a:rPr>
              <a:t>(1992 г. Барселона,  1996 Атланта)</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4408488" y="2919084"/>
            <a:ext cx="2313474" cy="3545554"/>
          </a:xfrm>
          <a:prstGeom prst="rect">
            <a:avLst/>
          </a:prstGeom>
        </p:spPr>
      </p:pic>
      <p:sp>
        <p:nvSpPr>
          <p:cNvPr id="7" name="Прямоугольник 6"/>
          <p:cNvSpPr/>
          <p:nvPr/>
        </p:nvSpPr>
        <p:spPr>
          <a:xfrm>
            <a:off x="4278845" y="1505635"/>
            <a:ext cx="2217159" cy="1200329"/>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Евгений Рылов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2016г. </a:t>
            </a:r>
            <a:r>
              <a:rPr lang="ru-RU" dirty="0">
                <a:latin typeface="Times New Roman" panose="02020603050405020304" pitchFamily="18" charset="0"/>
                <a:cs typeface="Times New Roman" panose="02020603050405020304" pitchFamily="18" charset="0"/>
              </a:rPr>
              <a:t>Рио-де Жанейро, </a:t>
            </a:r>
            <a:r>
              <a:rPr lang="ru-RU" dirty="0" smtClean="0">
                <a:latin typeface="Times New Roman" panose="02020603050405020304" pitchFamily="18" charset="0"/>
                <a:cs typeface="Times New Roman" panose="02020603050405020304" pitchFamily="18" charset="0"/>
              </a:rPr>
              <a:t>2020 г. </a:t>
            </a:r>
            <a:r>
              <a:rPr lang="ru-RU" dirty="0">
                <a:latin typeface="Times New Roman" panose="02020603050405020304" pitchFamily="18" charset="0"/>
                <a:cs typeface="Times New Roman" panose="02020603050405020304" pitchFamily="18" charset="0"/>
              </a:rPr>
              <a:t>Токио)</a:t>
            </a:r>
          </a:p>
        </p:txBody>
      </p:sp>
      <p:pic>
        <p:nvPicPr>
          <p:cNvPr id="8" name="Рисунок 7"/>
          <p:cNvPicPr>
            <a:picLocks noChangeAspect="1"/>
          </p:cNvPicPr>
          <p:nvPr/>
        </p:nvPicPr>
        <p:blipFill>
          <a:blip r:embed="rId4"/>
          <a:stretch>
            <a:fillRect/>
          </a:stretch>
        </p:blipFill>
        <p:spPr>
          <a:xfrm>
            <a:off x="8305582" y="2919084"/>
            <a:ext cx="2375521" cy="3545554"/>
          </a:xfrm>
          <a:prstGeom prst="rect">
            <a:avLst/>
          </a:prstGeom>
        </p:spPr>
      </p:pic>
      <p:sp>
        <p:nvSpPr>
          <p:cNvPr id="9" name="Прямоугольник 8"/>
          <p:cNvSpPr/>
          <p:nvPr/>
        </p:nvSpPr>
        <p:spPr>
          <a:xfrm>
            <a:off x="8305582" y="1459468"/>
            <a:ext cx="2108418" cy="64633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Лариса Ильченко </a:t>
            </a:r>
            <a:r>
              <a:rPr lang="ru-RU" dirty="0">
                <a:latin typeface="Times New Roman" panose="02020603050405020304" pitchFamily="18" charset="0"/>
                <a:cs typeface="Times New Roman" panose="02020603050405020304" pitchFamily="18" charset="0"/>
              </a:rPr>
              <a:t>(2008 г. </a:t>
            </a:r>
            <a:r>
              <a:rPr lang="ru-RU" dirty="0" smtClean="0">
                <a:latin typeface="Times New Roman" panose="02020603050405020304" pitchFamily="18" charset="0"/>
                <a:cs typeface="Times New Roman" panose="02020603050405020304" pitchFamily="18" charset="0"/>
              </a:rPr>
              <a:t>Пекин)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15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04" y="770467"/>
            <a:ext cx="10782300" cy="563033"/>
          </a:xfrm>
        </p:spPr>
        <p:txBody>
          <a:bodyPr/>
          <a:lstStyle/>
          <a:p>
            <a:pPr algn="ctr"/>
            <a:r>
              <a:rPr lang="ru-RU" sz="3200" dirty="0" smtClean="0">
                <a:solidFill>
                  <a:schemeClr val="tx2"/>
                </a:solidFill>
                <a:latin typeface="Times New Roman" panose="02020603050405020304" pitchFamily="18" charset="0"/>
                <a:cs typeface="Times New Roman" panose="02020603050405020304" pitchFamily="18" charset="0"/>
              </a:rPr>
              <a:t>2. Виды плавания</a:t>
            </a:r>
            <a:endParaRPr lang="ru-RU" sz="3200" dirty="0">
              <a:solidFill>
                <a:schemeClr val="tx2"/>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67512" y="1333500"/>
            <a:ext cx="10718292" cy="4991100"/>
          </a:xfrm>
        </p:spPr>
        <p:txBody>
          <a:bodyPr>
            <a:normAutofit fontScale="55000" lnSpcReduction="20000"/>
          </a:bodyPr>
          <a:lstStyle/>
          <a:p>
            <a:r>
              <a:rPr lang="ru-RU" dirty="0">
                <a:solidFill>
                  <a:schemeClr val="tx2"/>
                </a:solidFill>
                <a:latin typeface="Times New Roman" panose="02020603050405020304" pitchFamily="18" charset="0"/>
                <a:cs typeface="Times New Roman" panose="02020603050405020304" pitchFamily="18" charset="0"/>
              </a:rPr>
              <a:t> </a:t>
            </a:r>
            <a:r>
              <a:rPr lang="ru-RU" dirty="0" smtClean="0">
                <a:solidFill>
                  <a:schemeClr val="tx2"/>
                </a:solidFill>
                <a:latin typeface="Times New Roman" panose="02020603050405020304" pitchFamily="18" charset="0"/>
                <a:cs typeface="Times New Roman" panose="02020603050405020304" pitchFamily="18" charset="0"/>
              </a:rPr>
              <a:t>Разделяют несколько видов плавания:</a:t>
            </a:r>
          </a:p>
          <a:p>
            <a:pPr marL="514350" indent="-514350">
              <a:buAutoNum type="arabicPeriod"/>
            </a:pPr>
            <a:r>
              <a:rPr lang="ru-RU" dirty="0" smtClean="0">
                <a:solidFill>
                  <a:schemeClr val="tx2"/>
                </a:solidFill>
                <a:latin typeface="Times New Roman" panose="02020603050405020304" pitchFamily="18" charset="0"/>
                <a:cs typeface="Times New Roman" panose="02020603050405020304" pitchFamily="18" charset="0"/>
              </a:rPr>
              <a:t>спортивное, </a:t>
            </a:r>
          </a:p>
          <a:p>
            <a:pPr marL="514350" indent="-514350">
              <a:buAutoNum type="arabicPeriod"/>
            </a:pPr>
            <a:r>
              <a:rPr lang="ru-RU" dirty="0" smtClean="0">
                <a:solidFill>
                  <a:schemeClr val="tx2"/>
                </a:solidFill>
                <a:latin typeface="Times New Roman" panose="02020603050405020304" pitchFamily="18" charset="0"/>
                <a:cs typeface="Times New Roman" panose="02020603050405020304" pitchFamily="18" charset="0"/>
              </a:rPr>
              <a:t>игровое, </a:t>
            </a:r>
          </a:p>
          <a:p>
            <a:pPr marL="514350" indent="-514350">
              <a:buAutoNum type="arabicPeriod"/>
            </a:pPr>
            <a:r>
              <a:rPr lang="ru-RU" dirty="0" smtClean="0">
                <a:solidFill>
                  <a:schemeClr val="tx2"/>
                </a:solidFill>
                <a:latin typeface="Times New Roman" panose="02020603050405020304" pitchFamily="18" charset="0"/>
                <a:cs typeface="Times New Roman" panose="02020603050405020304" pitchFamily="18" charset="0"/>
              </a:rPr>
              <a:t>прикладное,</a:t>
            </a:r>
          </a:p>
          <a:p>
            <a:pPr marL="514350" indent="-514350">
              <a:buAutoNum type="arabicPeriod"/>
            </a:pPr>
            <a:r>
              <a:rPr lang="ru-RU" dirty="0" smtClean="0">
                <a:solidFill>
                  <a:schemeClr val="tx2"/>
                </a:solidFill>
                <a:latin typeface="Times New Roman" panose="02020603050405020304" pitchFamily="18" charset="0"/>
                <a:cs typeface="Times New Roman" panose="02020603050405020304" pitchFamily="18" charset="0"/>
              </a:rPr>
              <a:t>фигурное </a:t>
            </a:r>
            <a:r>
              <a:rPr lang="ru-RU" dirty="0">
                <a:solidFill>
                  <a:schemeClr val="tx2"/>
                </a:solidFill>
                <a:latin typeface="Times New Roman" panose="02020603050405020304" pitchFamily="18" charset="0"/>
                <a:cs typeface="Times New Roman" panose="02020603050405020304" pitchFamily="18" charset="0"/>
              </a:rPr>
              <a:t>(</a:t>
            </a:r>
            <a:r>
              <a:rPr lang="ru-RU" dirty="0" smtClean="0">
                <a:solidFill>
                  <a:schemeClr val="tx2"/>
                </a:solidFill>
                <a:latin typeface="Times New Roman" panose="02020603050405020304" pitchFamily="18" charset="0"/>
                <a:cs typeface="Times New Roman" panose="02020603050405020304" pitchFamily="18" charset="0"/>
              </a:rPr>
              <a:t>художественное) плавание.</a:t>
            </a:r>
            <a:endParaRPr lang="ru-RU" dirty="0">
              <a:solidFill>
                <a:schemeClr val="tx2"/>
              </a:solidFill>
              <a:latin typeface="Times New Roman" panose="02020603050405020304" pitchFamily="18" charset="0"/>
              <a:cs typeface="Times New Roman" panose="02020603050405020304" pitchFamily="18" charset="0"/>
            </a:endParaRPr>
          </a:p>
          <a:p>
            <a:r>
              <a:rPr lang="ru-RU" dirty="0">
                <a:solidFill>
                  <a:schemeClr val="tx2"/>
                </a:solidFill>
                <a:latin typeface="Times New Roman" panose="02020603050405020304" pitchFamily="18" charset="0"/>
                <a:cs typeface="Times New Roman" panose="02020603050405020304" pitchFamily="18" charset="0"/>
              </a:rPr>
              <a:t>     </a:t>
            </a:r>
            <a:r>
              <a:rPr lang="ru-RU" dirty="0" smtClean="0">
                <a:solidFill>
                  <a:schemeClr val="tx2"/>
                </a:solidFill>
                <a:latin typeface="Times New Roman" panose="02020603050405020304" pitchFamily="18" charset="0"/>
                <a:cs typeface="Times New Roman" panose="02020603050405020304" pitchFamily="18" charset="0"/>
              </a:rPr>
              <a:t>	Спортивное </a:t>
            </a:r>
            <a:r>
              <a:rPr lang="ru-RU" dirty="0">
                <a:solidFill>
                  <a:schemeClr val="tx2"/>
                </a:solidFill>
                <a:latin typeface="Times New Roman" panose="02020603050405020304" pitchFamily="18" charset="0"/>
                <a:cs typeface="Times New Roman" panose="02020603050405020304" pitchFamily="18" charset="0"/>
              </a:rPr>
              <a:t>плавание включает в себя </a:t>
            </a:r>
            <a:r>
              <a:rPr lang="ru-RU" dirty="0" smtClean="0">
                <a:solidFill>
                  <a:schemeClr val="tx2"/>
                </a:solidFill>
                <a:latin typeface="Times New Roman" panose="02020603050405020304" pitchFamily="18" charset="0"/>
                <a:cs typeface="Times New Roman" panose="02020603050405020304" pitchFamily="18" charset="0"/>
              </a:rPr>
              <a:t>соревнования </a:t>
            </a:r>
            <a:r>
              <a:rPr lang="ru-RU" dirty="0">
                <a:solidFill>
                  <a:schemeClr val="tx2"/>
                </a:solidFill>
                <a:latin typeface="Times New Roman" panose="02020603050405020304" pitchFamily="18" charset="0"/>
                <a:cs typeface="Times New Roman" panose="02020603050405020304" pitchFamily="18" charset="0"/>
              </a:rPr>
              <a:t>по видам и дистанциям, определяемым специальными правилами. Соревнования проводятся в бассейнах стандартных размеров (25 и 50 м) на дистанциях от 50 до 1500 м, а также на открытых водоемах в виде проплывов на разные расстояния.</a:t>
            </a:r>
          </a:p>
          <a:p>
            <a:r>
              <a:rPr lang="ru-RU" dirty="0" smtClean="0">
                <a:solidFill>
                  <a:schemeClr val="tx2"/>
                </a:solidFill>
                <a:latin typeface="Times New Roman" panose="02020603050405020304" pitchFamily="18" charset="0"/>
                <a:cs typeface="Times New Roman" panose="02020603050405020304" pitchFamily="18" charset="0"/>
              </a:rPr>
              <a:t>	Игровое </a:t>
            </a:r>
            <a:r>
              <a:rPr lang="ru-RU" dirty="0">
                <a:solidFill>
                  <a:schemeClr val="tx2"/>
                </a:solidFill>
                <a:latin typeface="Times New Roman" panose="02020603050405020304" pitchFamily="18" charset="0"/>
                <a:cs typeface="Times New Roman" panose="02020603050405020304" pitchFamily="18" charset="0"/>
              </a:rPr>
              <a:t>плавание содержит разнообразные подвижные игры и развлечения в воде. Такое плавание используется, главным образом, при обучении и тренировке юных пловцов. Игры вызывают большие эмоции, повышают активность детей, способствуют появлению инициативы, воспитанию чувства товарищества и т. д. </a:t>
            </a:r>
          </a:p>
          <a:p>
            <a:r>
              <a:rPr lang="ru-RU" dirty="0">
                <a:solidFill>
                  <a:schemeClr val="tx2"/>
                </a:solidFill>
                <a:latin typeface="Times New Roman" panose="02020603050405020304" pitchFamily="18" charset="0"/>
                <a:cs typeface="Times New Roman" panose="02020603050405020304" pitchFamily="18" charset="0"/>
              </a:rPr>
              <a:t>     </a:t>
            </a:r>
            <a:r>
              <a:rPr lang="ru-RU" dirty="0" smtClean="0">
                <a:solidFill>
                  <a:schemeClr val="tx2"/>
                </a:solidFill>
                <a:latin typeface="Times New Roman" panose="02020603050405020304" pitchFamily="18" charset="0"/>
                <a:cs typeface="Times New Roman" panose="02020603050405020304" pitchFamily="18" charset="0"/>
              </a:rPr>
              <a:t>	Прикладное </a:t>
            </a:r>
            <a:r>
              <a:rPr lang="ru-RU" dirty="0">
                <a:solidFill>
                  <a:schemeClr val="tx2"/>
                </a:solidFill>
                <a:latin typeface="Times New Roman" panose="02020603050405020304" pitchFamily="18" charset="0"/>
                <a:cs typeface="Times New Roman" panose="02020603050405020304" pitchFamily="18" charset="0"/>
              </a:rPr>
              <a:t>плавание включает приемы спасания утопающего, ныряние в длину и в глубину, а также преодоление водных преград.</a:t>
            </a:r>
          </a:p>
          <a:p>
            <a:r>
              <a:rPr lang="ru-RU" dirty="0" smtClean="0">
                <a:solidFill>
                  <a:schemeClr val="tx2"/>
                </a:solidFill>
                <a:latin typeface="Times New Roman" panose="02020603050405020304" pitchFamily="18" charset="0"/>
                <a:cs typeface="Times New Roman" panose="02020603050405020304" pitchFamily="18" charset="0"/>
              </a:rPr>
              <a:t>	Фигурное </a:t>
            </a:r>
            <a:r>
              <a:rPr lang="ru-RU" dirty="0">
                <a:solidFill>
                  <a:schemeClr val="tx2"/>
                </a:solidFill>
                <a:latin typeface="Times New Roman" panose="02020603050405020304" pitchFamily="18" charset="0"/>
                <a:cs typeface="Times New Roman" panose="02020603050405020304" pitchFamily="18" charset="0"/>
              </a:rPr>
              <a:t>(художественное или синхронное) плавание представляет собой различные комплексы движений, составленные из элементов хореографии с использованием акробатических и гимнастических комбинаций для построения различных фигур в воде. Фигурное плавание может быть групповым и </a:t>
            </a:r>
            <a:r>
              <a:rPr lang="ru-RU" dirty="0" smtClean="0">
                <a:solidFill>
                  <a:schemeClr val="tx2"/>
                </a:solidFill>
                <a:latin typeface="Times New Roman" panose="02020603050405020304" pitchFamily="18" charset="0"/>
                <a:cs typeface="Times New Roman" panose="02020603050405020304" pitchFamily="18" charset="0"/>
              </a:rPr>
              <a:t>сольным.</a:t>
            </a:r>
            <a:endParaRPr lang="ru-RU"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76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04" y="770467"/>
            <a:ext cx="10782300" cy="829733"/>
          </a:xfrm>
        </p:spPr>
        <p:txBody>
          <a:bodyPr/>
          <a:lstStyle/>
          <a:p>
            <a:pPr algn="ctr"/>
            <a:r>
              <a:rPr lang="ru-RU" sz="3200" dirty="0" smtClean="0">
                <a:solidFill>
                  <a:schemeClr val="tx2"/>
                </a:solidFill>
                <a:latin typeface="Times New Roman" panose="02020603050405020304" pitchFamily="18" charset="0"/>
                <a:cs typeface="Times New Roman" panose="02020603050405020304" pitchFamily="18" charset="0"/>
              </a:rPr>
              <a:t>3. Спортивное плавание</a:t>
            </a:r>
            <a:endParaRPr lang="ru-RU" sz="3200" dirty="0">
              <a:solidFill>
                <a:schemeClr val="tx2"/>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67512" y="1892300"/>
            <a:ext cx="10597388" cy="4432300"/>
          </a:xfrm>
        </p:spPr>
        <p:txBody>
          <a:bodyPr>
            <a:normAutofit fontScale="92500" lnSpcReduction="10000"/>
          </a:bodyPr>
          <a:lstStyle/>
          <a:p>
            <a:r>
              <a:rPr lang="ru-RU" sz="2800" dirty="0" smtClean="0">
                <a:solidFill>
                  <a:schemeClr val="tx2"/>
                </a:solidFill>
                <a:latin typeface="Times New Roman" panose="02020603050405020304" pitchFamily="18" charset="0"/>
                <a:cs typeface="Times New Roman" panose="02020603050405020304" pitchFamily="18" charset="0"/>
              </a:rPr>
              <a:t>	Спортивное </a:t>
            </a:r>
            <a:r>
              <a:rPr lang="ru-RU" sz="2800" dirty="0">
                <a:solidFill>
                  <a:schemeClr val="tx2"/>
                </a:solidFill>
                <a:latin typeface="Times New Roman" panose="02020603050405020304" pitchFamily="18" charset="0"/>
                <a:cs typeface="Times New Roman" panose="02020603050405020304" pitchFamily="18" charset="0"/>
              </a:rPr>
              <a:t>плавание включает в себя 4 стиля: кроль, кроль на спине</a:t>
            </a:r>
            <a:r>
              <a:rPr lang="ru-RU" sz="2800" dirty="0" smtClean="0">
                <a:solidFill>
                  <a:schemeClr val="tx2"/>
                </a:solidFill>
                <a:latin typeface="Times New Roman" panose="02020603050405020304" pitchFamily="18" charset="0"/>
                <a:cs typeface="Times New Roman" panose="02020603050405020304" pitchFamily="18" charset="0"/>
              </a:rPr>
              <a:t>, баттерфляй и брасс</a:t>
            </a:r>
            <a:r>
              <a:rPr lang="ru-RU" sz="2800" dirty="0">
                <a:solidFill>
                  <a:schemeClr val="tx2"/>
                </a:solidFill>
                <a:latin typeface="Times New Roman" panose="02020603050405020304" pitchFamily="18" charset="0"/>
                <a:cs typeface="Times New Roman" panose="02020603050405020304" pitchFamily="18" charset="0"/>
              </a:rPr>
              <a:t>.</a:t>
            </a:r>
          </a:p>
          <a:p>
            <a:r>
              <a:rPr lang="ru-RU" sz="2800" dirty="0">
                <a:solidFill>
                  <a:schemeClr val="tx2"/>
                </a:solidFill>
                <a:latin typeface="Times New Roman" panose="02020603050405020304" pitchFamily="18" charset="0"/>
                <a:cs typeface="Times New Roman" panose="02020603050405020304" pitchFamily="18" charset="0"/>
              </a:rPr>
              <a:t>      Кроль (вольный стиль) - плавание на груди. Считается самым быстрым способом спортивного </a:t>
            </a:r>
            <a:r>
              <a:rPr lang="ru-RU" sz="2800" dirty="0" smtClean="0">
                <a:solidFill>
                  <a:schemeClr val="tx2"/>
                </a:solidFill>
                <a:latin typeface="Times New Roman" panose="02020603050405020304" pitchFamily="18" charset="0"/>
                <a:cs typeface="Times New Roman" panose="02020603050405020304" pitchFamily="18" charset="0"/>
              </a:rPr>
              <a:t>плавания.</a:t>
            </a:r>
            <a:endParaRPr lang="ru-RU" sz="2800" dirty="0">
              <a:solidFill>
                <a:schemeClr val="tx2"/>
              </a:solidFill>
              <a:latin typeface="Times New Roman" panose="02020603050405020304" pitchFamily="18" charset="0"/>
              <a:cs typeface="Times New Roman" panose="02020603050405020304" pitchFamily="18" charset="0"/>
            </a:endParaRPr>
          </a:p>
          <a:p>
            <a:r>
              <a:rPr lang="ru-RU" sz="2800" dirty="0">
                <a:solidFill>
                  <a:schemeClr val="tx2"/>
                </a:solidFill>
                <a:latin typeface="Times New Roman" panose="02020603050405020304" pitchFamily="18" charset="0"/>
                <a:cs typeface="Times New Roman" panose="02020603050405020304" pitchFamily="18" charset="0"/>
              </a:rPr>
              <a:t>     Кроль на спине - то же самое, только плавание происходит на спине, гребки совершаются прямыми руками. Преимущество этого вида плавания в том, что лицо находится над водой, соответственно, дыхание можно не </a:t>
            </a:r>
            <a:r>
              <a:rPr lang="ru-RU" sz="2800" dirty="0" smtClean="0">
                <a:solidFill>
                  <a:schemeClr val="tx2"/>
                </a:solidFill>
                <a:latin typeface="Times New Roman" panose="02020603050405020304" pitchFamily="18" charset="0"/>
                <a:cs typeface="Times New Roman" panose="02020603050405020304" pitchFamily="18" charset="0"/>
              </a:rPr>
              <a:t>задерживать.</a:t>
            </a:r>
            <a:endParaRPr lang="ru-RU" sz="2800" dirty="0">
              <a:solidFill>
                <a:schemeClr val="tx2"/>
              </a:solidFill>
              <a:latin typeface="Times New Roman" panose="02020603050405020304" pitchFamily="18" charset="0"/>
              <a:cs typeface="Times New Roman" panose="02020603050405020304" pitchFamily="18" charset="0"/>
            </a:endParaRPr>
          </a:p>
          <a:p>
            <a:r>
              <a:rPr lang="ru-RU" sz="2800" dirty="0">
                <a:solidFill>
                  <a:schemeClr val="tx2"/>
                </a:solidFill>
                <a:latin typeface="Times New Roman" panose="02020603050405020304" pitchFamily="18" charset="0"/>
                <a:cs typeface="Times New Roman" panose="02020603050405020304" pitchFamily="18" charset="0"/>
              </a:rPr>
              <a:t>     Баттерфляй - второй по скорости вид плавания, физически самый </a:t>
            </a:r>
            <a:r>
              <a:rPr lang="ru-RU" sz="2800" dirty="0" smtClean="0">
                <a:solidFill>
                  <a:schemeClr val="tx2"/>
                </a:solidFill>
                <a:latin typeface="Times New Roman" panose="02020603050405020304" pitchFamily="18" charset="0"/>
                <a:cs typeface="Times New Roman" panose="02020603050405020304" pitchFamily="18" charset="0"/>
              </a:rPr>
              <a:t>сложный.</a:t>
            </a:r>
            <a:endParaRPr lang="ru-RU" sz="2800" dirty="0">
              <a:solidFill>
                <a:schemeClr val="tx2"/>
              </a:solidFill>
              <a:latin typeface="Times New Roman" panose="02020603050405020304" pitchFamily="18" charset="0"/>
              <a:cs typeface="Times New Roman" panose="02020603050405020304" pitchFamily="18" charset="0"/>
            </a:endParaRPr>
          </a:p>
          <a:p>
            <a:r>
              <a:rPr lang="ru-RU" sz="2800" dirty="0">
                <a:solidFill>
                  <a:schemeClr val="tx2"/>
                </a:solidFill>
                <a:latin typeface="Times New Roman" panose="02020603050405020304" pitchFamily="18" charset="0"/>
                <a:cs typeface="Times New Roman" panose="02020603050405020304" pitchFamily="18" charset="0"/>
              </a:rPr>
              <a:t>     Брасс с</a:t>
            </a:r>
            <a:r>
              <a:rPr lang="ru-RU" sz="2800" dirty="0" smtClean="0">
                <a:solidFill>
                  <a:schemeClr val="tx2"/>
                </a:solidFill>
                <a:latin typeface="Times New Roman" panose="02020603050405020304" pitchFamily="18" charset="0"/>
                <a:cs typeface="Times New Roman" panose="02020603050405020304" pitchFamily="18" charset="0"/>
              </a:rPr>
              <a:t>читается </a:t>
            </a:r>
            <a:r>
              <a:rPr lang="ru-RU" sz="2800" dirty="0">
                <a:solidFill>
                  <a:schemeClr val="tx2"/>
                </a:solidFill>
                <a:latin typeface="Times New Roman" panose="02020603050405020304" pitchFamily="18" charset="0"/>
                <a:cs typeface="Times New Roman" panose="02020603050405020304" pitchFamily="18" charset="0"/>
              </a:rPr>
              <a:t>самым медленным способом плавания, однако, требующим минимум затрат </a:t>
            </a:r>
            <a:r>
              <a:rPr lang="ru-RU" sz="2800" dirty="0" smtClean="0">
                <a:solidFill>
                  <a:schemeClr val="tx2"/>
                </a:solidFill>
                <a:latin typeface="Times New Roman" panose="02020603050405020304" pitchFamily="18" charset="0"/>
                <a:cs typeface="Times New Roman" panose="02020603050405020304" pitchFamily="18" charset="0"/>
              </a:rPr>
              <a:t>энергии.</a:t>
            </a:r>
            <a:endParaRPr lang="ru-RU" sz="2800" dirty="0">
              <a:solidFill>
                <a:schemeClr val="tx2"/>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2605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231078" y="1080440"/>
            <a:ext cx="3544121" cy="2174999"/>
          </a:xfrm>
          <a:prstGeom prst="rect">
            <a:avLst/>
          </a:prstGeom>
        </p:spPr>
      </p:pic>
      <p:pic>
        <p:nvPicPr>
          <p:cNvPr id="8" name="Рисунок 7"/>
          <p:cNvPicPr>
            <a:picLocks noChangeAspect="1"/>
          </p:cNvPicPr>
          <p:nvPr/>
        </p:nvPicPr>
        <p:blipFill>
          <a:blip r:embed="rId3"/>
          <a:stretch>
            <a:fillRect/>
          </a:stretch>
        </p:blipFill>
        <p:spPr>
          <a:xfrm>
            <a:off x="1088466" y="4070169"/>
            <a:ext cx="4096867" cy="2103302"/>
          </a:xfrm>
          <a:prstGeom prst="rect">
            <a:avLst/>
          </a:prstGeom>
        </p:spPr>
      </p:pic>
      <p:pic>
        <p:nvPicPr>
          <p:cNvPr id="9" name="Рисунок 8"/>
          <p:cNvPicPr>
            <a:picLocks noChangeAspect="1"/>
          </p:cNvPicPr>
          <p:nvPr/>
        </p:nvPicPr>
        <p:blipFill>
          <a:blip r:embed="rId4"/>
          <a:stretch>
            <a:fillRect/>
          </a:stretch>
        </p:blipFill>
        <p:spPr>
          <a:xfrm>
            <a:off x="6337299" y="3923140"/>
            <a:ext cx="4432301" cy="2397359"/>
          </a:xfrm>
          <a:prstGeom prst="rect">
            <a:avLst/>
          </a:prstGeom>
        </p:spPr>
      </p:pic>
      <p:pic>
        <p:nvPicPr>
          <p:cNvPr id="10" name="Рисунок 9"/>
          <p:cNvPicPr>
            <a:picLocks noChangeAspect="1"/>
          </p:cNvPicPr>
          <p:nvPr/>
        </p:nvPicPr>
        <p:blipFill>
          <a:blip r:embed="rId5"/>
          <a:stretch>
            <a:fillRect/>
          </a:stretch>
        </p:blipFill>
        <p:spPr>
          <a:xfrm>
            <a:off x="6604001" y="1016208"/>
            <a:ext cx="3492500" cy="2466976"/>
          </a:xfrm>
          <a:prstGeom prst="rect">
            <a:avLst/>
          </a:prstGeom>
        </p:spPr>
      </p:pic>
      <p:sp>
        <p:nvSpPr>
          <p:cNvPr id="11" name="Прямоугольник 10"/>
          <p:cNvSpPr/>
          <p:nvPr/>
        </p:nvSpPr>
        <p:spPr>
          <a:xfrm>
            <a:off x="1561502" y="3531792"/>
            <a:ext cx="3213697" cy="36933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Кроль (вольный стиль)</a:t>
            </a:r>
          </a:p>
        </p:txBody>
      </p:sp>
      <p:sp>
        <p:nvSpPr>
          <p:cNvPr id="12" name="Прямоугольник 11"/>
          <p:cNvSpPr/>
          <p:nvPr/>
        </p:nvSpPr>
        <p:spPr>
          <a:xfrm>
            <a:off x="7515664" y="3518496"/>
            <a:ext cx="2733236" cy="36933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Кроль на спине</a:t>
            </a:r>
          </a:p>
        </p:txBody>
      </p:sp>
      <p:sp>
        <p:nvSpPr>
          <p:cNvPr id="13" name="Прямоугольник 12"/>
          <p:cNvSpPr/>
          <p:nvPr/>
        </p:nvSpPr>
        <p:spPr>
          <a:xfrm>
            <a:off x="2125511" y="572932"/>
            <a:ext cx="1311578"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Баттерфляй</a:t>
            </a:r>
          </a:p>
        </p:txBody>
      </p:sp>
      <p:sp>
        <p:nvSpPr>
          <p:cNvPr id="14" name="Прямоугольник 13"/>
          <p:cNvSpPr/>
          <p:nvPr/>
        </p:nvSpPr>
        <p:spPr>
          <a:xfrm>
            <a:off x="7984606" y="572932"/>
            <a:ext cx="740908"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Брасс</a:t>
            </a:r>
          </a:p>
        </p:txBody>
      </p:sp>
    </p:spTree>
    <p:extLst>
      <p:ext uri="{BB962C8B-B14F-4D97-AF65-F5344CB8AC3E}">
        <p14:creationId xmlns:p14="http://schemas.microsoft.com/office/powerpoint/2010/main" val="2666425059"/>
      </p:ext>
    </p:extLst>
  </p:cSld>
  <p:clrMapOvr>
    <a:masterClrMapping/>
  </p:clrMapOvr>
</p:sld>
</file>

<file path=ppt/theme/theme1.xml><?xml version="1.0" encoding="utf-8"?>
<a:theme xmlns:a="http://schemas.openxmlformats.org/drawingml/2006/main" name="Метрополия">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TM03457491[[fn=Метрополия]]</Template>
  <TotalTime>318</TotalTime>
  <Words>296</Words>
  <Application>Microsoft Office PowerPoint</Application>
  <PresentationFormat>Широкоэкранный</PresentationFormat>
  <Paragraphs>65</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 Light</vt:lpstr>
      <vt:lpstr>Times New Roman</vt:lpstr>
      <vt:lpstr>Метрополия</vt:lpstr>
      <vt:lpstr>   Влияние плавания на здоровье школьников </vt:lpstr>
      <vt:lpstr>Содержание</vt:lpstr>
      <vt:lpstr>Введение</vt:lpstr>
      <vt:lpstr>1. История развития плавания в России</vt:lpstr>
      <vt:lpstr>  В 1912 г. в Москве организуется «Московское общество любителей плавания» (МОЛП).  Первые крупные состязания по плаванию в России были проведены на русской олимпиаде в Киеве в 1913 г.      В послевоенный период советские спортсмены принимали участие во всех крупнейших международных соревнованиях: с 1952 г. в Олимпийских играх, с 1954 г. в первенствах Европы, с 1969 г. в Кубках Европы, с 1973 г. в чемпионатах мира, с 1979 г. в кубках мира по плаванию. Участие спортсменов в международных соревнованиях способствовало развитию методики спортивной тренировки, техники плавания, росту спортивно-технических результатов</vt:lpstr>
      <vt:lpstr>Презентация PowerPoint</vt:lpstr>
      <vt:lpstr>2. Виды плавания</vt:lpstr>
      <vt:lpstr>3. Спортивное плавание</vt:lpstr>
      <vt:lpstr>Презентация PowerPoint</vt:lpstr>
      <vt:lpstr>4. Влияние плавания на здоровье школьников </vt:lpstr>
      <vt:lpstr>  Во время занятия плаванием заметно увеличивается окружность грудной клетки, она становится шире. Благодаря этому, становится больше жизненная емкость легких.   При помощи спирометра я произвела замеры объема форсированного выдоха за 1 секунду у одноклассниц, которые не занимаются плаванием и девочек из спортивной школы по плаванию.              Как мы видим на диаграмме оранжевые столбики - это данные девочек, занимающихся плаванием. В среднем показатель составляет 2,3 литров. Голубые столбики это данные девочек, не занимающихся плаванием. В среднем он составляет 1,7 литров, разница составляет 0,6 литров.        </vt:lpstr>
      <vt:lpstr> Также я измерила объем грудной клетки  при вдохе и выдохе. Как видно из таблиц, кто занимается плаванием у того грудная клетка больше при вдохе и меньше при выдохе. То есть объем вдыхаемого воздуха больше.</vt:lpstr>
      <vt:lpstr>Заключение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плавания на здоровье школьников</dc:title>
  <dc:creator>Admin</dc:creator>
  <cp:lastModifiedBy>Admin</cp:lastModifiedBy>
  <cp:revision>27</cp:revision>
  <dcterms:created xsi:type="dcterms:W3CDTF">2022-02-16T11:09:00Z</dcterms:created>
  <dcterms:modified xsi:type="dcterms:W3CDTF">2022-02-17T10:59:36Z</dcterms:modified>
</cp:coreProperties>
</file>