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51"/>
  </p:notesMasterIdLst>
  <p:sldIdLst>
    <p:sldId id="274" r:id="rId2"/>
    <p:sldId id="311" r:id="rId3"/>
    <p:sldId id="312" r:id="rId4"/>
    <p:sldId id="313" r:id="rId5"/>
    <p:sldId id="314" r:id="rId6"/>
    <p:sldId id="315" r:id="rId7"/>
    <p:sldId id="319" r:id="rId8"/>
    <p:sldId id="305" r:id="rId9"/>
    <p:sldId id="316" r:id="rId10"/>
    <p:sldId id="306" r:id="rId11"/>
    <p:sldId id="307" r:id="rId12"/>
    <p:sldId id="310" r:id="rId13"/>
    <p:sldId id="318" r:id="rId14"/>
    <p:sldId id="275" r:id="rId15"/>
    <p:sldId id="276" r:id="rId16"/>
    <p:sldId id="278" r:id="rId17"/>
    <p:sldId id="277" r:id="rId18"/>
    <p:sldId id="279" r:id="rId19"/>
    <p:sldId id="280" r:id="rId20"/>
    <p:sldId id="282" r:id="rId21"/>
    <p:sldId id="283" r:id="rId22"/>
    <p:sldId id="284" r:id="rId23"/>
    <p:sldId id="285" r:id="rId24"/>
    <p:sldId id="290" r:id="rId25"/>
    <p:sldId id="287" r:id="rId26"/>
    <p:sldId id="291" r:id="rId27"/>
    <p:sldId id="292" r:id="rId28"/>
    <p:sldId id="294" r:id="rId29"/>
    <p:sldId id="295" r:id="rId30"/>
    <p:sldId id="296" r:id="rId31"/>
    <p:sldId id="301" r:id="rId32"/>
    <p:sldId id="298" r:id="rId33"/>
    <p:sldId id="300" r:id="rId34"/>
    <p:sldId id="256" r:id="rId35"/>
    <p:sldId id="257" r:id="rId36"/>
    <p:sldId id="258" r:id="rId37"/>
    <p:sldId id="259" r:id="rId38"/>
    <p:sldId id="261" r:id="rId39"/>
    <p:sldId id="263" r:id="rId40"/>
    <p:sldId id="265" r:id="rId41"/>
    <p:sldId id="266" r:id="rId42"/>
    <p:sldId id="267" r:id="rId43"/>
    <p:sldId id="268" r:id="rId44"/>
    <p:sldId id="269" r:id="rId45"/>
    <p:sldId id="270" r:id="rId46"/>
    <p:sldId id="317" r:id="rId47"/>
    <p:sldId id="320" r:id="rId48"/>
    <p:sldId id="309" r:id="rId49"/>
    <p:sldId id="30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5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99485-1A6D-4460-BA2C-6C87180B0D01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F683-F0DD-41BD-8F43-EB183C1554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01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F683-F0DD-41BD-8F43-EB183C155431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0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2241-564B-4E3E-AAFD-991127B71C2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E0E3-ADB9-46FA-B011-FA5C0A4CBC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2241-564B-4E3E-AAFD-991127B71C2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E0E3-ADB9-46FA-B011-FA5C0A4CB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2241-564B-4E3E-AAFD-991127B71C2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E0E3-ADB9-46FA-B011-FA5C0A4CB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14142-8FC2-410C-BBB9-CEBCA62CB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35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72F5F-466F-40A0-8644-AB08583D5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616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2241-564B-4E3E-AAFD-991127B71C2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E0E3-ADB9-46FA-B011-FA5C0A4CB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2241-564B-4E3E-AAFD-991127B71C2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E0E3-ADB9-46FA-B011-FA5C0A4CBC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2241-564B-4E3E-AAFD-991127B71C2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E0E3-ADB9-46FA-B011-FA5C0A4CB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2241-564B-4E3E-AAFD-991127B71C2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E0E3-ADB9-46FA-B011-FA5C0A4CB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2241-564B-4E3E-AAFD-991127B71C2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BAE0E3-ADB9-46FA-B011-FA5C0A4CBC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2241-564B-4E3E-AAFD-991127B71C2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E0E3-ADB9-46FA-B011-FA5C0A4CB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C2241-564B-4E3E-AAFD-991127B71C2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6BAE0E3-ADB9-46FA-B011-FA5C0A4CB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90C2241-564B-4E3E-AAFD-991127B71C2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E0E3-ADB9-46FA-B011-FA5C0A4CBC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0C2241-564B-4E3E-AAFD-991127B71C22}" type="datetimeFigureOut">
              <a:rPr lang="ru-RU" smtClean="0"/>
              <a:t>04.04.2022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BAE0E3-ADB9-46FA-B011-FA5C0A4CBC3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50" r:id="rId13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../../&#1084;&#1091;&#1079;&#1099;&#1082;&#1072;&#1083;&#1072;&#1088;/&#1089;&#1072;&#1093;&#1072;&#1083;&#1099;&#1099;/006%20&#1040;&#1085;&#1072;&#1090;&#1086;&#1083;&#1080;&#1081;%20&#1043;&#1086;&#1088;&#1086;&#1093;&#1086;&#1074;-&#1041;&#1072;&#1088;&#1076;&#1072;%20&#1076;&#1080;&#1101;&#1085;%20&#1099;&#1090;&#1072;&#1072;&#1084;&#1072;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33050" y="4941168"/>
            <a:ext cx="8603446" cy="15121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n-lt"/>
              </a:rPr>
              <a:t>Выполнила: Кочеткова Евгения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 ученица 4 класса УНГ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Руководитель: Кривошапкина В.В.</a:t>
            </a:r>
            <a:endParaRPr lang="ru-RU" sz="2000" dirty="0"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8387422" cy="1752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Муниципальное бюджетное учреждение дополнительного образования 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«Центр развития детского творчества «Пегас»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МО «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Оймяконский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улус (район)»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Проектно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исследовательская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работа на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тему:</a:t>
            </a:r>
            <a:r>
              <a:rPr lang="ru-RU" sz="3200" b="1" dirty="0" err="1" smtClean="0">
                <a:solidFill>
                  <a:schemeClr val="bg1"/>
                </a:solidFill>
              </a:rPr>
              <a:t>Традиции</a:t>
            </a:r>
            <a:r>
              <a:rPr lang="ru-RU" sz="3200" b="1" dirty="0" smtClean="0">
                <a:solidFill>
                  <a:schemeClr val="bg1"/>
                </a:solidFill>
              </a:rPr>
              <a:t> и культура народов Республики </a:t>
            </a:r>
            <a:r>
              <a:rPr lang="ru-RU" sz="3200" b="1" dirty="0" smtClean="0">
                <a:solidFill>
                  <a:schemeClr val="bg1"/>
                </a:solidFill>
                <a:hlinkClick r:id="rId4" action="ppaction://hlinkfile"/>
              </a:rPr>
              <a:t>Саха</a:t>
            </a:r>
            <a:r>
              <a:rPr lang="ru-RU" sz="3200" b="1" dirty="0" smtClean="0">
                <a:solidFill>
                  <a:schemeClr val="bg1"/>
                </a:solidFill>
              </a:rPr>
              <a:t> (Якутии)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ru-RU" sz="3200" b="1" i="1" dirty="0" smtClean="0">
                <a:latin typeface="Helvetica" panose="020B0604020202020204" pitchFamily="34" charset="0"/>
                <a:ea typeface="Times New Roman" panose="02020603050405020304" pitchFamily="18" charset="0"/>
              </a:rPr>
              <a:t>Изучение </a:t>
            </a:r>
            <a:r>
              <a:rPr lang="ru-RU" sz="3200" b="1" i="1" dirty="0">
                <a:latin typeface="Helvetica" panose="020B0604020202020204" pitchFamily="34" charset="0"/>
                <a:ea typeface="Times New Roman" panose="02020603050405020304" pitchFamily="18" charset="0"/>
              </a:rPr>
              <a:t>обычаев и традиций народов Якутии, определение их роли в современной жизни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3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sz="3200" b="1" dirty="0"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изучить литературу по выбранной теме;</a:t>
            </a:r>
            <a:endParaRPr lang="ru-RU" sz="2800" dirty="0"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sz="3200" b="1" dirty="0"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взять интервью у людей, знающих обряды старины;</a:t>
            </a:r>
            <a:endParaRPr lang="ru-RU" sz="2800" dirty="0"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sz="3200" b="1" dirty="0"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систематизировать и обобщить собранный материал;</a:t>
            </a:r>
            <a:endParaRPr lang="ru-RU" sz="2800" dirty="0"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1320"/>
              </a:spcBef>
              <a:spcAft>
                <a:spcPts val="1320"/>
              </a:spcAft>
            </a:pPr>
            <a:r>
              <a:rPr lang="ru-RU" sz="3200" b="1" dirty="0"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оформить результаты поисковой работы.</a:t>
            </a:r>
            <a:endParaRPr lang="ru-RU" sz="2800" dirty="0"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1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Новизна: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</a:t>
            </a:r>
            <a:r>
              <a:rPr lang="ru-RU" dirty="0"/>
              <a:t>объединении различных видов творческой деятельности (пение, танец, игра на старинных народных инструментах), интеграции, театрализации народных праздников, сказок, эпосов и обрядов.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35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</a:rPr>
              <a:t>Я </a:t>
            </a:r>
            <a:r>
              <a:rPr lang="ru-RU" dirty="0">
                <a:latin typeface="Times New Roman" panose="02020603050405020304" pitchFamily="18" charset="0"/>
              </a:rPr>
              <a:t>считаю, что </a:t>
            </a:r>
            <a:r>
              <a:rPr lang="ru-RU" dirty="0" smtClean="0">
                <a:latin typeface="Times New Roman" panose="02020603050405020304" pitchFamily="18" charset="0"/>
              </a:rPr>
              <a:t>культура народа </a:t>
            </a:r>
            <a:r>
              <a:rPr lang="ru-RU" dirty="0" err="1" smtClean="0">
                <a:latin typeface="Times New Roman" panose="02020603050405020304" pitchFamily="18" charset="0"/>
              </a:rPr>
              <a:t>саха</a:t>
            </a:r>
            <a:r>
              <a:rPr lang="ru-RU" dirty="0" smtClean="0">
                <a:latin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</a:rPr>
              <a:t>интересен, актуален и в наши дни, и совершенно реально возродить интерес к </a:t>
            </a:r>
            <a:r>
              <a:rPr lang="ru-RU" dirty="0" smtClean="0">
                <a:latin typeface="Times New Roman" panose="02020603050405020304" pitchFamily="18" charset="0"/>
              </a:rPr>
              <a:t>традициям и культуре </a:t>
            </a:r>
            <a:r>
              <a:rPr lang="ru-RU" dirty="0">
                <a:latin typeface="Times New Roman" panose="02020603050405020304" pitchFamily="18" charset="0"/>
              </a:rPr>
              <a:t>у молодого поколения.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617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468562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Айыы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верования древних якутов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140968"/>
            <a:ext cx="8229600" cy="350520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2852936"/>
            <a:ext cx="3312368" cy="30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95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4149080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99592" y="620688"/>
            <a:ext cx="7560839" cy="5976664"/>
          </a:xfrm>
        </p:spPr>
        <p:txBody>
          <a:bodyPr>
            <a:noAutofit/>
          </a:bodyPr>
          <a:lstStyle/>
          <a:p>
            <a:pPr marL="36576" indent="0" algn="r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Отрицание невидимого тонкого мира, </a:t>
            </a:r>
          </a:p>
          <a:p>
            <a:pPr marL="36576" indent="0" algn="r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отрицание высших Светлых сил, отрицание Божественного Света ведет к деградации человечества. Как свет солнца необходим всей жизни на земле, так и свет божественный, духовный свет необходим каждому человеку.</a:t>
            </a:r>
          </a:p>
          <a:p>
            <a:pPr marL="36576" indent="0" algn="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В. Кондаков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762000"/>
            <a:ext cx="5783560" cy="5791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 символом в учении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Айыы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является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Аал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Луук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(Великое Гигантское Дерево) 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символ триединства мира. Согласно космогонии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Айыы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 состоит из трёх частей: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Подземный мир (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Аллараа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Дойду)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обитают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абааhы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(злые духи),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Срединный мир (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Орто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Дойду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обитают люди,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Верхний мир (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hээ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Дойду)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обиталище верховных божеств. 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52" y="836712"/>
            <a:ext cx="310484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4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8991600" cy="6172200"/>
          </a:xfrm>
        </p:spPr>
        <p:txBody>
          <a:bodyPr>
            <a:normAutofit/>
          </a:bodyPr>
          <a:lstStyle/>
          <a:p>
            <a:endParaRPr lang="ru-RU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</a:t>
            </a:r>
            <a:r>
              <a:rPr lang="ru-RU" sz="2400" b="1" dirty="0" err="1" smtClean="0">
                <a:solidFill>
                  <a:srgbClr val="0070C0"/>
                </a:solidFill>
              </a:rPr>
              <a:t>Айыы</a:t>
            </a:r>
            <a:r>
              <a:rPr lang="ru-RU" sz="2400" b="1" dirty="0" smtClean="0">
                <a:solidFill>
                  <a:srgbClr val="0070C0"/>
                </a:solidFill>
              </a:rPr>
              <a:t> —божества традиционных верований якутов. Согласно мифологии,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айыы</a:t>
            </a:r>
            <a:r>
              <a:rPr lang="ru-RU" sz="2400" b="1" dirty="0" smtClean="0">
                <a:solidFill>
                  <a:srgbClr val="C00000"/>
                </a:solidFill>
              </a:rPr>
              <a:t> — жители Верхнего мира</a:t>
            </a:r>
            <a:r>
              <a:rPr lang="ru-RU" sz="2400" b="1" dirty="0" smtClean="0">
                <a:solidFill>
                  <a:srgbClr val="0070C0"/>
                </a:solidFill>
              </a:rPr>
              <a:t>, прародители народа </a:t>
            </a:r>
            <a:r>
              <a:rPr lang="ru-RU" sz="2400" b="1" dirty="0" err="1" smtClean="0">
                <a:solidFill>
                  <a:srgbClr val="0070C0"/>
                </a:solidFill>
              </a:rPr>
              <a:t>саха</a:t>
            </a:r>
            <a:r>
              <a:rPr lang="ru-RU" sz="2400" b="1" dirty="0" smtClean="0">
                <a:solidFill>
                  <a:srgbClr val="0070C0"/>
                </a:solidFill>
              </a:rPr>
              <a:t>. Считается, что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Айыы</a:t>
            </a:r>
            <a:r>
              <a:rPr lang="ru-RU" sz="2400" b="1" dirty="0" smtClean="0">
                <a:solidFill>
                  <a:srgbClr val="0070C0"/>
                </a:solidFill>
              </a:rPr>
              <a:t> не принимают кровавых жертвоприношений, и поэтому им преподносят жертвы растительного происхождения и молочные продукты.</a:t>
            </a: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0635" y="2996952"/>
            <a:ext cx="2209800" cy="312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72" y="2969627"/>
            <a:ext cx="4114800" cy="314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81400" y="6319771"/>
            <a:ext cx="2596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C00000"/>
                </a:solidFill>
              </a:rPr>
              <a:t>Обряд кормления огня</a:t>
            </a:r>
          </a:p>
        </p:txBody>
      </p:sp>
    </p:spTree>
    <p:extLst>
      <p:ext uri="{BB962C8B-B14F-4D97-AF65-F5344CB8AC3E}">
        <p14:creationId xmlns:p14="http://schemas.microsoft.com/office/powerpoint/2010/main" val="14656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8686800" cy="6629400"/>
          </a:xfrm>
        </p:spPr>
        <p:txBody>
          <a:bodyPr>
            <a:normAutofit/>
          </a:bodyPr>
          <a:lstStyle/>
          <a:p>
            <a:pPr algn="just"/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" indent="0" algn="just">
              <a:buNone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Представление о душе (кут) 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этим представлениям кут состоит из 3-х частей:</a:t>
            </a:r>
          </a:p>
          <a:p>
            <a:pPr lvl="0" algn="just"/>
            <a:r>
              <a:rPr lang="ru-RU" sz="2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Ийэ-кут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(материнская душа)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то что передается от родителей: традиции, культура.</a:t>
            </a:r>
          </a:p>
          <a:p>
            <a:pPr lvl="0" algn="just"/>
            <a:r>
              <a:rPr lang="ru-RU" sz="2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Буор-кут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(земляная душа)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материальная часть, физическое тело.</a:t>
            </a:r>
          </a:p>
          <a:p>
            <a:pPr lvl="0" algn="just"/>
            <a:r>
              <a:rPr lang="ru-RU" sz="2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Салгын</a:t>
            </a:r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-кут (воздушная душа)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интеллект, разум, коммуникативно-социальная составляющая.</a:t>
            </a:r>
          </a:p>
          <a:p>
            <a:pPr lvl="0" algn="just"/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Саха верят, что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Алгысы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-благословения великих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Айыы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(Белых) шаманов защищают народ на протяжении четырех веков. Народ Саха чтит святые имена своих великих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Айыы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шаманов – жрецов религии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Аар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Айыы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4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Девять заповедей </a:t>
            </a:r>
            <a:r>
              <a:rPr lang="ru-RU" b="1" dirty="0" err="1" smtClean="0">
                <a:solidFill>
                  <a:srgbClr val="C00000"/>
                </a:solidFill>
              </a:rPr>
              <a:t>Айыы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прелюбодействуй.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Почитай природу.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Приумножай свое хозяйство.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уничтожай (не убий).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Обрети свой талант.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 правдив.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Постигай истину (учись).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Храни свой кут.</a:t>
            </a:r>
          </a:p>
          <a:p>
            <a:pPr lvl="0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Почитай заповеди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Айыы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7999"/>
            <a:ext cx="3886200" cy="3002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74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97152"/>
          </a:xfrm>
        </p:spPr>
        <p:txBody>
          <a:bodyPr/>
          <a:lstStyle/>
          <a:p>
            <a:r>
              <a:rPr lang="ru-RU" b="1" dirty="0"/>
              <a:t>Объект: </a:t>
            </a:r>
            <a:r>
              <a:rPr lang="ru-RU" b="1" i="1" dirty="0"/>
              <a:t>обычаи и традиции народов Якутии.</a:t>
            </a:r>
            <a:endParaRPr lang="ru-RU" dirty="0"/>
          </a:p>
          <a:p>
            <a:r>
              <a:rPr lang="ru-RU" b="1" dirty="0"/>
              <a:t>Предмет: </a:t>
            </a:r>
            <a:r>
              <a:rPr lang="ru-RU" b="1" i="1" dirty="0"/>
              <a:t>истоки возникновения и</a:t>
            </a:r>
            <a:r>
              <a:rPr lang="ru-RU" b="1" dirty="0"/>
              <a:t> </a:t>
            </a:r>
            <a:r>
              <a:rPr lang="ru-RU" b="1" i="1" dirty="0"/>
              <a:t>роль</a:t>
            </a:r>
            <a:r>
              <a:rPr lang="ru-RU" b="1" dirty="0"/>
              <a:t> </a:t>
            </a:r>
            <a:r>
              <a:rPr lang="ru-RU" b="1" i="1" dirty="0"/>
              <a:t>обычаев и традиций в современной жизни.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695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762000" y="1143000"/>
            <a:ext cx="2278380" cy="40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915816" y="762000"/>
            <a:ext cx="5770984" cy="5791200"/>
          </a:xfrm>
        </p:spPr>
        <p:txBody>
          <a:bodyPr>
            <a:normAutofit/>
          </a:bodyPr>
          <a:lstStyle/>
          <a:p>
            <a:pPr algn="just"/>
            <a:r>
              <a:rPr lang="ru-RU" b="1" dirty="0" err="1" smtClean="0">
                <a:solidFill>
                  <a:srgbClr val="C00000"/>
                </a:solidFill>
              </a:rPr>
              <a:t>Айыы</a:t>
            </a:r>
            <a:r>
              <a:rPr lang="ru-RU" b="1" dirty="0" smtClean="0">
                <a:solidFill>
                  <a:srgbClr val="C00000"/>
                </a:solidFill>
              </a:rPr>
              <a:t> шаманы</a:t>
            </a:r>
            <a:r>
              <a:rPr lang="ru-RU" b="1" dirty="0" smtClean="0">
                <a:solidFill>
                  <a:srgbClr val="0070C0"/>
                </a:solidFill>
              </a:rPr>
              <a:t> – божественные небесные белые шаманы — были проповедниками религии </a:t>
            </a:r>
            <a:r>
              <a:rPr lang="ru-RU" b="1" dirty="0" err="1" smtClean="0">
                <a:solidFill>
                  <a:srgbClr val="0070C0"/>
                </a:solidFill>
              </a:rPr>
              <a:t>Аар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Айыы</a:t>
            </a:r>
            <a:r>
              <a:rPr lang="ru-RU" b="1" dirty="0" smtClean="0">
                <a:solidFill>
                  <a:srgbClr val="0070C0"/>
                </a:solidFill>
              </a:rPr>
              <a:t>, проводили обряды поклонения и моления небесным божествам и были первыми жрецами. Они сплачивали свои племена, воспитывали и облагораживали их от имени небесных </a:t>
            </a:r>
            <a:r>
              <a:rPr lang="ru-RU" b="1" dirty="0" err="1" smtClean="0">
                <a:solidFill>
                  <a:srgbClr val="0070C0"/>
                </a:solidFill>
              </a:rPr>
              <a:t>Аар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Айыы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36815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Владимир Алексеевич </a:t>
            </a:r>
            <a:r>
              <a:rPr lang="ru-RU" sz="3200" dirty="0" smtClean="0">
                <a:solidFill>
                  <a:srgbClr val="FF0000"/>
                </a:solidFill>
              </a:rPr>
              <a:t>Кондаков 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профессор, писатель, выдающийся народный целитель, </a:t>
            </a:r>
            <a:b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</a:rPr>
              <a:t>Айыы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 шаман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84783"/>
            <a:ext cx="6032376" cy="535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был человеком блестящего ума и невероятной трудоспособности. К нему за помощью съезжались люди со всех уголков нашей страны. Он первым ввел в народную медицину духовные методы лечения при помощи молений и благословения к высшим небесным богам и лечения у огня. Полностью восстановил древние методы лечения и моления </a:t>
            </a:r>
            <a:r>
              <a:rPr lang="ru-RU" sz="2400" dirty="0" err="1" smtClean="0">
                <a:solidFill>
                  <a:srgbClr val="0070C0"/>
                </a:solidFill>
              </a:rPr>
              <a:t>Айыы</a:t>
            </a:r>
            <a:r>
              <a:rPr lang="ru-RU" sz="2400" dirty="0" smtClean="0">
                <a:solidFill>
                  <a:srgbClr val="0070C0"/>
                </a:solidFill>
              </a:rPr>
              <a:t> шамана ,а также древние методы лечения шамана-целителя. Автор более 30 духовных книг по народной медицине и древней религии народа </a:t>
            </a:r>
            <a:r>
              <a:rPr lang="ru-RU" sz="2400" dirty="0" err="1" smtClean="0">
                <a:solidFill>
                  <a:srgbClr val="0070C0"/>
                </a:solidFill>
              </a:rPr>
              <a:t>саха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http://sakhalife.ru/images/thumb_42040_7262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905000"/>
            <a:ext cx="2362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7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533400" y="1066800"/>
            <a:ext cx="3124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05200" y="609600"/>
            <a:ext cx="5638800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Православные священники и шаманы Сибири не конфликтовали друг с другом. Когда священник заболевал, его лечил местный шаман. В конце XIX века шаман освятил церковь в якутском селе. Нынешние якуты, чукчи, юкагиры, эвены считают жрецов "черной веры" духовными лидерами. На это шаманы отвечают: мы скоро можем уйти. Когда нас не будет, идите за помощью в церковь.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6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0" y="-185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274638"/>
            <a:ext cx="7283152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err="1" smtClean="0">
                <a:solidFill>
                  <a:srgbClr val="0070C0"/>
                </a:solidFill>
              </a:rPr>
              <a:t>Олонхо</a:t>
            </a:r>
            <a:endParaRPr lang="ru-RU" sz="4000" b="1" dirty="0" smtClean="0">
              <a:solidFill>
                <a:srgbClr val="0070C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3600747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sr-Cyrl-CS" sz="2400" b="1" dirty="0" smtClean="0">
                <a:solidFill>
                  <a:srgbClr val="0070C0"/>
                </a:solidFill>
              </a:rPr>
              <a:t>Олонхо бытовало в народе во множестве вариантов. В прошлом в каждом наслеге и улусе были свои сказители-олонхосуты, каждый из них обладал богатым репертуаром. До революции дети с 5-7 лет знали олонхо достаточно большого объема, впитывая богатство и красоту родного языка «с молоком матери». Согласно якутской мифологии первым создателем и исполнителем  олонхо был мудрец Сээркээн Сэсэн.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Наиболее  популярные якутские </a:t>
            </a:r>
            <a:r>
              <a:rPr lang="ru-RU" sz="2400" b="1" dirty="0" err="1" smtClean="0">
                <a:solidFill>
                  <a:srgbClr val="0070C0"/>
                </a:solidFill>
              </a:rPr>
              <a:t>олонхо</a:t>
            </a:r>
            <a:r>
              <a:rPr lang="ru-RU" sz="2400" b="1" dirty="0" smtClean="0">
                <a:solidFill>
                  <a:srgbClr val="0070C0"/>
                </a:solidFill>
              </a:rPr>
              <a:t>,  такие как, «</a:t>
            </a:r>
            <a:r>
              <a:rPr lang="ru-RU" sz="2400" b="1" dirty="0" err="1" smtClean="0">
                <a:solidFill>
                  <a:srgbClr val="0070C0"/>
                </a:solidFill>
              </a:rPr>
              <a:t>Юрюнг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Уолан</a:t>
            </a:r>
            <a:r>
              <a:rPr lang="ru-RU" sz="2400" b="1" dirty="0" smtClean="0">
                <a:solidFill>
                  <a:srgbClr val="0070C0"/>
                </a:solidFill>
              </a:rPr>
              <a:t>», «Эр-</a:t>
            </a:r>
            <a:r>
              <a:rPr lang="ru-RU" sz="2400" b="1" dirty="0" err="1" smtClean="0">
                <a:solidFill>
                  <a:srgbClr val="0070C0"/>
                </a:solidFill>
              </a:rPr>
              <a:t>Соготох</a:t>
            </a:r>
            <a:r>
              <a:rPr lang="ru-RU" sz="2400" b="1" dirty="0" smtClean="0">
                <a:solidFill>
                  <a:srgbClr val="0070C0"/>
                </a:solidFill>
              </a:rPr>
              <a:t>»,   «Строптивый </a:t>
            </a:r>
            <a:r>
              <a:rPr lang="ru-RU" sz="2400" b="1" dirty="0" err="1" smtClean="0">
                <a:solidFill>
                  <a:srgbClr val="0070C0"/>
                </a:solidFill>
              </a:rPr>
              <a:t>Кулун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Куллустуур</a:t>
            </a:r>
            <a:r>
              <a:rPr lang="ru-RU" sz="2400" b="1" dirty="0" smtClean="0">
                <a:solidFill>
                  <a:srgbClr val="0070C0"/>
                </a:solidFill>
              </a:rPr>
              <a:t>», «Могучий Эр </a:t>
            </a:r>
            <a:r>
              <a:rPr lang="ru-RU" sz="2400" b="1" dirty="0" err="1" smtClean="0">
                <a:solidFill>
                  <a:srgbClr val="0070C0"/>
                </a:solidFill>
              </a:rPr>
              <a:t>Соготох</a:t>
            </a:r>
            <a:r>
              <a:rPr lang="ru-RU" sz="2400" b="1" dirty="0" smtClean="0">
                <a:solidFill>
                  <a:srgbClr val="0070C0"/>
                </a:solidFill>
              </a:rPr>
              <a:t>», «</a:t>
            </a:r>
            <a:r>
              <a:rPr lang="ru-RU" sz="2400" b="1" dirty="0" err="1" smtClean="0">
                <a:solidFill>
                  <a:srgbClr val="0070C0"/>
                </a:solidFill>
              </a:rPr>
              <a:t>Кыыс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Дэбилийэ</a:t>
            </a:r>
            <a:r>
              <a:rPr lang="ru-RU" sz="2400" b="1" dirty="0" smtClean="0">
                <a:solidFill>
                  <a:srgbClr val="0070C0"/>
                </a:solidFill>
              </a:rPr>
              <a:t>»  и др., переведены на русский и другие языки народов мира, тем самым стали достоянием мировой культуры, свидетельствуя о широком интересе к якутскому эпосу.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                                          </a:t>
            </a:r>
            <a:endParaRPr lang="sr-Cyrl-CS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1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1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Pic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6" y="1628800"/>
            <a:ext cx="280828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922337"/>
          </a:xfrm>
        </p:spPr>
        <p:txBody>
          <a:bodyPr/>
          <a:lstStyle/>
          <a:p>
            <a:pPr eaLnBrk="1" hangingPunct="1"/>
            <a:r>
              <a:rPr lang="ru-RU" sz="3600" b="1" smtClean="0"/>
              <a:t>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125538"/>
            <a:ext cx="4824413" cy="27352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smtClean="0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07904" y="1331987"/>
            <a:ext cx="5112568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>
                <a:solidFill>
                  <a:srgbClr val="C00000"/>
                </a:solidFill>
              </a:rPr>
              <a:t>Сегодня </a:t>
            </a:r>
            <a:r>
              <a:rPr lang="ru-RU" sz="2400" dirty="0" err="1">
                <a:solidFill>
                  <a:srgbClr val="C00000"/>
                </a:solidFill>
              </a:rPr>
              <a:t>Олонхо</a:t>
            </a:r>
            <a:r>
              <a:rPr lang="ru-RU" sz="2400" dirty="0">
                <a:solidFill>
                  <a:srgbClr val="C00000"/>
                </a:solidFill>
              </a:rPr>
              <a:t> лучшее произведение якутского фольклора, 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</a:rPr>
              <a:t> историческое живописание народов </a:t>
            </a:r>
            <a:r>
              <a:rPr lang="ru-RU" sz="2400" dirty="0" err="1" smtClean="0">
                <a:solidFill>
                  <a:srgbClr val="C00000"/>
                </a:solidFill>
              </a:rPr>
              <a:t>саха</a:t>
            </a:r>
            <a:r>
              <a:rPr lang="ru-RU" sz="2400" dirty="0" smtClean="0">
                <a:solidFill>
                  <a:srgbClr val="C00000"/>
                </a:solidFill>
              </a:rPr>
              <a:t>, национальное </a:t>
            </a:r>
            <a:r>
              <a:rPr lang="ru-RU" sz="2400" dirty="0">
                <a:solidFill>
                  <a:srgbClr val="C00000"/>
                </a:solidFill>
              </a:rPr>
              <a:t>достояние   народа.  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</a:rPr>
              <a:t>В 2005 г. Юнеско объявило «</a:t>
            </a:r>
            <a:r>
              <a:rPr lang="ru-RU" sz="2400" dirty="0" err="1">
                <a:solidFill>
                  <a:srgbClr val="C00000"/>
                </a:solidFill>
              </a:rPr>
              <a:t>Олонхо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одним из </a:t>
            </a:r>
            <a:r>
              <a:rPr lang="ru-RU" sz="2400" dirty="0">
                <a:solidFill>
                  <a:srgbClr val="C00000"/>
                </a:solidFill>
              </a:rPr>
              <a:t>шедевров(образцовое произведение) устного и нематериального 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</a:rPr>
              <a:t>наследия человечества»</a:t>
            </a:r>
            <a:r>
              <a:rPr lang="ru-RU" dirty="0">
                <a:solidFill>
                  <a:srgbClr val="C00000"/>
                </a:solidFill>
              </a:rPr>
              <a:t>.  </a:t>
            </a:r>
          </a:p>
          <a:p>
            <a:pPr algn="ctr" eaLnBrk="0" hangingPunct="0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1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" y="-1920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475656" y="3985540"/>
            <a:ext cx="3744417" cy="208823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chemeClr val="accent2"/>
                </a:solidFill>
              </a:rPr>
              <a:t>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    </a:t>
            </a:r>
            <a:r>
              <a:rPr lang="ru-RU" sz="2400" b="1" dirty="0" smtClean="0">
                <a:solidFill>
                  <a:srgbClr val="0070C0"/>
                </a:solidFill>
              </a:rPr>
              <a:t>Сказитель(</a:t>
            </a:r>
            <a:r>
              <a:rPr lang="ru-RU" sz="2400" b="1" dirty="0" err="1" smtClean="0">
                <a:solidFill>
                  <a:srgbClr val="0070C0"/>
                </a:solidFill>
              </a:rPr>
              <a:t>Олонхосут</a:t>
            </a:r>
            <a:r>
              <a:rPr lang="ru-RU" sz="2400" b="1" dirty="0" smtClean="0">
                <a:solidFill>
                  <a:srgbClr val="0070C0"/>
                </a:solidFill>
              </a:rPr>
              <a:t>) мог петь </a:t>
            </a:r>
            <a:r>
              <a:rPr lang="ru-RU" sz="2400" b="1" dirty="0" err="1" smtClean="0">
                <a:solidFill>
                  <a:srgbClr val="0070C0"/>
                </a:solidFill>
              </a:rPr>
              <a:t>олонхо</a:t>
            </a:r>
            <a:r>
              <a:rPr lang="ru-RU" sz="2400" b="1" dirty="0" smtClean="0">
                <a:solidFill>
                  <a:srgbClr val="0070C0"/>
                </a:solidFill>
              </a:rPr>
              <a:t> от одних до десяти суток с перерывами лишь на еду и сон.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45" name="Picture 5" descr="Pic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2499859" cy="257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11188" y="1557338"/>
            <a:ext cx="33131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80" y="991393"/>
            <a:ext cx="4676775" cy="2418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991393"/>
            <a:ext cx="2443411" cy="305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4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Музыкальные инструменты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ru-RU" sz="2800" dirty="0">
                <a:solidFill>
                  <a:srgbClr val="0070C0"/>
                </a:solidFill>
              </a:rPr>
              <a:t>Культурным и духовным символом народа Саха является их </a:t>
            </a:r>
            <a:r>
              <a:rPr lang="ru-RU" sz="2800" dirty="0" err="1">
                <a:solidFill>
                  <a:srgbClr val="0070C0"/>
                </a:solidFill>
              </a:rPr>
              <a:t>варганная</a:t>
            </a:r>
            <a:r>
              <a:rPr lang="ru-RU" sz="2800" dirty="0">
                <a:solidFill>
                  <a:srgbClr val="0070C0"/>
                </a:solidFill>
              </a:rPr>
              <a:t> музыка на традиционном национальном инструменте — </a:t>
            </a:r>
            <a:r>
              <a:rPr lang="ru-RU" sz="2800" b="1" dirty="0" err="1">
                <a:solidFill>
                  <a:srgbClr val="0070C0"/>
                </a:solidFill>
              </a:rPr>
              <a:t>хомусе</a:t>
            </a:r>
            <a:r>
              <a:rPr lang="ru-RU" sz="2800" dirty="0">
                <a:solidFill>
                  <a:srgbClr val="0070C0"/>
                </a:solidFill>
              </a:rPr>
              <a:t>. В Якутии почти все культурные и зрелищные мероприятия, в том числе праздник </a:t>
            </a:r>
            <a:r>
              <a:rPr lang="ru-RU" sz="2800" dirty="0" err="1">
                <a:solidFill>
                  <a:srgbClr val="0070C0"/>
                </a:solidFill>
              </a:rPr>
              <a:t>Ысыах</a:t>
            </a:r>
            <a:r>
              <a:rPr lang="ru-RU" sz="2800" dirty="0">
                <a:solidFill>
                  <a:srgbClr val="0070C0"/>
                </a:solidFill>
              </a:rPr>
              <a:t>, открываются под чарующие звуки </a:t>
            </a:r>
            <a:r>
              <a:rPr lang="ru-RU" sz="2800" dirty="0" err="1">
                <a:solidFill>
                  <a:srgbClr val="0070C0"/>
                </a:solidFill>
              </a:rPr>
              <a:t>хомуса</a:t>
            </a:r>
            <a:r>
              <a:rPr lang="ru-RU" sz="2800" dirty="0">
                <a:solidFill>
                  <a:srgbClr val="0070C0"/>
                </a:solidFill>
              </a:rPr>
              <a:t>, в которых воспеваются вся красота и ширь земли </a:t>
            </a:r>
            <a:r>
              <a:rPr lang="ru-RU" sz="2800" dirty="0" err="1">
                <a:solidFill>
                  <a:srgbClr val="0070C0"/>
                </a:solidFill>
              </a:rPr>
              <a:t>Олонхо</a:t>
            </a:r>
            <a:r>
              <a:rPr lang="ru-RU" sz="2800" dirty="0">
                <a:solidFill>
                  <a:srgbClr val="0070C0"/>
                </a:solidFill>
              </a:rPr>
              <a:t>, синева озер и глубина небес, торжество жизни и Природы. В мелодичной игре на </a:t>
            </a:r>
            <a:r>
              <a:rPr lang="ru-RU" sz="2800" dirty="0" err="1">
                <a:solidFill>
                  <a:srgbClr val="0070C0"/>
                </a:solidFill>
              </a:rPr>
              <a:t>хомусе</a:t>
            </a:r>
            <a:r>
              <a:rPr lang="ru-RU" sz="2800" dirty="0">
                <a:solidFill>
                  <a:srgbClr val="0070C0"/>
                </a:solidFill>
              </a:rPr>
              <a:t> отражаются национальная самобытность и богатство музыкального творчества якутов.</a:t>
            </a:r>
            <a:endParaRPr lang="ru-RU" sz="2800" b="1" dirty="0">
              <a:solidFill>
                <a:srgbClr val="0070C0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36" y="-258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80466" y="1163435"/>
            <a:ext cx="4697288" cy="4525963"/>
          </a:xfrm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 err="1">
                <a:solidFill>
                  <a:srgbClr val="0070C0"/>
                </a:solidFill>
              </a:rPr>
              <a:t>Хомус</a:t>
            </a:r>
            <a:endParaRPr lang="ru-RU" sz="2400" b="1" dirty="0">
              <a:solidFill>
                <a:srgbClr val="0070C0"/>
              </a:solidFill>
            </a:endParaRPr>
          </a:p>
          <a:p>
            <a:pPr algn="just"/>
            <a:r>
              <a:rPr lang="ru-RU" sz="2400" b="1" dirty="0">
                <a:solidFill>
                  <a:srgbClr val="0070C0"/>
                </a:solidFill>
              </a:rPr>
              <a:t>Якутский </a:t>
            </a:r>
            <a:r>
              <a:rPr lang="ru-RU" sz="2400" b="1" dirty="0" err="1">
                <a:solidFill>
                  <a:srgbClr val="0070C0"/>
                </a:solidFill>
              </a:rPr>
              <a:t>хомус</a:t>
            </a:r>
            <a:r>
              <a:rPr lang="ru-RU" sz="2400" b="1" dirty="0">
                <a:solidFill>
                  <a:srgbClr val="0070C0"/>
                </a:solidFill>
              </a:rPr>
              <a:t> отличается характерным </a:t>
            </a:r>
            <a:r>
              <a:rPr lang="ru-RU" sz="2400" b="1" dirty="0" err="1">
                <a:solidFill>
                  <a:srgbClr val="0070C0"/>
                </a:solidFill>
              </a:rPr>
              <a:t>звуком,изготовляется</a:t>
            </a:r>
            <a:r>
              <a:rPr lang="ru-RU" sz="2400" b="1" dirty="0">
                <a:solidFill>
                  <a:srgbClr val="0070C0"/>
                </a:solidFill>
              </a:rPr>
              <a:t> из стали и считается классическим шаманским инструментом.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</a:rPr>
              <a:t>Якутский </a:t>
            </a:r>
            <a:r>
              <a:rPr lang="ru-RU" sz="2400" b="1" dirty="0" err="1">
                <a:solidFill>
                  <a:srgbClr val="0070C0"/>
                </a:solidFill>
              </a:rPr>
              <a:t>хомус</a:t>
            </a:r>
            <a:r>
              <a:rPr lang="ru-RU" sz="2400" b="1" dirty="0">
                <a:solidFill>
                  <a:srgbClr val="0070C0"/>
                </a:solidFill>
              </a:rPr>
              <a:t> – лучший варган мира.</a:t>
            </a:r>
            <a:endParaRPr lang="ru-RU" sz="2400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5847" name="Picture 7" descr="varga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784930" cy="4464521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18" y="4809542"/>
            <a:ext cx="2097088" cy="207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8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Национальная одежда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54760" cy="4525963"/>
          </a:xfrm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   Традиционная </a:t>
            </a:r>
            <a:r>
              <a:rPr lang="ru-RU" sz="2000" dirty="0">
                <a:solidFill>
                  <a:srgbClr val="0070C0"/>
                </a:solidFill>
              </a:rPr>
              <a:t>одежда состоит из четырех составляющих: цвета, материала, формы и конструкции. Эти составляющие делятся также на четыре основных элемента: красный, желтый, зеленый, черный цвета, которые являются основными цветами, остальные оттенки получаются при их смешивании. </a:t>
            </a:r>
          </a:p>
        </p:txBody>
      </p:sp>
      <p:pic>
        <p:nvPicPr>
          <p:cNvPr id="38918" name="Picture 6" descr="1267513159_masteris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628775"/>
            <a:ext cx="3887787" cy="446405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4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40964" name="Picture 4" descr="object_93_1106219164_433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2808288" cy="4824413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im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2736850" cy="4824413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6" name="Picture 6" descr="1267513184_yakutsko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628775"/>
            <a:ext cx="2589213" cy="4824413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Вид проекта:</a:t>
            </a:r>
            <a:r>
              <a:rPr lang="ru-RU" dirty="0"/>
              <a:t> </a:t>
            </a:r>
            <a:r>
              <a:rPr lang="ru-RU" dirty="0" smtClean="0"/>
              <a:t>информационный.</a:t>
            </a:r>
            <a:endParaRPr lang="ru-RU" dirty="0"/>
          </a:p>
          <a:p>
            <a:r>
              <a:rPr lang="ru-RU" b="1" dirty="0"/>
              <a:t>Срок реализации:</a:t>
            </a:r>
            <a:r>
              <a:rPr lang="ru-RU" dirty="0"/>
              <a:t> </a:t>
            </a:r>
            <a:r>
              <a:rPr lang="ru-RU" dirty="0" smtClean="0"/>
              <a:t>краткосрочный  (1 год).</a:t>
            </a:r>
            <a:endParaRPr lang="ru-RU" dirty="0"/>
          </a:p>
          <a:p>
            <a:r>
              <a:rPr lang="ru-RU" b="1" dirty="0"/>
              <a:t>Состав участников: </a:t>
            </a:r>
            <a:r>
              <a:rPr lang="ru-RU" dirty="0" smtClean="0"/>
              <a:t>индивидуальный.</a:t>
            </a:r>
            <a:endParaRPr lang="ru-RU" dirty="0"/>
          </a:p>
          <a:p>
            <a:r>
              <a:rPr lang="ru-RU" b="1" dirty="0"/>
              <a:t>База:</a:t>
            </a:r>
            <a:r>
              <a:rPr lang="ru-RU" dirty="0"/>
              <a:t> </a:t>
            </a:r>
            <a:r>
              <a:rPr lang="ru-RU" dirty="0" smtClean="0"/>
              <a:t>МБУ ДО «ЦРДТ «Пегас».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281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u="sng" dirty="0" err="1" smtClean="0">
                <a:solidFill>
                  <a:srgbClr val="FF0000"/>
                </a:solidFill>
              </a:rPr>
              <a:t>Ысыах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424936" cy="547260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ru-RU" sz="2000" b="1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r>
              <a:rPr lang="ru-RU" sz="2400" b="1" dirty="0" err="1" smtClean="0">
                <a:solidFill>
                  <a:srgbClr val="0070C0"/>
                </a:solidFill>
              </a:rPr>
              <a:t>Ысыах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- якутский национальный праздник. По якутскому календарю с 22 июня начинался самый длинный день - первый день солнцестояния. Он служил сигналом к началу организационного ритуального праздника </a:t>
            </a:r>
            <a:r>
              <a:rPr lang="ru-RU" sz="2400" dirty="0" err="1">
                <a:solidFill>
                  <a:srgbClr val="0070C0"/>
                </a:solidFill>
              </a:rPr>
              <a:t>Ысыах</a:t>
            </a:r>
            <a:r>
              <a:rPr lang="ru-RU" sz="2400" dirty="0">
                <a:solidFill>
                  <a:srgbClr val="0070C0"/>
                </a:solidFill>
              </a:rPr>
              <a:t>- встреча Нового года. </a:t>
            </a:r>
            <a:endParaRPr lang="ru-RU" sz="2400" dirty="0" smtClean="0">
              <a:solidFill>
                <a:srgbClr val="0070C0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   </a:t>
            </a:r>
            <a:r>
              <a:rPr lang="ru-RU" sz="2400" dirty="0" err="1" smtClean="0">
                <a:solidFill>
                  <a:srgbClr val="0070C0"/>
                </a:solidFill>
              </a:rPr>
              <a:t>Ысыах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- это традиционный праздник народа </a:t>
            </a:r>
            <a:r>
              <a:rPr lang="ru-RU" sz="2400" dirty="0" err="1">
                <a:solidFill>
                  <a:srgbClr val="0070C0"/>
                </a:solidFill>
              </a:rPr>
              <a:t>саха</a:t>
            </a:r>
            <a:r>
              <a:rPr lang="ru-RU" sz="2400" dirty="0">
                <a:solidFill>
                  <a:srgbClr val="0070C0"/>
                </a:solidFill>
              </a:rPr>
              <a:t>, олицетворяющий встречу лета, пробуждение природы, </a:t>
            </a:r>
            <a:r>
              <a:rPr lang="ru-RU" sz="2400" dirty="0" err="1">
                <a:solidFill>
                  <a:srgbClr val="0070C0"/>
                </a:solidFill>
              </a:rPr>
              <a:t>благославляющий</a:t>
            </a:r>
            <a:r>
              <a:rPr lang="ru-RU" sz="2400" dirty="0">
                <a:solidFill>
                  <a:srgbClr val="0070C0"/>
                </a:solidFill>
              </a:rPr>
              <a:t> объединение сил и возможностей народа для созидания, благополучия и обилия. Во время </a:t>
            </a:r>
            <a:r>
              <a:rPr lang="ru-RU" sz="2400" dirty="0" err="1">
                <a:solidFill>
                  <a:srgbClr val="0070C0"/>
                </a:solidFill>
              </a:rPr>
              <a:t>Ысыаха</a:t>
            </a:r>
            <a:r>
              <a:rPr lang="ru-RU" sz="2400" dirty="0">
                <a:solidFill>
                  <a:srgbClr val="0070C0"/>
                </a:solidFill>
              </a:rPr>
              <a:t> наиболее полно раскрывается внутренний мир народа, который посредством древних, священных ритуалов и обрядов отображает образ жизни, нравственные принципы, обычаи и мировоззрение народа, выражающее торжество гармонии между Человеком и Миром, между результатами человеческого труда и природой, объединенных единым ритмом. На </a:t>
            </a:r>
            <a:r>
              <a:rPr lang="ru-RU" sz="2400" dirty="0" err="1">
                <a:solidFill>
                  <a:srgbClr val="0070C0"/>
                </a:solidFill>
              </a:rPr>
              <a:t>Ысыахе</a:t>
            </a:r>
            <a:r>
              <a:rPr lang="ru-RU" sz="2400" dirty="0">
                <a:solidFill>
                  <a:srgbClr val="0070C0"/>
                </a:solidFill>
              </a:rPr>
              <a:t> люди придерживаются праздничного этикета.</a:t>
            </a:r>
          </a:p>
        </p:txBody>
      </p:sp>
    </p:spTree>
    <p:extLst>
      <p:ext uri="{BB962C8B-B14F-4D97-AF65-F5344CB8AC3E}">
        <p14:creationId xmlns:p14="http://schemas.microsoft.com/office/powerpoint/2010/main" val="12459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435280" cy="4925144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     Первый </a:t>
            </a:r>
            <a:r>
              <a:rPr lang="ru-RU" sz="2400" dirty="0">
                <a:solidFill>
                  <a:srgbClr val="0070C0"/>
                </a:solidFill>
              </a:rPr>
              <a:t>день солнцестояния, момент восхода солнца якуты считали великим чудом. Праздник </a:t>
            </a:r>
            <a:r>
              <a:rPr lang="ru-RU" sz="2400" dirty="0" err="1">
                <a:solidFill>
                  <a:srgbClr val="0070C0"/>
                </a:solidFill>
              </a:rPr>
              <a:t>Ысыах</a:t>
            </a:r>
            <a:r>
              <a:rPr lang="ru-RU" sz="2400" dirty="0">
                <a:solidFill>
                  <a:srgbClr val="0070C0"/>
                </a:solidFill>
              </a:rPr>
              <a:t> в старину якуты начинали со встречи солнца, встречая утреннюю зарю </a:t>
            </a:r>
            <a:r>
              <a:rPr lang="ru-RU" sz="2400" dirty="0" err="1">
                <a:solidFill>
                  <a:srgbClr val="0070C0"/>
                </a:solidFill>
              </a:rPr>
              <a:t>благославляли</a:t>
            </a:r>
            <a:r>
              <a:rPr lang="ru-RU" sz="2400" dirty="0">
                <a:solidFill>
                  <a:srgbClr val="0070C0"/>
                </a:solidFill>
              </a:rPr>
              <a:t> Уран </a:t>
            </a:r>
            <a:r>
              <a:rPr lang="ru-RU" sz="2400" dirty="0" err="1">
                <a:solidFill>
                  <a:srgbClr val="0070C0"/>
                </a:solidFill>
              </a:rPr>
              <a:t>Айыы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Аар</a:t>
            </a:r>
            <a:r>
              <a:rPr lang="ru-RU" sz="2400" dirty="0">
                <a:solidFill>
                  <a:srgbClr val="0070C0"/>
                </a:solidFill>
              </a:rPr>
              <a:t> Тойона и совершали в его честь окропления священным напитком кумысом, а в качестве священного животного выступал жеребец - </a:t>
            </a:r>
            <a:r>
              <a:rPr lang="ru-RU" sz="2400" dirty="0" err="1">
                <a:solidFill>
                  <a:srgbClr val="0070C0"/>
                </a:solidFill>
              </a:rPr>
              <a:t>Джесегей</a:t>
            </a:r>
            <a:r>
              <a:rPr lang="ru-RU" sz="2400" dirty="0">
                <a:solidFill>
                  <a:srgbClr val="0070C0"/>
                </a:solidFill>
              </a:rPr>
              <a:t>. Этим якуты демонстрировали радость, наступающему после длинной зимы лету, отмечали пробуждение природы Земли-Матери. Считается, что через солнечные лучи люди зажигаются энергией и силой. </a:t>
            </a:r>
            <a:r>
              <a:rPr lang="ru-RU" sz="2400" dirty="0" err="1">
                <a:solidFill>
                  <a:srgbClr val="0070C0"/>
                </a:solidFill>
              </a:rPr>
              <a:t>Алгысчыт</a:t>
            </a:r>
            <a:r>
              <a:rPr lang="ru-RU" sz="2400" dirty="0">
                <a:solidFill>
                  <a:srgbClr val="0070C0"/>
                </a:solidFill>
              </a:rPr>
              <a:t> (</a:t>
            </a:r>
            <a:r>
              <a:rPr lang="ru-RU" sz="2400" dirty="0" err="1">
                <a:solidFill>
                  <a:srgbClr val="0070C0"/>
                </a:solidFill>
              </a:rPr>
              <a:t>благопожелатель</a:t>
            </a:r>
            <a:r>
              <a:rPr lang="ru-RU" sz="2400" dirty="0">
                <a:solidFill>
                  <a:srgbClr val="0070C0"/>
                </a:solidFill>
              </a:rPr>
              <a:t>) готовит людей к церемонии при полной тишине, он, протягивая руки к солнцу, обращается Уран </a:t>
            </a:r>
            <a:r>
              <a:rPr lang="ru-RU" sz="2400" dirty="0" err="1">
                <a:solidFill>
                  <a:srgbClr val="0070C0"/>
                </a:solidFill>
              </a:rPr>
              <a:t>Айыы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Аар</a:t>
            </a:r>
            <a:r>
              <a:rPr lang="ru-RU" sz="2400" dirty="0">
                <a:solidFill>
                  <a:srgbClr val="0070C0"/>
                </a:solidFill>
              </a:rPr>
              <a:t> Тойону о ниспослании здорового духа, силы и бодрости. Лучами восходящего солнца люди очищались от всего греховного, что накопилось за год. Собравшиеся повторяют жесты </a:t>
            </a:r>
            <a:r>
              <a:rPr lang="ru-RU" sz="2400" dirty="0" err="1">
                <a:solidFill>
                  <a:srgbClr val="0070C0"/>
                </a:solidFill>
              </a:rPr>
              <a:t>алгысчыта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20624" lvl="0" indent="-384048" algn="ctr">
              <a:lnSpc>
                <a:spcPct val="80000"/>
              </a:lnSpc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Церемония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встречи солнца.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  <a:t> </a:t>
            </a:r>
            <a:br>
              <a:rPr lang="ru-RU" sz="3200" dirty="0">
                <a:solidFill>
                  <a:srgbClr val="C00000"/>
                </a:solidFill>
                <a:latin typeface="Times New Roman"/>
                <a:ea typeface="+mn-ea"/>
                <a:cs typeface="+mn-cs"/>
              </a:rPr>
            </a:b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1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788024" y="1844824"/>
            <a:ext cx="4176464" cy="4680520"/>
          </a:xfrm>
          <a:ln w="57150" cmpd="thinThick"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FontTx/>
              <a:buNone/>
            </a:pPr>
            <a:endParaRPr lang="ru-RU" sz="2000" b="1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400" b="1" dirty="0">
                <a:solidFill>
                  <a:srgbClr val="0070C0"/>
                </a:solidFill>
              </a:rPr>
              <a:t>Круговой танец </a:t>
            </a:r>
            <a:r>
              <a:rPr lang="ru-RU" sz="2400" b="1" dirty="0" err="1">
                <a:solidFill>
                  <a:srgbClr val="0070C0"/>
                </a:solidFill>
              </a:rPr>
              <a:t>осуохай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rgbClr val="0070C0"/>
                </a:solidFill>
              </a:rPr>
              <a:t>      </a:t>
            </a:r>
            <a:r>
              <a:rPr lang="ru-RU" sz="2400" dirty="0" smtClean="0">
                <a:solidFill>
                  <a:srgbClr val="0070C0"/>
                </a:solidFill>
              </a:rPr>
              <a:t>символизирует </a:t>
            </a:r>
            <a:r>
              <a:rPr lang="ru-RU" sz="2400" dirty="0">
                <a:solidFill>
                  <a:srgbClr val="0070C0"/>
                </a:solidFill>
              </a:rPr>
              <a:t>замкнутый жизненный круг. Танцующие, двигаясь по ходу солнца, как бы совершают круговорот по времени и пространстве. Участники праздника, взявшись за руки, чувствуют положительную биоэнергию друг друга, восприятия красоты и самовыражения человека.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80182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9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ru-RU"/>
          </a:p>
        </p:txBody>
      </p:sp>
      <p:pic>
        <p:nvPicPr>
          <p:cNvPr id="23556" name="Picture 4" descr="1245851468_6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776914" cy="4841107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фв\Desktop\фото\фото музыка\Новая папка\прочее\ринтоны\Новая папка\Favorites\Pictures\2012_01_31\IMG_2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3449817" cy="231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88640"/>
            <a:ext cx="7272808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Якутские национальные блюда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фв\Desktop\фото\фото музыка\Новая папка\прочее\ринтоны\Новая папка\Favorites\Pictures\2012_01_31\IMG_2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89" y="2780928"/>
            <a:ext cx="38164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фв\Desktop\саха а4а\kOM3cT0Pz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36" y="2318108"/>
            <a:ext cx="3321164" cy="183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фв\Desktop\саха а4а\iciOMEoHDN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93955"/>
            <a:ext cx="4680520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476672"/>
            <a:ext cx="7467600" cy="2808312"/>
          </a:xfrm>
        </p:spPr>
        <p:txBody>
          <a:bodyPr>
            <a:normAutofit lnSpcReduction="10000"/>
          </a:bodyPr>
          <a:lstStyle/>
          <a:p>
            <a:pPr marL="36576" indent="0"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Якутская </a:t>
            </a:r>
            <a:r>
              <a:rPr lang="ru-RU" b="1" dirty="0">
                <a:solidFill>
                  <a:srgbClr val="0070C0"/>
                </a:solidFill>
              </a:rPr>
              <a:t>кухня</a:t>
            </a:r>
            <a:r>
              <a:rPr lang="ru-RU" dirty="0">
                <a:solidFill>
                  <a:srgbClr val="0070C0"/>
                </a:solidFill>
              </a:rPr>
              <a:t> – традиционная кухня Якутии, в основе которой лежат исторически сложившиеся многовековые традиции с культурными влияниями северных народов (эвенов, эвенков, чукчей), а также русских.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6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620688"/>
            <a:ext cx="7056784" cy="3024336"/>
          </a:xfrm>
        </p:spPr>
        <p:txBody>
          <a:bodyPr>
            <a:normAutofit fontScale="92500" lnSpcReduction="10000"/>
          </a:bodyPr>
          <a:lstStyle/>
          <a:p>
            <a:pPr marL="36576" lvl="0" indent="0" algn="just">
              <a:buNone/>
            </a:pPr>
            <a:r>
              <a:rPr lang="ru-RU" sz="3200" dirty="0">
                <a:solidFill>
                  <a:srgbClr val="0070C0"/>
                </a:solidFill>
              </a:rPr>
              <a:t>Основу якутской кухни составляют мясные, молочные и рыбные блюда. Они вкусны, аппетитны и питательны – это как раз то, что нужно на </a:t>
            </a:r>
            <a:r>
              <a:rPr lang="ru-RU" sz="3200" dirty="0" err="1" smtClean="0">
                <a:solidFill>
                  <a:srgbClr val="0070C0"/>
                </a:solidFill>
              </a:rPr>
              <a:t>севере.</a:t>
            </a:r>
            <a:r>
              <a:rPr lang="ru-RU" dirty="0" err="1" smtClean="0">
                <a:solidFill>
                  <a:srgbClr val="0070C0"/>
                </a:solidFill>
              </a:rPr>
              <a:t>Из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мяса </a:t>
            </a:r>
            <a:r>
              <a:rPr lang="ru-RU" dirty="0">
                <a:solidFill>
                  <a:srgbClr val="0070C0"/>
                </a:solidFill>
              </a:rPr>
              <a:t>в </a:t>
            </a:r>
            <a:r>
              <a:rPr lang="ru-RU" b="1" dirty="0">
                <a:solidFill>
                  <a:srgbClr val="0070C0"/>
                </a:solidFill>
              </a:rPr>
              <a:t>пищу традиционно употребляется говядина, оленина, в большом почете конина и пернатая дичь.</a:t>
            </a:r>
          </a:p>
          <a:p>
            <a:pPr marL="36576" indent="0">
              <a:buNone/>
            </a:pP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фв\Desktop\саха а4а\1245854569_files_633324449187475000_eda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259228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фв\Desktop\саха а4а\biser.info_4753894254b9dfdba43b4e_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60" y="5550024"/>
            <a:ext cx="2876754" cy="1191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фв\Desktop\саха а4а\i2hC13cgyh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388" y="3645024"/>
            <a:ext cx="2413865" cy="2328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фв\Desktop\саха а4а\1317374313_jakutskaja_kukhnja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28575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6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C:\Users\фв\Desktop\саха а4а\egwfSDxfM6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49436"/>
            <a:ext cx="3672408" cy="24598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2070" y="692696"/>
            <a:ext cx="3672408" cy="3024336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sz="3300" dirty="0">
                <a:solidFill>
                  <a:srgbClr val="0070C0"/>
                </a:solidFill>
              </a:rPr>
              <a:t>Из реберной части конины и говядины можно приготовить разнообразные вкусные блюда, популярное блюдо из ребер в Якутии известны под названием “</a:t>
            </a:r>
            <a:r>
              <a:rPr lang="ru-RU" sz="3300" dirty="0" err="1">
                <a:solidFill>
                  <a:srgbClr val="0070C0"/>
                </a:solidFill>
              </a:rPr>
              <a:t>ойогос</a:t>
            </a:r>
            <a:r>
              <a:rPr lang="ru-RU" sz="3300" dirty="0">
                <a:solidFill>
                  <a:srgbClr val="0070C0"/>
                </a:solidFill>
              </a:rPr>
              <a:t>”.</a:t>
            </a:r>
          </a:p>
          <a:p>
            <a:endParaRPr lang="ru-RU" dirty="0"/>
          </a:p>
        </p:txBody>
      </p:sp>
      <p:pic>
        <p:nvPicPr>
          <p:cNvPr id="4" name="Рисунок 3" descr="C:\Users\фв\Desktop\саха а4а\X0ZIFjGKqew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92" y="836712"/>
            <a:ext cx="3240360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220072" y="3717033"/>
            <a:ext cx="33123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ru-RU" sz="3000" dirty="0" smtClean="0">
                <a:solidFill>
                  <a:srgbClr val="0070C0"/>
                </a:solidFill>
              </a:rPr>
              <a:t>Из </a:t>
            </a:r>
            <a:r>
              <a:rPr lang="ru-RU" sz="3000" dirty="0" err="1" smtClean="0">
                <a:solidFill>
                  <a:srgbClr val="0070C0"/>
                </a:solidFill>
              </a:rPr>
              <a:t>говяжей</a:t>
            </a:r>
            <a:r>
              <a:rPr lang="ru-RU" sz="3000" dirty="0" smtClean="0">
                <a:solidFill>
                  <a:srgbClr val="0070C0"/>
                </a:solidFill>
              </a:rPr>
              <a:t> или лошадиной крови получается “</a:t>
            </a:r>
            <a:r>
              <a:rPr lang="ru-RU" sz="3000" dirty="0" err="1" smtClean="0">
                <a:solidFill>
                  <a:srgbClr val="0070C0"/>
                </a:solidFill>
              </a:rPr>
              <a:t>хаан</a:t>
            </a:r>
            <a:r>
              <a:rPr lang="ru-RU" sz="3000" dirty="0" smtClean="0">
                <a:solidFill>
                  <a:srgbClr val="0070C0"/>
                </a:solidFill>
              </a:rPr>
              <a:t>” — якутская кровяная колбаса.</a:t>
            </a:r>
            <a:endParaRPr lang="ru-RU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3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3330" y="425139"/>
            <a:ext cx="4032448" cy="2808311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ru-RU" dirty="0">
                <a:solidFill>
                  <a:srgbClr val="0070C0"/>
                </a:solidFill>
              </a:rPr>
              <a:t>Изюминкой приготовления многих блюд является употребление в пищу сырого или полусырого мяса.</a:t>
            </a:r>
          </a:p>
        </p:txBody>
      </p:sp>
      <p:pic>
        <p:nvPicPr>
          <p:cNvPr id="4" name="Рисунок 3" descr="C:\Users\фв\Desktop\саха а4а\otvarnoe-myaso-recep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5139"/>
            <a:ext cx="3168352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97704" y="3305459"/>
            <a:ext cx="37898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ru-RU" sz="3000" dirty="0" smtClean="0">
                <a:solidFill>
                  <a:srgbClr val="0070C0"/>
                </a:solidFill>
              </a:rPr>
              <a:t>Настоящим лакомством для якута является замороженная печень жеребятины. Печень в таком виде очень полезна при анемии. </a:t>
            </a:r>
            <a:endParaRPr lang="ru-RU" sz="30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C:\Users\фв\Desktop\саха а4а\замороженная печень жеребятины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05509"/>
            <a:ext cx="3384376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07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02130"/>
            <a:ext cx="8280920" cy="4300705"/>
          </a:xfrm>
        </p:spPr>
        <p:txBody>
          <a:bodyPr/>
          <a:lstStyle/>
          <a:p>
            <a:pPr marL="36576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Из отварных </a:t>
            </a:r>
            <a:r>
              <a:rPr lang="ru-RU" dirty="0" err="1">
                <a:solidFill>
                  <a:srgbClr val="0070C0"/>
                </a:solidFill>
              </a:rPr>
              <a:t>кишков</a:t>
            </a:r>
            <a:r>
              <a:rPr lang="ru-RU" dirty="0">
                <a:solidFill>
                  <a:srgbClr val="0070C0"/>
                </a:solidFill>
              </a:rPr>
              <a:t> конины делают превосходное блюдо “</a:t>
            </a:r>
            <a:r>
              <a:rPr lang="ru-RU" dirty="0" err="1">
                <a:solidFill>
                  <a:srgbClr val="0070C0"/>
                </a:solidFill>
              </a:rPr>
              <a:t>хатта</a:t>
            </a:r>
            <a:r>
              <a:rPr lang="ru-RU" dirty="0">
                <a:solidFill>
                  <a:srgbClr val="0070C0"/>
                </a:solidFill>
              </a:rPr>
              <a:t>”, также вкусна фаршированная слепая кишка “</a:t>
            </a:r>
            <a:r>
              <a:rPr lang="ru-RU" dirty="0" err="1">
                <a:solidFill>
                  <a:srgbClr val="0070C0"/>
                </a:solidFill>
              </a:rPr>
              <a:t>симии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мунурдах</a:t>
            </a:r>
            <a:r>
              <a:rPr lang="ru-RU" dirty="0">
                <a:solidFill>
                  <a:srgbClr val="0070C0"/>
                </a:solidFill>
              </a:rPr>
              <a:t>”. 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фв\Desktop\саха а4а\хатта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639" y="260648"/>
            <a:ext cx="5040560" cy="22414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4329010"/>
            <a:ext cx="4752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" indent="0">
              <a:buNone/>
            </a:pPr>
            <a:r>
              <a:rPr lang="ru-RU" sz="3000" dirty="0" smtClean="0">
                <a:solidFill>
                  <a:srgbClr val="0070C0"/>
                </a:solidFill>
              </a:rPr>
              <a:t>В основном композиции мясных блюд это отварное мясо. </a:t>
            </a:r>
            <a:endParaRPr lang="ru-RU" sz="30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C:\Users\фв\Desktop\саха а4а\kopilka124-300x26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29010"/>
            <a:ext cx="3096344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1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Обоснование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53136"/>
          </a:xfrm>
        </p:spPr>
        <p:txBody>
          <a:bodyPr>
            <a:normAutofit fontScale="85000" lnSpcReduction="20000"/>
          </a:bodyPr>
          <a:lstStyle/>
          <a:p>
            <a:pPr marL="0"/>
            <a:r>
              <a:rPr lang="ru-RU" b="1" i="1" dirty="0">
                <a:latin typeface="Helvetica Neue"/>
              </a:rPr>
              <a:t> </a:t>
            </a:r>
            <a:r>
              <a:rPr lang="ru-RU" i="1" dirty="0" smtClean="0">
                <a:latin typeface="Helvetica Neue"/>
              </a:rPr>
              <a:t>Изучить </a:t>
            </a:r>
            <a:r>
              <a:rPr lang="ru-RU" i="1" dirty="0">
                <a:latin typeface="Helvetica Neue"/>
              </a:rPr>
              <a:t>разные литературные источники, взяв интервью у знатоков обрядов и традиций народов Якутии, </a:t>
            </a:r>
            <a:r>
              <a:rPr lang="ru-RU" i="1" dirty="0" smtClean="0">
                <a:latin typeface="Helvetica Neue"/>
              </a:rPr>
              <a:t>можем </a:t>
            </a:r>
            <a:r>
              <a:rPr lang="ru-RU" i="1" dirty="0">
                <a:latin typeface="Helvetica Neue"/>
              </a:rPr>
              <a:t>выдвинуть собственную гипотезу о возникновении обычаев и праздников народов Якутии:</a:t>
            </a:r>
          </a:p>
          <a:p>
            <a:pPr marL="0" indent="0">
              <a:buNone/>
            </a:pPr>
            <a:r>
              <a:rPr lang="ru-RU" i="1" dirty="0" smtClean="0">
                <a:latin typeface="Helvetica Neue"/>
              </a:rPr>
              <a:t>Считаю, </a:t>
            </a:r>
            <a:r>
              <a:rPr lang="ru-RU" i="1" dirty="0">
                <a:latin typeface="Helvetica Neue"/>
              </a:rPr>
              <a:t>что это народ, будучи безграмотным, верил силам природы. Поэтому они обожествляли огонь, солнце, море, медведя, коня,…</a:t>
            </a:r>
          </a:p>
          <a:p>
            <a:pPr marL="0" indent="0">
              <a:buNone/>
            </a:pPr>
            <a:r>
              <a:rPr lang="ru-RU" i="1" dirty="0">
                <a:latin typeface="Helvetica Neue"/>
              </a:rPr>
              <a:t>В</a:t>
            </a:r>
            <a:r>
              <a:rPr lang="ru-RU" i="1" dirty="0" smtClean="0">
                <a:latin typeface="Helvetica Neue"/>
              </a:rPr>
              <a:t>ера </a:t>
            </a:r>
            <a:r>
              <a:rPr lang="ru-RU" i="1" dirty="0">
                <a:latin typeface="Helvetica Neue"/>
              </a:rPr>
              <a:t>передавалась из поколения поколению, и до наших дней дошли традиционные </a:t>
            </a:r>
            <a:r>
              <a:rPr lang="ru-RU" i="1" dirty="0" err="1" smtClean="0">
                <a:latin typeface="Helvetica Neue"/>
              </a:rPr>
              <a:t>праздники,культура</a:t>
            </a:r>
            <a:r>
              <a:rPr lang="ru-RU" i="1" dirty="0" smtClean="0">
                <a:latin typeface="Helvetica Neue"/>
              </a:rPr>
              <a:t> </a:t>
            </a:r>
            <a:r>
              <a:rPr lang="ru-RU" i="1" dirty="0">
                <a:latin typeface="Helvetica Neue"/>
              </a:rPr>
              <a:t>но уже измененные современной жизнью.</a:t>
            </a:r>
          </a:p>
          <a:p>
            <a:pPr marL="0" indent="0">
              <a:buNone/>
            </a:pPr>
            <a:r>
              <a:rPr lang="ru-RU" i="1" dirty="0">
                <a:latin typeface="Helvetica Neue"/>
              </a:rPr>
              <a:t>Своей работой мы </a:t>
            </a:r>
            <a:r>
              <a:rPr lang="ru-RU" i="1" dirty="0" smtClean="0">
                <a:latin typeface="Helvetica Neue"/>
              </a:rPr>
              <a:t>подтвердим выдвинем нужную информацию</a:t>
            </a:r>
            <a:r>
              <a:rPr lang="ru-RU" i="1" dirty="0" smtClean="0">
                <a:solidFill>
                  <a:srgbClr val="000000"/>
                </a:solidFill>
                <a:latin typeface="Helvetica Neue"/>
              </a:rPr>
              <a:t>.</a:t>
            </a:r>
            <a:endParaRPr lang="ru-RU" b="0" i="1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08026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7272808" cy="2952328"/>
          </a:xfrm>
        </p:spPr>
        <p:txBody>
          <a:bodyPr/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pPr marL="36576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Молочные</a:t>
            </a:r>
            <a:r>
              <a:rPr lang="ru-RU" b="1" dirty="0">
                <a:solidFill>
                  <a:srgbClr val="0070C0"/>
                </a:solidFill>
              </a:rPr>
              <a:t> якутские продукты – очень разнообразны. Молочные блюда делаются из молока, сливок и сметаны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C:\Users\фв\Desktop\саха а4а\image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4944"/>
            <a:ext cx="2664296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39407"/>
            <a:ext cx="340201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2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491075"/>
            <a:ext cx="5472608" cy="452596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ru-RU" b="1" dirty="0">
                <a:solidFill>
                  <a:srgbClr val="0070C0"/>
                </a:solidFill>
              </a:rPr>
              <a:t>Кумыс </a:t>
            </a:r>
            <a:r>
              <a:rPr lang="ru-RU" dirty="0">
                <a:solidFill>
                  <a:srgbClr val="0070C0"/>
                </a:solidFill>
              </a:rPr>
              <a:t>– традиционный якутский кисломолочный напиток, который готовится из кобыльего молока. Якутский кумыс отличается крепостью в отличие от других, обладает оригинальным вкусом и придает силу. Кумыс пьют в праздник лета в честь божеств </a:t>
            </a:r>
            <a:r>
              <a:rPr lang="ru-RU" dirty="0" err="1">
                <a:solidFill>
                  <a:srgbClr val="0070C0"/>
                </a:solidFill>
              </a:rPr>
              <a:t>Айыы</a:t>
            </a:r>
            <a:r>
              <a:rPr lang="ru-RU" dirty="0">
                <a:solidFill>
                  <a:srgbClr val="0070C0"/>
                </a:solidFill>
              </a:rPr>
              <a:t> и возрождения природы.</a:t>
            </a:r>
          </a:p>
          <a:p>
            <a:endParaRPr lang="ru-RU" dirty="0"/>
          </a:p>
        </p:txBody>
      </p:sp>
      <p:pic>
        <p:nvPicPr>
          <p:cNvPr id="4" name="Рисунок 3" descr="C:\Users\фв\Desktop\саха а4а\normal_42_roy_djons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952328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3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692696"/>
            <a:ext cx="5739408" cy="3949899"/>
          </a:xfrm>
        </p:spPr>
        <p:txBody>
          <a:bodyPr>
            <a:normAutofit fontScale="92500" lnSpcReduction="10000"/>
          </a:bodyPr>
          <a:lstStyle/>
          <a:p>
            <a:pPr marL="36576" indent="0" algn="just">
              <a:buNone/>
            </a:pPr>
            <a:r>
              <a:rPr lang="ru-RU" dirty="0">
                <a:solidFill>
                  <a:srgbClr val="0070C0"/>
                </a:solidFill>
              </a:rPr>
              <a:t>Из коровьего молока готовят </a:t>
            </a:r>
            <a:r>
              <a:rPr lang="ru-RU" dirty="0" err="1">
                <a:solidFill>
                  <a:srgbClr val="0070C0"/>
                </a:solidFill>
              </a:rPr>
              <a:t>суорат</a:t>
            </a:r>
            <a:r>
              <a:rPr lang="ru-RU" dirty="0">
                <a:solidFill>
                  <a:srgbClr val="0070C0"/>
                </a:solidFill>
              </a:rPr>
              <a:t> (простокваша), </a:t>
            </a:r>
            <a:r>
              <a:rPr lang="ru-RU" dirty="0" err="1">
                <a:solidFill>
                  <a:srgbClr val="0070C0"/>
                </a:solidFill>
              </a:rPr>
              <a:t>куерчэх</a:t>
            </a:r>
            <a:r>
              <a:rPr lang="ru-RU" dirty="0">
                <a:solidFill>
                  <a:srgbClr val="0070C0"/>
                </a:solidFill>
              </a:rPr>
              <a:t> (взбитые сливки), </a:t>
            </a:r>
            <a:r>
              <a:rPr lang="ru-RU" dirty="0" err="1">
                <a:solidFill>
                  <a:srgbClr val="0070C0"/>
                </a:solidFill>
              </a:rPr>
              <a:t>кобер</a:t>
            </a:r>
            <a:r>
              <a:rPr lang="ru-RU" dirty="0">
                <a:solidFill>
                  <a:srgbClr val="0070C0"/>
                </a:solidFill>
              </a:rPr>
              <a:t> (масло, взбитое с молоком до образования густого крема), </a:t>
            </a:r>
            <a:r>
              <a:rPr lang="ru-RU" dirty="0" err="1">
                <a:solidFill>
                  <a:srgbClr val="0070C0"/>
                </a:solidFill>
              </a:rPr>
              <a:t>чохоон</a:t>
            </a:r>
            <a:r>
              <a:rPr lang="ru-RU" dirty="0">
                <a:solidFill>
                  <a:srgbClr val="0070C0"/>
                </a:solidFill>
              </a:rPr>
              <a:t> (масло, взбитое с молоком до образования густого крема), </a:t>
            </a:r>
            <a:r>
              <a:rPr lang="ru-RU" dirty="0" err="1">
                <a:solidFill>
                  <a:srgbClr val="0070C0"/>
                </a:solidFill>
              </a:rPr>
              <a:t>иэдьэгэй</a:t>
            </a:r>
            <a:r>
              <a:rPr lang="ru-RU" dirty="0">
                <a:solidFill>
                  <a:srgbClr val="0070C0"/>
                </a:solidFill>
              </a:rPr>
              <a:t> (творог), </a:t>
            </a:r>
            <a:r>
              <a:rPr lang="ru-RU" dirty="0" err="1">
                <a:solidFill>
                  <a:srgbClr val="0070C0"/>
                </a:solidFill>
              </a:rPr>
              <a:t>суумэх</a:t>
            </a:r>
            <a:r>
              <a:rPr lang="ru-RU" dirty="0">
                <a:solidFill>
                  <a:srgbClr val="0070C0"/>
                </a:solidFill>
              </a:rPr>
              <a:t> (сыр). Из муки и молочных продуктов якуты варят густую массу саламат.</a:t>
            </a:r>
          </a:p>
          <a:p>
            <a:endParaRPr lang="ru-RU" dirty="0"/>
          </a:p>
        </p:txBody>
      </p:sp>
      <p:pic>
        <p:nvPicPr>
          <p:cNvPr id="4" name="Рисунок 3" descr="C:\Users\фв\Desktop\саха а4а\molochk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24413"/>
            <a:ext cx="316835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фв\Desktop\саха а4а\molochnye_produkty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81327"/>
            <a:ext cx="2376264" cy="2358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0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76672"/>
            <a:ext cx="6531496" cy="4309939"/>
          </a:xfrm>
        </p:spPr>
        <p:txBody>
          <a:bodyPr/>
          <a:lstStyle/>
          <a:p>
            <a:pPr marL="36576" indent="0"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Керчэх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– одно из любимых традиционных блюд якутов и </a:t>
            </a:r>
            <a:r>
              <a:rPr lang="ru-RU" dirty="0" err="1">
                <a:solidFill>
                  <a:srgbClr val="0070C0"/>
                </a:solidFill>
              </a:rPr>
              <a:t>подаетя</a:t>
            </a:r>
            <a:r>
              <a:rPr lang="ru-RU" dirty="0">
                <a:solidFill>
                  <a:srgbClr val="0070C0"/>
                </a:solidFill>
              </a:rPr>
              <a:t> обычно к завтраку вместо масла к лепешке или хлебу.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4" name="Рисунок 3" descr="C:\Users\фв\Desktop\саха а4а\_Evy0maHbg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09634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фв\Desktop\саха а4а\1350213565_42_imag08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389476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59932" y="4610339"/>
            <a:ext cx="25659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При желании из </a:t>
            </a:r>
            <a:r>
              <a:rPr lang="ru-RU" dirty="0" err="1">
                <a:solidFill>
                  <a:srgbClr val="0070C0"/>
                </a:solidFill>
              </a:rPr>
              <a:t>керчэха</a:t>
            </a:r>
            <a:r>
              <a:rPr lang="ru-RU" dirty="0">
                <a:solidFill>
                  <a:srgbClr val="0070C0"/>
                </a:solidFill>
              </a:rPr>
              <a:t> можно сделать превосходное якутское мороженое - “мартышки”. </a:t>
            </a:r>
          </a:p>
        </p:txBody>
      </p:sp>
      <p:pic>
        <p:nvPicPr>
          <p:cNvPr id="7" name="Рисунок 6" descr="C:\Users\фв\Desktop\саха а4а\GRtBWm0HuL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11" y="4520911"/>
            <a:ext cx="2140874" cy="1656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09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2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404664"/>
            <a:ext cx="6747520" cy="1656184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dirty="0">
                <a:solidFill>
                  <a:srgbClr val="0070C0"/>
                </a:solidFill>
              </a:rPr>
              <a:t>Якутия славится ценными сортами </a:t>
            </a:r>
            <a:r>
              <a:rPr lang="ru-RU" b="1" dirty="0">
                <a:solidFill>
                  <a:srgbClr val="0070C0"/>
                </a:solidFill>
              </a:rPr>
              <a:t>рыбы</a:t>
            </a:r>
            <a:r>
              <a:rPr lang="ru-RU" dirty="0">
                <a:solidFill>
                  <a:srgbClr val="0070C0"/>
                </a:solidFill>
              </a:rPr>
              <a:t>. На столе у каждого якута всегда есть карась либо жареный, либо уха. </a:t>
            </a:r>
          </a:p>
        </p:txBody>
      </p:sp>
      <p:pic>
        <p:nvPicPr>
          <p:cNvPr id="5" name="Рисунок 4" descr="C:\Users\фв\Desktop\саха а4а\k-JVv8bWFH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81127"/>
            <a:ext cx="3256368" cy="207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фв\Desktop\саха а4а\image-17-0-161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16832"/>
            <a:ext cx="633670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фв\Desktop\саха а4а\i-77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81128"/>
            <a:ext cx="3080336" cy="2071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3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4525963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     Строганина </a:t>
            </a:r>
            <a:r>
              <a:rPr lang="ru-RU" dirty="0">
                <a:solidFill>
                  <a:srgbClr val="0070C0"/>
                </a:solidFill>
              </a:rPr>
              <a:t>из лучшей рыбы – нельмы, </a:t>
            </a:r>
            <a:r>
              <a:rPr lang="ru-RU" dirty="0" err="1">
                <a:solidFill>
                  <a:srgbClr val="0070C0"/>
                </a:solidFill>
              </a:rPr>
              <a:t>чира</a:t>
            </a:r>
            <a:r>
              <a:rPr lang="ru-RU" dirty="0">
                <a:solidFill>
                  <a:srgbClr val="0070C0"/>
                </a:solidFill>
              </a:rPr>
              <a:t>, омуля – это экзотично, необычайно вкусно и полезно для здоровья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r>
              <a:rPr lang="ru-RU" dirty="0">
                <a:solidFill>
                  <a:srgbClr val="0070C0"/>
                </a:solidFill>
              </a:rPr>
              <a:t> Она обычно употребляется в пищу с острой приправой из колбы (черемши), ложечника (подобие хрена) и сараны (луковое растение).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фв\Desktop\саха а4а\408567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03244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фв\Desktop\саха а4а\stroganin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3240360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55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Самооценка: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</a:rPr>
              <a:t>Первым делом я провела анкетирование по волнующим меня вопросам в ходе данного исследования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.</a:t>
            </a:r>
            <a:r>
              <a:rPr lang="ru-RU" u="sng" dirty="0">
                <a:solidFill>
                  <a:srgbClr val="222222"/>
                </a:solidFill>
                <a:latin typeface="Times New Roman" panose="02020603050405020304" pitchFamily="18" charset="0"/>
              </a:rPr>
              <a:t> Результаты опроса населения:</a:t>
            </a:r>
            <a:endParaRPr lang="ru-RU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</a:rPr>
              <a:t>(Опрошены 25 человек разного возраста, социального положения, образования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</a:rPr>
              <a:t>)</a:t>
            </a:r>
            <a:r>
              <a:rPr lang="ru-RU" dirty="0" smtClean="0"/>
              <a:t>.</a:t>
            </a:r>
            <a:endParaRPr lang="ru-RU" dirty="0">
              <a:solidFill>
                <a:srgbClr val="22222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8" name="Picture 4" descr="фольклор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816424" cy="27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943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Хочу </a:t>
            </a:r>
            <a:r>
              <a:rPr lang="ru-RU" dirty="0">
                <a:latin typeface="Times New Roman" panose="02020603050405020304" pitchFamily="18" charset="0"/>
              </a:rPr>
              <a:t>добавить, что наша гипотеза полностью подтвердилась: </a:t>
            </a:r>
            <a:r>
              <a:rPr lang="ru-RU" dirty="0" smtClean="0">
                <a:latin typeface="Times New Roman" panose="02020603050405020304" pitchFamily="18" charset="0"/>
              </a:rPr>
              <a:t>традиции и культура народа </a:t>
            </a:r>
            <a:r>
              <a:rPr lang="ru-RU" dirty="0" err="1" smtClean="0">
                <a:latin typeface="Times New Roman" panose="02020603050405020304" pitchFamily="18" charset="0"/>
              </a:rPr>
              <a:t>саха</a:t>
            </a:r>
            <a:r>
              <a:rPr lang="ru-RU" dirty="0" smtClean="0">
                <a:latin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</a:rPr>
              <a:t>интересен, актуален и в наши дни, и совершенно реально возродить интерес к фольклору у молодого поколения.</a:t>
            </a:r>
          </a:p>
          <a:p>
            <a:pPr algn="just"/>
            <a:r>
              <a:rPr lang="ru-RU" u="sng" dirty="0">
                <a:latin typeface="Times New Roman" panose="02020603050405020304" pitchFamily="18" charset="0"/>
              </a:rPr>
              <a:t>При подведении итогов нашего исследования сделаны следующие выводы:</a:t>
            </a:r>
            <a:endParaRPr lang="ru-RU" dirty="0">
              <a:latin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Нашим современникам интересен фольклор во всех его проявлениях;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Люди хотят нести в первую очередь младшему поколению свои знания в данной области (и передавать «</a:t>
            </a:r>
            <a:r>
              <a:rPr lang="ru-RU" i="1" dirty="0">
                <a:latin typeface="Times New Roman" panose="02020603050405020304" pitchFamily="18" charset="0"/>
              </a:rPr>
              <a:t>из уст в уста</a:t>
            </a:r>
            <a:r>
              <a:rPr lang="ru-RU" dirty="0">
                <a:latin typeface="Times New Roman" panose="02020603050405020304" pitchFamily="18" charset="0"/>
              </a:rPr>
              <a:t>», как это было раньше);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И в наши дни люди понимают актуальность фольклора, его эстетическую значимость для общения поколений, его нужность в быту, в повседневной жизни.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Традиции и культура была, </a:t>
            </a:r>
            <a:r>
              <a:rPr lang="ru-RU" dirty="0">
                <a:latin typeface="Times New Roman" panose="02020603050405020304" pitchFamily="18" charset="0"/>
              </a:rPr>
              <a:t>есть и будет!</a:t>
            </a:r>
          </a:p>
          <a:p>
            <a:pPr marL="36576" indent="0" algn="just">
              <a:buNone/>
            </a:pPr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4742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/>
              <a:t> </a:t>
            </a:r>
            <a:r>
              <a:rPr lang="ru-RU" sz="2000" i="1" dirty="0"/>
              <a:t>Изучив разные литературные источники, взяв интервью у знатоков обрядов и традиций народов Якутии, мы можем выдвинуть собственную гипотезу о возникновении обычаев и праздников народов Якутии:</a:t>
            </a:r>
            <a:endParaRPr lang="ru-RU" sz="2000" dirty="0"/>
          </a:p>
          <a:p>
            <a:r>
              <a:rPr lang="ru-RU" sz="2000" i="1" dirty="0"/>
              <a:t>- мы считаем, что это народ, будучи безграмотным, верил силам природы. Поэтому они обожествляли огонь, солнце, море, медведя, коня,…</a:t>
            </a:r>
            <a:endParaRPr lang="ru-RU" sz="2000" dirty="0"/>
          </a:p>
          <a:p>
            <a:r>
              <a:rPr lang="ru-RU" sz="2000" i="1" dirty="0"/>
              <a:t>- вера передавалась из поколения поколению, и до наших дней дошли традиционные праздники, но уже измененные современной жизнью.</a:t>
            </a:r>
            <a:endParaRPr lang="ru-RU" sz="2000" dirty="0"/>
          </a:p>
          <a:p>
            <a:r>
              <a:rPr lang="ru-RU" sz="2000" i="1" dirty="0"/>
              <a:t>Своей работой мы подтвердили выдвинутую гипотезу.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83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"/>
            <a:ext cx="9144000" cy="685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332656"/>
            <a:ext cx="7467600" cy="452596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endParaRPr lang="ru-RU" sz="5400" dirty="0" smtClean="0"/>
          </a:p>
          <a:p>
            <a:pPr marL="36576" indent="0">
              <a:buNone/>
            </a:pPr>
            <a:endParaRPr lang="ru-RU" sz="5400" dirty="0"/>
          </a:p>
          <a:p>
            <a:pPr marL="36576" indent="0" algn="ctr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Спасибо за внимание!</a:t>
            </a:r>
          </a:p>
          <a:p>
            <a:pPr marL="36576" indent="0" algn="ctr"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Бол</a:t>
            </a:r>
            <a:r>
              <a:rPr lang="sah-RU" sz="5400" b="1" dirty="0" smtClean="0">
                <a:solidFill>
                  <a:srgbClr val="0070C0"/>
                </a:solidFill>
              </a:rPr>
              <a:t>ҕомтоҕутун иһин махтал!</a:t>
            </a:r>
            <a:endParaRPr lang="ru-RU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 не случайно для своего проекта выбрала тему</a:t>
            </a:r>
            <a:b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«Традиции и культура народа Республики Саха (Якутия)» 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потому, </a:t>
            </a:r>
            <a:r>
              <a:rPr lang="ru-RU" sz="2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мы живем в Якутской земле и мы должны знать и уважать культуру и традиции нашего края. Также </a:t>
            </a:r>
            <a:r>
              <a:rPr lang="ru-RU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люди пытались украсить и свое жилище, придумывая всевозможные картины, фрески, статуэтки, панно и т.д. Для этого они использовали различные материалы: дерево, глину, ткань, металлы, стекло и еще множество других. Их цена менялась так же, как и уровень развития человечества. Одним из самых экономичных материалов в современно мире является бисер, он доступен практически всем. Чтобы изготавливать изделия из бисера не требуется специальная подготовка, а достаточно лишь фантазии.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78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32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Проблема:</a:t>
            </a:r>
            <a:endParaRPr lang="ru-RU" sz="2800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6576" indent="0" algn="just">
              <a:spcAft>
                <a:spcPts val="0"/>
              </a:spcAft>
              <a:buNone/>
            </a:pPr>
            <a:r>
              <a:rPr lang="ru-RU" sz="32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У современных </a:t>
            </a:r>
            <a:r>
              <a:rPr lang="ru-RU" sz="3200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детей мало знаний и представлений о своей стране, о людях разных национальностей живущих в ней, об их культуре и традициях.</a:t>
            </a:r>
            <a:endParaRPr lang="ru-RU" sz="2800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Причина:</a:t>
            </a:r>
            <a:endParaRPr lang="ru-RU" sz="2800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36576" indent="0">
              <a:buNone/>
            </a:pPr>
            <a:r>
              <a:rPr lang="ru-RU" sz="3200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Отсутствие разработанных методических материалов по патриотическому воспитанию, сведение патриотического воспитания лишь к одному хотя и важному аспекту, связанным с будущей военной службой;  недостаточное освещение СМИ патриотического воспитания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941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</a:rPr>
              <a:t>Узнать </a:t>
            </a:r>
            <a:r>
              <a:rPr lang="ru-RU" dirty="0">
                <a:latin typeface="Times New Roman" panose="02020603050405020304" pitchFamily="18" charset="0"/>
              </a:rPr>
              <a:t>отношение населения к малым жанрам </a:t>
            </a:r>
            <a:r>
              <a:rPr lang="ru-RU" dirty="0" smtClean="0">
                <a:latin typeface="Times New Roman" panose="02020603050405020304" pitchFamily="18" charset="0"/>
              </a:rPr>
              <a:t>культуры, </a:t>
            </a:r>
            <a:r>
              <a:rPr lang="ru-RU" dirty="0" err="1" smtClean="0">
                <a:latin typeface="Times New Roman" panose="02020603050405020304" pitchFamily="18" charset="0"/>
              </a:rPr>
              <a:t>ьрадиции</a:t>
            </a:r>
            <a:r>
              <a:rPr lang="ru-RU" dirty="0" smtClean="0">
                <a:latin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</a:rPr>
              <a:t>в нашей местности;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Сделаю выводы, а правда ли малые жанры фольклора являются «</a:t>
            </a:r>
            <a:r>
              <a:rPr lang="ru-RU" i="1" dirty="0">
                <a:latin typeface="Times New Roman" panose="02020603050405020304" pitchFamily="18" charset="0"/>
              </a:rPr>
              <a:t>сближающим звеном</a:t>
            </a:r>
            <a:r>
              <a:rPr lang="ru-RU" dirty="0">
                <a:latin typeface="Times New Roman" panose="02020603050405020304" pitchFamily="18" charset="0"/>
              </a:rPr>
              <a:t>» между поколениями и служат важным моментом в воспитании и формировании личности подрастающего человека.</a:t>
            </a: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Выявить, каким образом можно возбудить интерес к </a:t>
            </a:r>
            <a:r>
              <a:rPr lang="ru-RU" dirty="0" smtClean="0">
                <a:latin typeface="Times New Roman" panose="02020603050405020304" pitchFamily="18" charset="0"/>
              </a:rPr>
              <a:t>традициям и культуре;</a:t>
            </a:r>
            <a:endParaRPr lang="ru-RU" dirty="0">
              <a:latin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</a:rPr>
              <a:t>Организовать ряд фольклорных мероприятий, направленных на решение поставленной нами задачи.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23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/>
                <a:ea typeface="Times New Roman" panose="02020603050405020304" pitchFamily="18" charset="0"/>
                <a:cs typeface="Arial" panose="020B0604020202020204" pitchFamily="34" charset="0"/>
              </a:rPr>
              <a:t>Актуальность.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532859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7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3600" dirty="0">
                <a:ea typeface="Times New Roman" panose="02020603050405020304" pitchFamily="18" charset="0"/>
                <a:cs typeface="Arial" panose="020B0604020202020204" pitchFamily="34" charset="0"/>
              </a:rPr>
              <a:t>Якутия! Ты </a:t>
            </a:r>
            <a:r>
              <a:rPr lang="ru-RU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лесами </a:t>
            </a:r>
            <a:r>
              <a:rPr lang="ru-RU" sz="3600" dirty="0">
                <a:ea typeface="Times New Roman" panose="02020603050405020304" pitchFamily="18" charset="0"/>
                <a:cs typeface="Arial" panose="020B0604020202020204" pitchFamily="34" charset="0"/>
              </a:rPr>
              <a:t>покрытая</a:t>
            </a:r>
            <a:r>
              <a:rPr lang="ru-RU" sz="3600" b="1" dirty="0"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ru-RU" sz="3600" dirty="0">
                <a:ea typeface="Times New Roman" panose="02020603050405020304" pitchFamily="18" charset="0"/>
                <a:cs typeface="Arial" panose="020B0604020202020204" pitchFamily="34" charset="0"/>
              </a:rPr>
              <a:t>Якутия - в ожерелье </a:t>
            </a:r>
            <a:r>
              <a:rPr lang="ru-RU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звезд.</a:t>
            </a:r>
            <a:r>
              <a:rPr lang="ru-RU" sz="3600" dirty="0" smtClean="0"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ru-RU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Якутия</a:t>
            </a:r>
            <a:r>
              <a:rPr lang="ru-RU" sz="3600" dirty="0">
                <a:ea typeface="Times New Roman" panose="02020603050405020304" pitchFamily="18" charset="0"/>
                <a:cs typeface="Arial" panose="020B0604020202020204" pitchFamily="34" charset="0"/>
              </a:rPr>
              <a:t>! Над тобой небо синее. Край суровый, </a:t>
            </a:r>
            <a:r>
              <a:rPr lang="ru-RU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таежный</a:t>
            </a:r>
            <a:r>
              <a:rPr lang="ru-RU" sz="3600" dirty="0" smtClean="0"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ru-RU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Мы </a:t>
            </a:r>
            <a:r>
              <a:rPr lang="ru-RU" sz="3600" dirty="0">
                <a:ea typeface="Times New Roman" panose="02020603050405020304" pitchFamily="18" charset="0"/>
                <a:cs typeface="Arial" panose="020B0604020202020204" pitchFamily="34" charset="0"/>
              </a:rPr>
              <a:t>любим до </a:t>
            </a:r>
            <a:r>
              <a:rPr lang="ru-RU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слез!</a:t>
            </a:r>
            <a:r>
              <a:rPr lang="ru-RU" sz="3600" dirty="0" smtClean="0">
                <a:ea typeface="PMingLiU" panose="02020500000000000000" pitchFamily="18" charset="-120"/>
                <a:cs typeface="Arial" panose="020B0604020202020204" pitchFamily="34" charset="0"/>
              </a:rPr>
              <a:t> </a:t>
            </a:r>
            <a:r>
              <a:rPr lang="ru-RU" sz="3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Современная </a:t>
            </a:r>
            <a:r>
              <a:rPr lang="ru-RU" sz="3600" dirty="0">
                <a:ea typeface="Times New Roman" panose="02020603050405020304" pitchFamily="18" charset="0"/>
                <a:cs typeface="Arial" panose="020B0604020202020204" pitchFamily="34" charset="0"/>
              </a:rPr>
              <a:t>Якутия – край высокоразвитый. </a:t>
            </a:r>
            <a:r>
              <a:rPr lang="ru-RU" sz="3600" dirty="0"/>
              <a:t>История нашей Родины свидетельствует о том, что во все времена одним из основных факторов, обеспечивающих сплоченность народа, помогавших ему преодолеть трудности и невзгоды, был патриотизм — любовь к Родине, своему народу, а также стремление своими действиями служить интересам Отечества, защищать его от врагов. Патриотизм представляет собой сложное и многогранное явление. Будучи одной из наиболее значимых ценностей общества, он интегрирует в себе </a:t>
            </a:r>
            <a:r>
              <a:rPr lang="ru-RU" sz="3600" dirty="0" smtClean="0"/>
              <a:t>социальные, </a:t>
            </a:r>
            <a:r>
              <a:rPr lang="ru-RU" sz="3600" dirty="0"/>
              <a:t>духовно-нравственные, культурные, исторические компоненты, в известной степени является естественным инстинктом самосохранения любой нации. Патриотизм вступает в единстве глубочайшего духовного освоения истории и культуры своего народа и активно-деятельного участия в решении важнейших проблем современного общества.</a:t>
            </a:r>
          </a:p>
          <a:p>
            <a:pPr marL="36576" indent="0" algn="just">
              <a:spcAft>
                <a:spcPts val="0"/>
              </a:spcAft>
              <a:buNone/>
            </a:pPr>
            <a:endParaRPr lang="ru-RU" sz="36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43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141168"/>
          </a:xfrm>
        </p:spPr>
        <p:txBody>
          <a:bodyPr>
            <a:normAutofit fontScale="70000" lnSpcReduction="20000"/>
          </a:bodyPr>
          <a:lstStyle/>
          <a:p>
            <a:r>
              <a:rPr lang="ru-RU" sz="2800" kern="150" dirty="0" smtClean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sz="4800" dirty="0"/>
              <a:t>Совместный досуг родителей, детей, воспитателей «Обрядовые праздники. Национальные игры предков».</a:t>
            </a:r>
          </a:p>
          <a:p>
            <a:r>
              <a:rPr lang="ru-RU" sz="4800" dirty="0"/>
              <a:t>Совместное создание фото коллажа «Вот так живут в Якутии!» всех участников проекта.</a:t>
            </a:r>
          </a:p>
          <a:p>
            <a:r>
              <a:rPr lang="ru-RU" sz="4800" dirty="0"/>
              <a:t>Презентация альбома по патриотическому воспитанию «Якутия одна из республик нашей Родины».</a:t>
            </a:r>
          </a:p>
          <a:p>
            <a:pPr marL="36576" indent="0" algn="just">
              <a:spcAft>
                <a:spcPts val="0"/>
              </a:spcAft>
              <a:buNone/>
            </a:pP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2188619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rgbClr val="00B050"/>
      </a:dk1>
      <a:lt1>
        <a:sysClr val="window" lastClr="FFFFFF"/>
      </a:lt1>
      <a:dk2>
        <a:srgbClr val="895D1D"/>
      </a:dk2>
      <a:lt2>
        <a:srgbClr val="ECE9C6"/>
      </a:lt2>
      <a:accent1>
        <a:srgbClr val="00B050"/>
      </a:accent1>
      <a:accent2>
        <a:srgbClr val="D6862D"/>
      </a:accent2>
      <a:accent3>
        <a:srgbClr val="D0BE40"/>
      </a:accent3>
      <a:accent4>
        <a:srgbClr val="00B050"/>
      </a:accent4>
      <a:accent5>
        <a:srgbClr val="972109"/>
      </a:accent5>
      <a:accent6>
        <a:srgbClr val="00B050"/>
      </a:accent6>
      <a:hlink>
        <a:srgbClr val="00B050"/>
      </a:hlink>
      <a:folHlink>
        <a:srgbClr val="00B05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656</TotalTime>
  <Words>1780</Words>
  <Application>Microsoft Office PowerPoint</Application>
  <PresentationFormat>Экран (4:3)</PresentationFormat>
  <Paragraphs>145</Paragraphs>
  <Slides>49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9" baseType="lpstr">
      <vt:lpstr>Helvetica Neue</vt:lpstr>
      <vt:lpstr>PMingLiU</vt:lpstr>
      <vt:lpstr>SimSun</vt:lpstr>
      <vt:lpstr>Arial</vt:lpstr>
      <vt:lpstr>Calibri</vt:lpstr>
      <vt:lpstr>Helvetica</vt:lpstr>
      <vt:lpstr>Mangal</vt:lpstr>
      <vt:lpstr>Times New Roman</vt:lpstr>
      <vt:lpstr>Wingdings 2</vt:lpstr>
      <vt:lpstr>Техническая</vt:lpstr>
      <vt:lpstr>Выполнила: Кочеткова Евгения  ученица 4 класса УНГ Руководитель: Кривошапкина В.В.</vt:lpstr>
      <vt:lpstr>Презентация PowerPoint</vt:lpstr>
      <vt:lpstr>Презентация PowerPoint</vt:lpstr>
      <vt:lpstr>1. Обоснование выбора.</vt:lpstr>
      <vt:lpstr>Презентация PowerPoint</vt:lpstr>
      <vt:lpstr>Презентация PowerPoint</vt:lpstr>
      <vt:lpstr>Ожидаемые результаты:</vt:lpstr>
      <vt:lpstr>Актуальность.</vt:lpstr>
      <vt:lpstr>Формы работы</vt:lpstr>
      <vt:lpstr>Цель:</vt:lpstr>
      <vt:lpstr>Задачи:</vt:lpstr>
      <vt:lpstr>Новизна:</vt:lpstr>
      <vt:lpstr>Гипотеза</vt:lpstr>
      <vt:lpstr>Айыы –  верования древних якутов</vt:lpstr>
      <vt:lpstr>Презентация PowerPoint</vt:lpstr>
      <vt:lpstr>Презентация PowerPoint</vt:lpstr>
      <vt:lpstr>Презентация PowerPoint</vt:lpstr>
      <vt:lpstr>Презентация PowerPoint</vt:lpstr>
      <vt:lpstr> Девять заповедей Айыы: </vt:lpstr>
      <vt:lpstr>Презентация PowerPoint</vt:lpstr>
      <vt:lpstr>Владимир Алексеевич Кондаков  - профессор, писатель, выдающийся народный целитель,  Айыы шаман</vt:lpstr>
      <vt:lpstr>Презентация PowerPoint</vt:lpstr>
      <vt:lpstr>Олонхо</vt:lpstr>
      <vt:lpstr> </vt:lpstr>
      <vt:lpstr>Презентация PowerPoint</vt:lpstr>
      <vt:lpstr>Музыкальные инструменты</vt:lpstr>
      <vt:lpstr>Презентация PowerPoint</vt:lpstr>
      <vt:lpstr>Национальная одежда</vt:lpstr>
      <vt:lpstr>Презентация PowerPoint</vt:lpstr>
      <vt:lpstr>Ысыах</vt:lpstr>
      <vt:lpstr>  Церемония встречи солнца.  </vt:lpstr>
      <vt:lpstr>Презентация PowerPoint</vt:lpstr>
      <vt:lpstr>Презентация PowerPoint</vt:lpstr>
      <vt:lpstr> Якутские национальные блюда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Самооценка:</vt:lpstr>
      <vt:lpstr>Презентация PowerPoint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Якутское национальное блюдо</dc:title>
  <dc:creator>фв</dc:creator>
  <cp:lastModifiedBy>ОСОШ-9</cp:lastModifiedBy>
  <cp:revision>38</cp:revision>
  <dcterms:created xsi:type="dcterms:W3CDTF">2013-02-15T13:52:25Z</dcterms:created>
  <dcterms:modified xsi:type="dcterms:W3CDTF">2022-04-04T01:18:31Z</dcterms:modified>
</cp:coreProperties>
</file>