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sldIdLst>
    <p:sldId id="256" r:id="rId3"/>
    <p:sldId id="257" r:id="rId4"/>
    <p:sldId id="261" r:id="rId5"/>
    <p:sldId id="262" r:id="rId6"/>
    <p:sldId id="259" r:id="rId7"/>
    <p:sldId id="263" r:id="rId8"/>
    <p:sldId id="265" r:id="rId9"/>
    <p:sldId id="264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032416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12/10/2021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62918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12/10/2021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96884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12/10/2021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870350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12/10/2021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92374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12/10/2021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62857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16778"/>
            <a:ext cx="9144000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 Click to add title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67544" y="2276872"/>
            <a:ext cx="8229600" cy="3600400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3694015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619672" y="0"/>
            <a:ext cx="7524328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 Click to add title</a:t>
            </a:r>
            <a:endParaRPr lang="ko-KR" alt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123728" y="1268760"/>
            <a:ext cx="6563072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2134072" y="1844824"/>
            <a:ext cx="6563072" cy="4147865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2326818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12/10/2021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56086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12/10/2021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242866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12/10/2021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77933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12/10/2021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78790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12/10/2021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198114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12/10/2021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18119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437338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</p:sldLayoutIdLst>
  <p:txStyles>
    <p:titleStyle>
      <a:lvl1pPr algn="l" defTabSz="914400" rtl="0" eaLnBrk="1" latinLnBrk="1" hangingPunct="1">
        <a:spcBef>
          <a:spcPct val="0"/>
        </a:spcBef>
        <a:buNone/>
        <a:defRPr sz="40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DCCD61-643D-44A5-A450-3A42A50CBC1E}" type="datetimeFigureOut">
              <a:rPr lang="en-US" smtClean="0"/>
              <a:pPr/>
              <a:t>12/10/2021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86357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 Same Side Corner Rectangle 1"/>
          <p:cNvSpPr/>
          <p:nvPr/>
        </p:nvSpPr>
        <p:spPr>
          <a:xfrm rot="10800000">
            <a:off x="5004048" y="0"/>
            <a:ext cx="3888432" cy="3429000"/>
          </a:xfrm>
          <a:prstGeom prst="round2SameRect">
            <a:avLst>
              <a:gd name="adj1" fmla="val 14350"/>
              <a:gd name="adj2" fmla="val 0"/>
            </a:avLst>
          </a:prstGeom>
          <a:solidFill>
            <a:schemeClr val="accent6">
              <a:lumMod val="75000"/>
              <a:alpha val="5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TextBox 1"/>
          <p:cNvSpPr txBox="1">
            <a:spLocks noChangeArrowheads="1"/>
          </p:cNvSpPr>
          <p:nvPr/>
        </p:nvSpPr>
        <p:spPr bwMode="auto">
          <a:xfrm>
            <a:off x="4499992" y="836712"/>
            <a:ext cx="4176464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altLang="ko-KR" sz="3200" b="1" dirty="0">
                <a:solidFill>
                  <a:schemeClr val="bg1"/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Название презентации</a:t>
            </a:r>
            <a:endParaRPr lang="en-US" altLang="ko-KR" sz="3200" b="1" dirty="0" smtClean="0">
              <a:solidFill>
                <a:schemeClr val="bg1"/>
              </a:solidFill>
              <a:latin typeface="Arial" pitchFamily="34" charset="0"/>
              <a:ea typeface="맑은 고딕" pitchFamily="50" charset="-127"/>
              <a:cs typeface="Arial" pitchFamily="34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5004048" y="2002531"/>
            <a:ext cx="3168352" cy="144016"/>
            <a:chOff x="899592" y="1359873"/>
            <a:chExt cx="3168352" cy="144016"/>
          </a:xfrm>
        </p:grpSpPr>
        <p:sp>
          <p:nvSpPr>
            <p:cNvPr id="3" name="Rectangle 2"/>
            <p:cNvSpPr/>
            <p:nvPr/>
          </p:nvSpPr>
          <p:spPr>
            <a:xfrm>
              <a:off x="2430865" y="1359873"/>
              <a:ext cx="144016" cy="144016"/>
            </a:xfrm>
            <a:prstGeom prst="rect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Rectangle 8"/>
            <p:cNvSpPr/>
            <p:nvPr/>
          </p:nvSpPr>
          <p:spPr>
            <a:xfrm rot="2700000">
              <a:off x="2430865" y="1359873"/>
              <a:ext cx="144016" cy="144016"/>
            </a:xfrm>
            <a:prstGeom prst="rect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5" name="Group 14"/>
            <p:cNvGrpSpPr/>
            <p:nvPr/>
          </p:nvGrpSpPr>
          <p:grpSpPr>
            <a:xfrm>
              <a:off x="2771800" y="1408806"/>
              <a:ext cx="1296144" cy="46150"/>
              <a:chOff x="2771800" y="1410205"/>
              <a:chExt cx="1296144" cy="46150"/>
            </a:xfrm>
          </p:grpSpPr>
          <p:cxnSp>
            <p:nvCxnSpPr>
              <p:cNvPr id="10" name="Straight Connector 9"/>
              <p:cNvCxnSpPr/>
              <p:nvPr/>
            </p:nvCxnSpPr>
            <p:spPr>
              <a:xfrm>
                <a:off x="2771800" y="1410205"/>
                <a:ext cx="1296144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>
                <a:off x="2771800" y="1456355"/>
                <a:ext cx="92772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/>
            <p:cNvGrpSpPr/>
            <p:nvPr/>
          </p:nvGrpSpPr>
          <p:grpSpPr>
            <a:xfrm flipH="1">
              <a:off x="899592" y="1408806"/>
              <a:ext cx="1296144" cy="46150"/>
              <a:chOff x="2771800" y="1410205"/>
              <a:chExt cx="1296144" cy="46150"/>
            </a:xfrm>
          </p:grpSpPr>
          <p:cxnSp>
            <p:nvCxnSpPr>
              <p:cNvPr id="17" name="Straight Connector 16"/>
              <p:cNvCxnSpPr/>
              <p:nvPr/>
            </p:nvCxnSpPr>
            <p:spPr>
              <a:xfrm>
                <a:off x="2771800" y="1410205"/>
                <a:ext cx="1296144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>
                <a:off x="2771800" y="1456355"/>
                <a:ext cx="92772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14" name="Рисунок 13" descr="http://vladlib.ru/wp-content/uploads/2020/10/image-2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1"/>
            <a:ext cx="3888432" cy="4509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Box 19"/>
          <p:cNvSpPr txBox="1"/>
          <p:nvPr/>
        </p:nvSpPr>
        <p:spPr>
          <a:xfrm>
            <a:off x="3203848" y="5805264"/>
            <a:ext cx="57606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Урок нравственности</a:t>
            </a:r>
            <a:endParaRPr lang="ru-RU" sz="40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323528" y="1124744"/>
            <a:ext cx="453650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Николаева Лида, 7 класс</a:t>
            </a:r>
          </a:p>
          <a:p>
            <a:r>
              <a:rPr lang="ru-RU" sz="2400" b="1" dirty="0" smtClean="0"/>
              <a:t>МБОУ «</a:t>
            </a:r>
            <a:r>
              <a:rPr lang="ru-RU" sz="2400" b="1" dirty="0" err="1" smtClean="0"/>
              <a:t>Болугурская</a:t>
            </a:r>
            <a:r>
              <a:rPr lang="ru-RU" sz="2400" b="1" dirty="0" smtClean="0"/>
              <a:t> СОШ»</a:t>
            </a:r>
          </a:p>
          <a:p>
            <a:r>
              <a:rPr lang="ru-RU" sz="2400" b="1" dirty="0" smtClean="0"/>
              <a:t>МР «</a:t>
            </a:r>
            <a:r>
              <a:rPr lang="ru-RU" sz="2400" b="1" dirty="0" err="1" smtClean="0"/>
              <a:t>Амгинский</a:t>
            </a:r>
            <a:r>
              <a:rPr lang="ru-RU" sz="2400" b="1" dirty="0" smtClean="0"/>
              <a:t> улус</a:t>
            </a:r>
          </a:p>
          <a:p>
            <a:r>
              <a:rPr lang="ru-RU" sz="2400" b="1" dirty="0" smtClean="0"/>
              <a:t> (район)»</a:t>
            </a:r>
          </a:p>
          <a:p>
            <a:r>
              <a:rPr lang="ru-RU" sz="2400" b="1" dirty="0" smtClean="0"/>
              <a:t>Республика Саха (Якутия)</a:t>
            </a:r>
          </a:p>
          <a:p>
            <a:r>
              <a:rPr lang="ru-RU" sz="2400" b="1" dirty="0" smtClean="0"/>
              <a:t>Руководитель:</a:t>
            </a:r>
          </a:p>
          <a:p>
            <a:r>
              <a:rPr lang="ru-RU" sz="2400" b="1" dirty="0" err="1" smtClean="0"/>
              <a:t>Седалищева</a:t>
            </a:r>
            <a:r>
              <a:rPr lang="ru-RU" sz="2400" b="1" dirty="0" smtClean="0"/>
              <a:t> М.Л.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xmlns="" val="19412217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dirty="0" smtClean="0"/>
              <a:t>        Заключение и выводы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9"/>
            <a:ext cx="8229600" cy="576064"/>
          </a:xfrm>
        </p:spPr>
        <p:txBody>
          <a:bodyPr/>
          <a:lstStyle/>
          <a:p>
            <a:r>
              <a:rPr lang="ru-RU" sz="2400" b="1" dirty="0" smtClean="0"/>
              <a:t>Анализируя  рассказ,   приходим  к  выводу:</a:t>
            </a:r>
            <a:endParaRPr lang="ru-RU" sz="24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idx="10"/>
          </p:nvPr>
        </p:nvSpPr>
        <p:spPr>
          <a:xfrm>
            <a:off x="467544" y="1988840"/>
            <a:ext cx="8496944" cy="4392488"/>
          </a:xfrm>
        </p:spPr>
        <p:txBody>
          <a:bodyPr/>
          <a:lstStyle/>
          <a:p>
            <a:pPr>
              <a:spcBef>
                <a:spcPts val="0"/>
              </a:spcBef>
              <a:buFont typeface="Wingdings" pitchFamily="2" charset="2"/>
              <a:buChar char="Ø"/>
            </a:pPr>
            <a:r>
              <a:rPr lang="ru-RU" sz="2400" dirty="0" smtClean="0"/>
              <a:t>   один -  единственный случай может изменить </a:t>
            </a:r>
          </a:p>
          <a:p>
            <a:pPr>
              <a:spcBef>
                <a:spcPts val="0"/>
              </a:spcBef>
            </a:pPr>
            <a:r>
              <a:rPr lang="ru-RU" sz="2400" dirty="0" smtClean="0"/>
              <a:t>дальнейшую судьбу человека, нужно только: </a:t>
            </a:r>
          </a:p>
          <a:p>
            <a:pPr>
              <a:spcBef>
                <a:spcPts val="0"/>
              </a:spcBef>
              <a:buFont typeface="Wingdings" pitchFamily="2" charset="2"/>
              <a:buChar char="§"/>
            </a:pPr>
            <a:r>
              <a:rPr lang="ru-RU" sz="2400" dirty="0" smtClean="0"/>
              <a:t>проявить сострадание к нему, </a:t>
            </a:r>
          </a:p>
          <a:p>
            <a:pPr>
              <a:spcBef>
                <a:spcPts val="0"/>
              </a:spcBef>
              <a:buFont typeface="Wingdings" pitchFamily="2" charset="2"/>
              <a:buChar char="§"/>
            </a:pPr>
            <a:r>
              <a:rPr lang="ru-RU" sz="2400" dirty="0" smtClean="0"/>
              <a:t>принять любое посильное участие в его жизни. </a:t>
            </a:r>
          </a:p>
          <a:p>
            <a:pPr>
              <a:spcBef>
                <a:spcPts val="0"/>
              </a:spcBef>
              <a:buFont typeface="Wingdings" pitchFamily="2" charset="2"/>
              <a:buChar char="Ø"/>
            </a:pPr>
            <a:r>
              <a:rPr lang="ru-RU" sz="2400" dirty="0" smtClean="0"/>
              <a:t>   Доктор проявил благотворительность, которая     в наши дни очень актуальна, особенно для больных     детей. </a:t>
            </a:r>
          </a:p>
          <a:p>
            <a:pPr>
              <a:spcBef>
                <a:spcPts val="0"/>
              </a:spcBef>
              <a:buFont typeface="Wingdings" pitchFamily="2" charset="2"/>
              <a:buChar char="Ø"/>
            </a:pPr>
            <a:r>
              <a:rPr lang="ru-RU" sz="2400" dirty="0" smtClean="0"/>
              <a:t>   Результаты  анкетирования среди одноклассников: 100% опрошенных  считают поступок доктора          Пирогова  уроком  нравственности.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87425"/>
            <a:ext cx="9144000" cy="1440161"/>
          </a:xfrm>
        </p:spPr>
        <p:txBody>
          <a:bodyPr/>
          <a:lstStyle/>
          <a:p>
            <a:pPr algn="ctr"/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936104"/>
          </a:xfrm>
        </p:spPr>
        <p:txBody>
          <a:bodyPr/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Использованная литература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ru-RU" dirty="0" smtClean="0"/>
          </a:p>
          <a:p>
            <a:pPr lvl="0">
              <a:buFont typeface="Wingdings" pitchFamily="2" charset="2"/>
              <a:buChar char="Ø"/>
            </a:pPr>
            <a:r>
              <a:rPr lang="ru-RU" sz="2000" dirty="0" smtClean="0"/>
              <a:t>А.И.Куприн. Сочинения в двух томах. Том 1.Повести и рассказы. М, «Художественная литература», 1980</a:t>
            </a:r>
          </a:p>
          <a:p>
            <a:pPr lvl="0">
              <a:buFont typeface="Wingdings" pitchFamily="2" charset="2"/>
              <a:buChar char="Ø"/>
            </a:pPr>
            <a:r>
              <a:rPr lang="ru-RU" sz="2000" dirty="0" smtClean="0"/>
              <a:t>Литература. </a:t>
            </a:r>
            <a:r>
              <a:rPr lang="ru-RU" sz="2000" dirty="0" err="1" smtClean="0"/>
              <a:t>Н.В.Сиденко.Волгоград</a:t>
            </a:r>
            <a:r>
              <a:rPr lang="ru-RU" sz="2000" dirty="0" smtClean="0"/>
              <a:t>, 1999.</a:t>
            </a:r>
          </a:p>
          <a:p>
            <a:pPr lvl="0">
              <a:buFont typeface="Wingdings" pitchFamily="2" charset="2"/>
              <a:buChar char="Ø"/>
            </a:pPr>
            <a:r>
              <a:rPr lang="ru-RU" sz="2000" dirty="0" smtClean="0"/>
              <a:t>100 великих писателей. Л.Калюжная, Г.Иванов, М,»Вече»,2000.</a:t>
            </a:r>
          </a:p>
          <a:p>
            <a:pPr lvl="0">
              <a:buFont typeface="Wingdings" pitchFamily="2" charset="2"/>
              <a:buChar char="Ø"/>
            </a:pPr>
            <a:r>
              <a:rPr lang="ru-RU" sz="2000" dirty="0" smtClean="0"/>
              <a:t>Литература. Г.Ф.Сивокозова,О.А.Сидоркина,Волгоград:Учитель,2005.</a:t>
            </a:r>
          </a:p>
          <a:p>
            <a:pPr lvl="0">
              <a:buFont typeface="Wingdings" pitchFamily="2" charset="2"/>
              <a:buChar char="Ø"/>
            </a:pPr>
            <a:r>
              <a:rPr lang="ru-RU" sz="2000" dirty="0" err="1" smtClean="0"/>
              <a:t>Литература.Е.М.Мордас</a:t>
            </a:r>
            <a:r>
              <a:rPr lang="ru-RU" sz="2000" dirty="0" smtClean="0"/>
              <a:t>, 2-е </a:t>
            </a:r>
            <a:r>
              <a:rPr lang="ru-RU" sz="2000" dirty="0" err="1" smtClean="0"/>
              <a:t>издание,Волгоград:Учитель</a:t>
            </a:r>
            <a:r>
              <a:rPr lang="ru-RU" sz="2000" dirty="0" smtClean="0"/>
              <a:t>, 2011</a:t>
            </a:r>
          </a:p>
          <a:p>
            <a:pPr lvl="0">
              <a:buFont typeface="Wingdings" pitchFamily="2" charset="2"/>
              <a:buChar char="Ø"/>
            </a:pPr>
            <a:r>
              <a:rPr lang="ru-RU" sz="2000" dirty="0" smtClean="0"/>
              <a:t>https://spravochnick.ru/pedagogika/nravstvennye_problemy_v_sovremennom_mire/</a:t>
            </a:r>
          </a:p>
          <a:p>
            <a:endParaRPr lang="ru-RU" sz="20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            СПАСИБО</a:t>
            </a:r>
          </a:p>
          <a:p>
            <a:r>
              <a:rPr lang="ru-RU" sz="4000" b="1" dirty="0" smtClean="0">
                <a:solidFill>
                  <a:srgbClr val="C00000"/>
                </a:solidFill>
              </a:rPr>
              <a:t>        ЗА ВНИМАНИЕ !</a:t>
            </a:r>
            <a:endParaRPr lang="ru-RU" sz="4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55576" y="476672"/>
            <a:ext cx="8388424" cy="576064"/>
          </a:xfrm>
        </p:spPr>
        <p:txBody>
          <a:bodyPr/>
          <a:lstStyle/>
          <a:p>
            <a:r>
              <a:rPr lang="en-US" altLang="ko-KR" sz="2800" dirty="0" smtClean="0"/>
              <a:t> </a:t>
            </a:r>
            <a:r>
              <a:rPr lang="ru-RU" altLang="ko-KR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altLang="ko-KR" sz="2800" dirty="0" smtClean="0"/>
              <a:t>Актуальность  и проблема исследования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endParaRPr lang="ko-KR" alt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4221087"/>
            <a:ext cx="8229600" cy="288032"/>
          </a:xfrm>
        </p:spPr>
        <p:txBody>
          <a:bodyPr/>
          <a:lstStyle/>
          <a:p>
            <a:r>
              <a:rPr lang="ru-RU" altLang="ko-KR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  </a:t>
            </a:r>
            <a:endParaRPr lang="en-US" altLang="ko-KR" b="1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0"/>
          </p:nvPr>
        </p:nvSpPr>
        <p:spPr>
          <a:xfrm>
            <a:off x="179512" y="1340768"/>
            <a:ext cx="8640960" cy="4968552"/>
          </a:xfrm>
        </p:spPr>
        <p:txBody>
          <a:bodyPr/>
          <a:lstStyle/>
          <a:p>
            <a:pPr algn="just"/>
            <a:r>
              <a:rPr lang="ru-RU" sz="2400" dirty="0" smtClean="0"/>
              <a:t> </a:t>
            </a:r>
            <a:r>
              <a:rPr lang="ru-RU" sz="2000" dirty="0" smtClean="0"/>
              <a:t>В произведениях наших выдающихся писателей давно обозначился герой, думающий о смысле жизни и нравственности, ищущий  этот смысл, понимающий свою ответственность в жизни. В числе писателей, поставивших в центр своего творчества нравственные проблемы личности можно назвать Александра Ивановича Куприна,  проанализировав  его  рассказ «Чудесный доктор».</a:t>
            </a:r>
          </a:p>
          <a:p>
            <a:pPr algn="just"/>
            <a:r>
              <a:rPr lang="ru-RU" sz="2000" dirty="0" smtClean="0"/>
              <a:t>Темы, которые затрагивал в своих произведениях А.И. Куприн, и  сегодня волнуют читателя, заставляя его задуматься, «покопаться в себе», оглянуться вокруг и по-новому взглянуть на себя.</a:t>
            </a:r>
            <a:endParaRPr lang="ko-KR" altLang="en-US" sz="20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2000" b="1" dirty="0" smtClean="0"/>
              <a:t>Актуальность:</a:t>
            </a:r>
            <a:r>
              <a:rPr lang="ru-RU" sz="2000" dirty="0" smtClean="0"/>
              <a:t> Нравственность  как  продукт самовоспитания      играет   огромную роль  в жизни каждого  из нас, и поэтому       столь важно, как можно раньше ознакомить человека с нравственными ценностями.   </a:t>
            </a:r>
          </a:p>
          <a:p>
            <a:pPr algn="just"/>
            <a:r>
              <a:rPr lang="ru-RU" sz="2000" b="1" dirty="0" smtClean="0"/>
              <a:t>Проблема</a:t>
            </a:r>
            <a:r>
              <a:rPr lang="ru-RU" sz="2000" dirty="0" smtClean="0"/>
              <a:t>: где и как учиться нравственности?</a:t>
            </a:r>
          </a:p>
        </p:txBody>
      </p:sp>
    </p:spTree>
    <p:extLst>
      <p:ext uri="{BB962C8B-B14F-4D97-AF65-F5344CB8AC3E}">
        <p14:creationId xmlns:p14="http://schemas.microsoft.com/office/powerpoint/2010/main" xmlns="" val="8917631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 Same Side Corner Rectangle 1"/>
          <p:cNvSpPr/>
          <p:nvPr/>
        </p:nvSpPr>
        <p:spPr>
          <a:xfrm rot="10800000">
            <a:off x="4283968" y="0"/>
            <a:ext cx="4608512" cy="4437112"/>
          </a:xfrm>
          <a:prstGeom prst="round2SameRect">
            <a:avLst>
              <a:gd name="adj1" fmla="val 14350"/>
              <a:gd name="adj2" fmla="val 0"/>
            </a:avLst>
          </a:prstGeom>
          <a:solidFill>
            <a:schemeClr val="accent6">
              <a:lumMod val="75000"/>
              <a:alpha val="5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5" name="TextBox 1"/>
          <p:cNvSpPr txBox="1">
            <a:spLocks noChangeArrowheads="1"/>
          </p:cNvSpPr>
          <p:nvPr/>
        </p:nvSpPr>
        <p:spPr bwMode="auto">
          <a:xfrm>
            <a:off x="4499992" y="260648"/>
            <a:ext cx="4176464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altLang="ko-KR" sz="3200" b="1" dirty="0" smtClean="0">
                <a:solidFill>
                  <a:schemeClr val="bg1"/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Урок нравственности в рассказе  </a:t>
            </a:r>
          </a:p>
          <a:p>
            <a:pPr algn="ctr"/>
            <a:endParaRPr lang="ru-RU" altLang="ko-KR" sz="3200" b="1" dirty="0" smtClean="0">
              <a:solidFill>
                <a:schemeClr val="bg1"/>
              </a:solidFill>
              <a:latin typeface="Arial" pitchFamily="34" charset="0"/>
              <a:ea typeface="맑은 고딕" pitchFamily="50" charset="-127"/>
              <a:cs typeface="Arial" pitchFamily="34" charset="0"/>
            </a:endParaRPr>
          </a:p>
          <a:p>
            <a:pPr algn="ctr"/>
            <a:r>
              <a:rPr lang="ru-RU" altLang="ko-KR" sz="3200" b="1" dirty="0" smtClean="0">
                <a:solidFill>
                  <a:schemeClr val="bg1"/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А.И. Куприна «Чудесный доктор»</a:t>
            </a:r>
            <a:endParaRPr lang="en-US" altLang="ko-KR" sz="3200" b="1" dirty="0" smtClean="0">
              <a:solidFill>
                <a:schemeClr val="bg1"/>
              </a:solidFill>
              <a:latin typeface="Arial" pitchFamily="34" charset="0"/>
              <a:ea typeface="맑은 고딕" pitchFamily="50" charset="-127"/>
              <a:cs typeface="Arial" pitchFamily="34" charset="0"/>
            </a:endParaRPr>
          </a:p>
        </p:txBody>
      </p:sp>
      <p:grpSp>
        <p:nvGrpSpPr>
          <p:cNvPr id="4" name="Group 18"/>
          <p:cNvGrpSpPr/>
          <p:nvPr/>
        </p:nvGrpSpPr>
        <p:grpSpPr>
          <a:xfrm>
            <a:off x="5004048" y="2002531"/>
            <a:ext cx="3168352" cy="144016"/>
            <a:chOff x="899592" y="1359873"/>
            <a:chExt cx="3168352" cy="144016"/>
          </a:xfrm>
        </p:grpSpPr>
        <p:sp>
          <p:nvSpPr>
            <p:cNvPr id="3" name="Rectangle 2"/>
            <p:cNvSpPr/>
            <p:nvPr/>
          </p:nvSpPr>
          <p:spPr>
            <a:xfrm>
              <a:off x="2430865" y="1359873"/>
              <a:ext cx="144016" cy="144016"/>
            </a:xfrm>
            <a:prstGeom prst="rect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Rectangle 8"/>
            <p:cNvSpPr/>
            <p:nvPr/>
          </p:nvSpPr>
          <p:spPr>
            <a:xfrm rot="2700000">
              <a:off x="2430865" y="1359873"/>
              <a:ext cx="144016" cy="144016"/>
            </a:xfrm>
            <a:prstGeom prst="rect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6" name="Group 14"/>
            <p:cNvGrpSpPr/>
            <p:nvPr/>
          </p:nvGrpSpPr>
          <p:grpSpPr>
            <a:xfrm>
              <a:off x="2771800" y="1408806"/>
              <a:ext cx="1296144" cy="46150"/>
              <a:chOff x="2771800" y="1410205"/>
              <a:chExt cx="1296144" cy="46150"/>
            </a:xfrm>
          </p:grpSpPr>
          <p:cxnSp>
            <p:nvCxnSpPr>
              <p:cNvPr id="10" name="Straight Connector 9"/>
              <p:cNvCxnSpPr/>
              <p:nvPr/>
            </p:nvCxnSpPr>
            <p:spPr>
              <a:xfrm>
                <a:off x="2771800" y="1410205"/>
                <a:ext cx="1296144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>
                <a:off x="2771800" y="1456355"/>
                <a:ext cx="92772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" name="Group 15"/>
            <p:cNvGrpSpPr/>
            <p:nvPr/>
          </p:nvGrpSpPr>
          <p:grpSpPr>
            <a:xfrm flipH="1">
              <a:off x="899592" y="1408806"/>
              <a:ext cx="1296144" cy="46150"/>
              <a:chOff x="2771800" y="1410205"/>
              <a:chExt cx="1296144" cy="46150"/>
            </a:xfrm>
          </p:grpSpPr>
          <p:cxnSp>
            <p:nvCxnSpPr>
              <p:cNvPr id="17" name="Straight Connector 16"/>
              <p:cNvCxnSpPr/>
              <p:nvPr/>
            </p:nvCxnSpPr>
            <p:spPr>
              <a:xfrm>
                <a:off x="2771800" y="1410205"/>
                <a:ext cx="1296144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>
                <a:off x="2771800" y="1456355"/>
                <a:ext cx="92772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4" name="TextBox 13"/>
          <p:cNvSpPr txBox="1"/>
          <p:nvPr/>
        </p:nvSpPr>
        <p:spPr>
          <a:xfrm>
            <a:off x="4644007" y="5157192"/>
            <a:ext cx="4176465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>
                <a:solidFill>
                  <a:schemeClr val="bg1"/>
                </a:solidFill>
              </a:rPr>
              <a:t>Объект </a:t>
            </a:r>
            <a:r>
              <a:rPr lang="ru-RU" sz="2200" dirty="0" smtClean="0">
                <a:solidFill>
                  <a:schemeClr val="bg1"/>
                </a:solidFill>
              </a:rPr>
              <a:t> исследования:                </a:t>
            </a:r>
            <a:r>
              <a:rPr lang="ru-RU" sz="2200" b="1" dirty="0" smtClean="0">
                <a:solidFill>
                  <a:srgbClr val="002060"/>
                </a:solidFill>
              </a:rPr>
              <a:t>нравственность</a:t>
            </a:r>
          </a:p>
          <a:p>
            <a:pPr algn="ctr"/>
            <a:r>
              <a:rPr lang="ru-RU" sz="2200" b="1" dirty="0" smtClean="0">
                <a:solidFill>
                  <a:schemeClr val="bg1"/>
                </a:solidFill>
              </a:rPr>
              <a:t>Предмет исследования</a:t>
            </a:r>
            <a:r>
              <a:rPr lang="ru-RU" sz="2200" dirty="0" smtClean="0">
                <a:solidFill>
                  <a:schemeClr val="bg1"/>
                </a:solidFill>
              </a:rPr>
              <a:t>:           </a:t>
            </a:r>
            <a:r>
              <a:rPr lang="ru-RU" sz="2200" b="1" dirty="0" smtClean="0">
                <a:solidFill>
                  <a:srgbClr val="002060"/>
                </a:solidFill>
              </a:rPr>
              <a:t>проявление нравственности</a:t>
            </a:r>
            <a:r>
              <a:rPr lang="ru-RU" sz="2200" dirty="0" smtClean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23528" y="764704"/>
            <a:ext cx="38884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Тема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 исследования :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412217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dirty="0" smtClean="0"/>
              <a:t>Что такое нравственность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412776"/>
            <a:ext cx="8291264" cy="648073"/>
          </a:xfrm>
        </p:spPr>
        <p:txBody>
          <a:bodyPr/>
          <a:lstStyle/>
          <a:p>
            <a:r>
              <a:rPr lang="ru-RU" b="1" dirty="0" smtClean="0"/>
              <a:t>Нравственность – это внутреннее духовное качество человека, которым он руководствуется при общении с окружающими. </a:t>
            </a:r>
            <a:endParaRPr lang="ru-RU" b="1" dirty="0"/>
          </a:p>
        </p:txBody>
      </p:sp>
      <p:sp>
        <p:nvSpPr>
          <p:cNvPr id="4" name="Содержимое 3"/>
          <p:cNvSpPr>
            <a:spLocks noGrp="1"/>
          </p:cNvSpPr>
          <p:nvPr>
            <p:ph idx="10"/>
          </p:nvPr>
        </p:nvSpPr>
        <p:spPr>
          <a:xfrm>
            <a:off x="323528" y="2276872"/>
            <a:ext cx="8496944" cy="3600400"/>
          </a:xfrm>
        </p:spPr>
        <p:txBody>
          <a:bodyPr/>
          <a:lstStyle/>
          <a:p>
            <a:pPr algn="just"/>
            <a:r>
              <a:rPr lang="ru-RU" sz="2400" dirty="0" smtClean="0"/>
              <a:t>Оно определяет правила поведения человека в обществе. </a:t>
            </a:r>
          </a:p>
          <a:p>
            <a:pPr algn="just"/>
            <a:r>
              <a:rPr lang="ru-RU" sz="2400" dirty="0" smtClean="0"/>
              <a:t>В рассказе А.И.Куприна «Чудесный доктор» Пирогов Николай    Иванович, живший в середине Х</a:t>
            </a:r>
            <a:r>
              <a:rPr lang="en-US" sz="2400" dirty="0" smtClean="0"/>
              <a:t>I</a:t>
            </a:r>
            <a:r>
              <a:rPr lang="ru-RU" sz="2400" dirty="0" smtClean="0"/>
              <a:t>Х века в России, является        ярким примером  высокой      нравственности  и  человеческого  милосердия.  Его поступок в отношении семьи </a:t>
            </a:r>
            <a:r>
              <a:rPr lang="ru-RU" sz="2400" dirty="0" err="1" smtClean="0"/>
              <a:t>Мерцаловых</a:t>
            </a:r>
            <a:r>
              <a:rPr lang="ru-RU" sz="2400" dirty="0" smtClean="0"/>
              <a:t>, это урок,  который достоин восхищения и должен быть ориентиром в жизни подрастающего поколения.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979712" y="0"/>
            <a:ext cx="6552728" cy="1069514"/>
          </a:xfrm>
        </p:spPr>
        <p:txBody>
          <a:bodyPr/>
          <a:lstStyle/>
          <a:p>
            <a:r>
              <a:rPr lang="en-US" altLang="ko-KR" sz="3200" dirty="0" smtClean="0"/>
              <a:t> </a:t>
            </a:r>
            <a:r>
              <a:rPr lang="ru-RU" altLang="ko-KR" sz="3200" dirty="0" smtClean="0"/>
              <a:t>Цель и задачи исследования</a:t>
            </a:r>
            <a:endParaRPr lang="ko-KR" altLang="en-US" sz="3200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1979712" y="1052736"/>
            <a:ext cx="6768752" cy="1080120"/>
          </a:xfrm>
        </p:spPr>
        <p:txBody>
          <a:bodyPr/>
          <a:lstStyle/>
          <a:p>
            <a:r>
              <a:rPr lang="ru-RU" b="1" dirty="0" smtClean="0"/>
              <a:t>Цель:</a:t>
            </a:r>
            <a:r>
              <a:rPr lang="ru-RU" dirty="0" smtClean="0"/>
              <a:t> доказать, что поступок доктора Н.И. Пирогова  в рассказе А.И.Куприна  «Чудесный доктор»  является  уроком нравственности  для читателя</a:t>
            </a:r>
            <a:endParaRPr lang="en-US" altLang="ko-KR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idx="10"/>
          </p:nvPr>
        </p:nvSpPr>
        <p:spPr>
          <a:xfrm>
            <a:off x="1835696" y="2420888"/>
            <a:ext cx="7056784" cy="3571801"/>
          </a:xfrm>
        </p:spPr>
        <p:txBody>
          <a:bodyPr/>
          <a:lstStyle/>
          <a:p>
            <a:r>
              <a:rPr lang="ru-RU" dirty="0" smtClean="0"/>
              <a:t>.</a:t>
            </a:r>
          </a:p>
          <a:p>
            <a:r>
              <a:rPr lang="ru-RU" sz="2000" b="1" dirty="0" smtClean="0"/>
              <a:t>Задачи:</a:t>
            </a:r>
            <a:endParaRPr lang="ru-RU" sz="2000" dirty="0" smtClean="0"/>
          </a:p>
          <a:p>
            <a:r>
              <a:rPr lang="ru-RU" sz="2000" b="1" dirty="0" smtClean="0"/>
              <a:t>-  </a:t>
            </a:r>
            <a:r>
              <a:rPr lang="ru-RU" sz="2000" dirty="0" smtClean="0"/>
              <a:t>изучить историю создания произведения;</a:t>
            </a:r>
            <a:r>
              <a:rPr lang="ru-RU" sz="2000" b="1" dirty="0" smtClean="0"/>
              <a:t> </a:t>
            </a:r>
            <a:endParaRPr lang="ru-RU" sz="2000" dirty="0" smtClean="0"/>
          </a:p>
          <a:p>
            <a:r>
              <a:rPr lang="ru-RU" sz="2000" dirty="0" smtClean="0"/>
              <a:t>-  выявить  роль счастливого  случая в жизни семьи </a:t>
            </a:r>
            <a:r>
              <a:rPr lang="ru-RU" sz="2000" dirty="0" err="1" smtClean="0"/>
              <a:t>Мерцаловых</a:t>
            </a:r>
            <a:r>
              <a:rPr lang="ru-RU" sz="2000" dirty="0" smtClean="0"/>
              <a:t>;</a:t>
            </a:r>
          </a:p>
          <a:p>
            <a:r>
              <a:rPr lang="ru-RU" sz="2000" dirty="0" smtClean="0"/>
              <a:t>-  сделать вывод о значении нравственного поступка доктора Н.И.Пирогова;</a:t>
            </a:r>
          </a:p>
          <a:p>
            <a:r>
              <a:rPr lang="ru-RU" sz="2000" dirty="0" smtClean="0"/>
              <a:t>-  провести анкетирование среди одноклассников.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36596743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0"/>
            <a:ext cx="7524328" cy="692696"/>
          </a:xfrm>
        </p:spPr>
        <p:txBody>
          <a:bodyPr/>
          <a:lstStyle/>
          <a:p>
            <a:r>
              <a:rPr lang="ru-RU" sz="2800" dirty="0" smtClean="0"/>
              <a:t> Как все происходило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91680" y="692696"/>
            <a:ext cx="7128792" cy="1224136"/>
          </a:xfrm>
        </p:spPr>
        <p:txBody>
          <a:bodyPr/>
          <a:lstStyle/>
          <a:p>
            <a:r>
              <a:rPr lang="ru-RU" sz="1800" b="1" dirty="0" smtClean="0"/>
              <a:t>В самом начале повествования автор спешит нас заверить, что его история совершенно правдива. Мы выяснили,  что событие, описанное в рассказе    «Чудесный доктор»        действительно произошло в     Киеве много лет тому назад</a:t>
            </a:r>
            <a:endParaRPr lang="ru-RU" sz="18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idx="10"/>
          </p:nvPr>
        </p:nvSpPr>
        <p:spPr>
          <a:xfrm>
            <a:off x="2051720" y="2060848"/>
            <a:ext cx="6768752" cy="4392488"/>
          </a:xfrm>
        </p:spPr>
        <p:txBody>
          <a:bodyPr/>
          <a:lstStyle/>
          <a:p>
            <a:r>
              <a:rPr lang="ru-RU" sz="2000" dirty="0" smtClean="0"/>
              <a:t>Автор изменил имена некоторых действующих     лиц и придал устному рассказу письменную форму Начинается рассказ с того, что двое мальчуганов  Володя и Гриша более пяти минут торчат перед  великолепной выставкой, возбуждающей их умы и желудки. </a:t>
            </a:r>
          </a:p>
          <a:p>
            <a:r>
              <a:rPr lang="ru-RU" sz="2000" dirty="0" smtClean="0"/>
              <a:t>В этот роковой год несчастья  одно за другим      настойчиво и безжалостно сыпались на семью    </a:t>
            </a:r>
            <a:r>
              <a:rPr lang="ru-RU" sz="2000" dirty="0" err="1" smtClean="0"/>
              <a:t>Мерцаловых</a:t>
            </a:r>
            <a:r>
              <a:rPr lang="ru-RU" sz="2000" dirty="0" smtClean="0"/>
              <a:t>:   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/>
              <a:t> глава семьи заболел тифом, 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/>
              <a:t>все скудные сбережения ушли на лечение отца,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/>
              <a:t>  потеря им рабочего места,  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/>
              <a:t>болезнь детей, 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/>
              <a:t>смерть девочки.   </a:t>
            </a:r>
          </a:p>
          <a:p>
            <a:r>
              <a:rPr lang="ru-RU" sz="2000" dirty="0" smtClean="0"/>
              <a:t>. </a:t>
            </a:r>
            <a:endParaRPr lang="ru-RU" sz="2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   </a:t>
            </a:r>
            <a:r>
              <a:rPr lang="ru-RU" sz="3200" dirty="0" smtClean="0"/>
              <a:t>Роль счастливого случая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864097"/>
          </a:xfrm>
        </p:spPr>
        <p:txBody>
          <a:bodyPr/>
          <a:lstStyle/>
          <a:p>
            <a:pPr algn="ctr"/>
            <a:r>
              <a:rPr lang="ru-RU" b="1" dirty="0" smtClean="0"/>
              <a:t>И вот  происходит встреча </a:t>
            </a:r>
            <a:r>
              <a:rPr lang="ru-RU" b="1" dirty="0" err="1" smtClean="0"/>
              <a:t>Мерцалова</a:t>
            </a:r>
            <a:r>
              <a:rPr lang="ru-RU" b="1" dirty="0" smtClean="0"/>
              <a:t> с чудесным </a:t>
            </a:r>
          </a:p>
          <a:p>
            <a:pPr algn="ctr"/>
            <a:r>
              <a:rPr lang="ru-RU" b="1" dirty="0" smtClean="0"/>
              <a:t>доктором Пироговым. 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0"/>
          </p:nvPr>
        </p:nvSpPr>
        <p:spPr>
          <a:xfrm>
            <a:off x="179512" y="1844824"/>
            <a:ext cx="8712968" cy="4824536"/>
          </a:xfrm>
        </p:spPr>
        <p:txBody>
          <a:bodyPr/>
          <a:lstStyle/>
          <a:p>
            <a:r>
              <a:rPr lang="ru-RU" sz="2000" dirty="0" smtClean="0"/>
              <a:t>Главной проблемой в рассказе являются взаимоотношения людей. В нашем мире рядом с человеческим милосердием сосуществует безразличие и равнодушие, победа которых может означать для  некоторых людей потерю веры в лучшее. Одна из главных мыслей        «Чудесного доктора» состоит в том, что люди не должны быть     безучастны к несчастью окружающего, ведь каждый из нас может сотворить чудесное — спасти от отчаяния. </a:t>
            </a:r>
          </a:p>
          <a:p>
            <a:r>
              <a:rPr lang="ru-RU" sz="2000" b="1" dirty="0" smtClean="0"/>
              <a:t> Внимательно выслушав горестный рассказ бедного </a:t>
            </a:r>
            <a:r>
              <a:rPr lang="ru-RU" sz="2000" b="1" dirty="0" err="1" smtClean="0"/>
              <a:t>Мерцалова</a:t>
            </a:r>
            <a:r>
              <a:rPr lang="ru-RU" sz="2000" b="1" dirty="0" smtClean="0"/>
              <a:t> обо всех бедах семьи, доктор Пирогов: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/>
              <a:t> выписывает рецепт, 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/>
              <a:t>дает денег на лечение девочки, 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/>
              <a:t>оставляет крупную купюру денег, 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/>
              <a:t>общается с ними на равных, 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/>
              <a:t>жалеет, помогает, поддерживает.  </a:t>
            </a:r>
            <a:endParaRPr lang="ru-RU" sz="20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0"/>
            <a:ext cx="7524328" cy="836712"/>
          </a:xfrm>
        </p:spPr>
        <p:txBody>
          <a:bodyPr/>
          <a:lstStyle/>
          <a:p>
            <a:r>
              <a:rPr lang="ru-RU" sz="2800" dirty="0" smtClean="0"/>
              <a:t>С тех пор их жизнь пошла по-другому.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07704" y="836712"/>
            <a:ext cx="6779096" cy="720080"/>
          </a:xfrm>
        </p:spPr>
        <p:txBody>
          <a:bodyPr/>
          <a:lstStyle/>
          <a:p>
            <a:r>
              <a:rPr lang="ru-RU" b="1" dirty="0" smtClean="0"/>
              <a:t>Пирогов спас девочку, не взяв за визит ни гроша, а наоборот -- оставил денег</a:t>
            </a:r>
            <a:endParaRPr lang="ru-RU" b="1" dirty="0"/>
          </a:p>
        </p:txBody>
      </p:sp>
      <p:sp>
        <p:nvSpPr>
          <p:cNvPr id="4" name="Содержимое 3"/>
          <p:cNvSpPr>
            <a:spLocks noGrp="1"/>
          </p:cNvSpPr>
          <p:nvPr>
            <p:ph idx="10"/>
          </p:nvPr>
        </p:nvSpPr>
        <p:spPr>
          <a:xfrm>
            <a:off x="1259632" y="1844824"/>
            <a:ext cx="7632848" cy="4147865"/>
          </a:xfrm>
        </p:spPr>
        <p:txBody>
          <a:bodyPr/>
          <a:lstStyle/>
          <a:p>
            <a:r>
              <a:rPr lang="ru-RU" sz="2000" dirty="0" smtClean="0"/>
              <a:t>После визита чудесного доктора дела семьи наладились: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/>
              <a:t> Девочка выздоровела;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err="1" smtClean="0"/>
              <a:t>Мерцалов</a:t>
            </a:r>
            <a:r>
              <a:rPr lang="ru-RU" sz="2000" dirty="0" smtClean="0"/>
              <a:t> нашёл работу;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/>
              <a:t> сыновья поступили на учёбу за казённый счёт.</a:t>
            </a:r>
            <a:br>
              <a:rPr lang="ru-RU" sz="2000" dirty="0" smtClean="0"/>
            </a:br>
            <a:r>
              <a:rPr lang="ru-RU" sz="2000" dirty="0" smtClean="0"/>
              <a:t>Доктор не сказал своего имени. </a:t>
            </a:r>
            <a:r>
              <a:rPr lang="ru-RU" sz="2000" dirty="0" err="1" smtClean="0"/>
              <a:t>Мерцаловы</a:t>
            </a:r>
            <a:r>
              <a:rPr lang="ru-RU" sz="2000" dirty="0" smtClean="0"/>
              <a:t> узнали,  что у них побывал знаменитый доктор только по      фамилии на рецепте.  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/>
              <a:t>Этот урок добра дал свои всходы, потому что Гриша,    став банкиром, впоследствии тоже стал помогать людям, как помог его семье доктор Пирогов.</a:t>
            </a:r>
            <a:endParaRPr lang="ru-RU" sz="2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dirty="0" smtClean="0"/>
              <a:t>Урок  нравственности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052736"/>
            <a:ext cx="8496944" cy="1296144"/>
          </a:xfrm>
        </p:spPr>
        <p:txBody>
          <a:bodyPr/>
          <a:lstStyle/>
          <a:p>
            <a:r>
              <a:rPr lang="ru-RU" b="1" dirty="0" smtClean="0"/>
              <a:t>Рассказ учит скромности, бескорыстию, доброте и милосердию - духовным качествам общения с окружающими.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0"/>
          </p:nvPr>
        </p:nvSpPr>
        <p:spPr>
          <a:xfrm>
            <a:off x="179512" y="2060848"/>
            <a:ext cx="8784976" cy="4032448"/>
          </a:xfrm>
        </p:spPr>
        <p:txBody>
          <a:bodyPr/>
          <a:lstStyle/>
          <a:p>
            <a:r>
              <a:rPr lang="ru-RU" sz="2000" dirty="0" smtClean="0"/>
              <a:t>Название же рассказа  содержит некоторую установку на вымысел. Всё чудесное, как и само чудо вообще, мы привыкли встречать </a:t>
            </a:r>
            <a:r>
              <a:rPr lang="ru-RU" sz="2000" dirty="0" smtClean="0"/>
              <a:t>в </a:t>
            </a:r>
            <a:r>
              <a:rPr lang="ru-RU" sz="2000" dirty="0" smtClean="0"/>
              <a:t> сказках. В них всегда есть место добру, справедливости, миру.     В реальной жизни этим благам приходится туго,  </a:t>
            </a:r>
            <a:r>
              <a:rPr lang="ru-RU" sz="2000" dirty="0" smtClean="0"/>
              <a:t>чудесному </a:t>
            </a:r>
            <a:r>
              <a:rPr lang="ru-RU" sz="2000" dirty="0" smtClean="0"/>
              <a:t>просто не хватает места. </a:t>
            </a:r>
          </a:p>
          <a:p>
            <a:r>
              <a:rPr lang="ru-RU" sz="2000" dirty="0" smtClean="0"/>
              <a:t>Однако А. И. Куприн заставляет нас поверить в  чудо!                  Чудесный доктор похож на волшебника из сказки. Вот только чудотворность его слов и поступков не связана с магией, а  причина   </a:t>
            </a:r>
            <a:r>
              <a:rPr lang="ru-RU" sz="2000" dirty="0" smtClean="0"/>
              <a:t> чудес </a:t>
            </a:r>
            <a:r>
              <a:rPr lang="ru-RU" sz="2000" dirty="0" smtClean="0"/>
              <a:t>-в человеческой чуткости, душевной доброте и желании помочь ближнему. </a:t>
            </a:r>
          </a:p>
          <a:p>
            <a:r>
              <a:rPr lang="ru-RU" sz="2000" dirty="0" smtClean="0"/>
              <a:t> </a:t>
            </a:r>
            <a:r>
              <a:rPr lang="ru-RU" sz="2000" b="1" dirty="0" smtClean="0"/>
              <a:t>А значит, каждый человек может стать чудесным доктором  -    тем, кто исцелит другого от недуга отчаяния</a:t>
            </a:r>
          </a:p>
          <a:p>
            <a:endParaRPr lang="ru-RU" sz="2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916</TotalTime>
  <Words>630</Words>
  <Application>Microsoft Office PowerPoint</Application>
  <PresentationFormat>Экран (4:3)</PresentationFormat>
  <Paragraphs>84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Office Theme</vt:lpstr>
      <vt:lpstr>Custom Design</vt:lpstr>
      <vt:lpstr>Слайд 1</vt:lpstr>
      <vt:lpstr>  Актуальность  и проблема исследования </vt:lpstr>
      <vt:lpstr>Слайд 3</vt:lpstr>
      <vt:lpstr>Что такое нравственность</vt:lpstr>
      <vt:lpstr> Цель и задачи исследования</vt:lpstr>
      <vt:lpstr> Как все происходило</vt:lpstr>
      <vt:lpstr>   Роль счастливого случая</vt:lpstr>
      <vt:lpstr>С тех пор их жизнь пошла по-другому.</vt:lpstr>
      <vt:lpstr>Урок  нравственности</vt:lpstr>
      <vt:lpstr>        Заключение и выводы</vt:lpstr>
      <vt:lpstr>Слайд 11</vt:lpstr>
      <vt:lpstr>Слайд 12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Registered User</dc:creator>
  <cp:lastModifiedBy>user</cp:lastModifiedBy>
  <cp:revision>33</cp:revision>
  <dcterms:created xsi:type="dcterms:W3CDTF">2014-04-01T16:35:38Z</dcterms:created>
  <dcterms:modified xsi:type="dcterms:W3CDTF">2021-12-10T03:20:56Z</dcterms:modified>
</cp:coreProperties>
</file>