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9" r:id="rId4"/>
    <p:sldId id="257" r:id="rId5"/>
    <p:sldId id="259" r:id="rId6"/>
    <p:sldId id="258" r:id="rId7"/>
    <p:sldId id="271" r:id="rId8"/>
    <p:sldId id="260" r:id="rId9"/>
    <p:sldId id="263" r:id="rId10"/>
    <p:sldId id="264" r:id="rId11"/>
    <p:sldId id="266" r:id="rId12"/>
    <p:sldId id="267" r:id="rId13"/>
    <p:sldId id="268" r:id="rId14"/>
    <p:sldId id="270" r:id="rId15"/>
    <p:sldId id="265" r:id="rId16"/>
    <p:sldId id="276" r:id="rId17"/>
    <p:sldId id="278" r:id="rId18"/>
    <p:sldId id="272" r:id="rId19"/>
    <p:sldId id="273" r:id="rId20"/>
    <p:sldId id="279" r:id="rId21"/>
    <p:sldId id="274" r:id="rId22"/>
    <p:sldId id="275" r:id="rId23"/>
    <p:sldId id="280" r:id="rId24"/>
    <p:sldId id="277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FB79"/>
    <a:srgbClr val="F8B2D5"/>
    <a:srgbClr val="E397E9"/>
    <a:srgbClr val="FC965E"/>
    <a:srgbClr val="69A6D9"/>
    <a:srgbClr val="CF77D1"/>
    <a:srgbClr val="6DBF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2490" y="-7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да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8182401268129429E-2"/>
                  <c:y val="6.25000000000005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Вопр. 1</c:v>
                </c:pt>
                <c:pt idx="1">
                  <c:v>Вопр. 2</c:v>
                </c:pt>
                <c:pt idx="2">
                  <c:v>Вопр. 3</c:v>
                </c:pt>
                <c:pt idx="3">
                  <c:v>Вопр. 4</c:v>
                </c:pt>
                <c:pt idx="4">
                  <c:v>Вопр. 5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0.65</c:v>
                </c:pt>
                <c:pt idx="1">
                  <c:v>0</c:v>
                </c:pt>
                <c:pt idx="2">
                  <c:v>0</c:v>
                </c:pt>
                <c:pt idx="3">
                  <c:v>0.9</c:v>
                </c:pt>
                <c:pt idx="4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8182401268129429E-2"/>
                  <c:y val="-3.12499999999997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Вопр. 1</c:v>
                </c:pt>
                <c:pt idx="1">
                  <c:v>Вопр. 2</c:v>
                </c:pt>
                <c:pt idx="2">
                  <c:v>Вопр. 3</c:v>
                </c:pt>
                <c:pt idx="3">
                  <c:v>Вопр. 4</c:v>
                </c:pt>
                <c:pt idx="4">
                  <c:v>Вопр. 5</c:v>
                </c:pt>
              </c:strCache>
            </c:strRef>
          </c:cat>
          <c:val>
            <c:numRef>
              <c:f>Лист1!$C$2:$C$6</c:f>
              <c:numCache>
                <c:formatCode>0%</c:formatCode>
                <c:ptCount val="5"/>
                <c:pt idx="0">
                  <c:v>0.35</c:v>
                </c:pt>
                <c:pt idx="1">
                  <c:v>1</c:v>
                </c:pt>
                <c:pt idx="2">
                  <c:v>1</c:v>
                </c:pt>
                <c:pt idx="3">
                  <c:v>0.1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cylinder"/>
        <c:axId val="289938816"/>
        <c:axId val="289936896"/>
        <c:axId val="0"/>
      </c:bar3DChart>
      <c:catAx>
        <c:axId val="289938816"/>
        <c:scaling>
          <c:orientation val="minMax"/>
        </c:scaling>
        <c:delete val="0"/>
        <c:axPos val="b"/>
        <c:majorTickMark val="none"/>
        <c:minorTickMark val="none"/>
        <c:tickLblPos val="nextTo"/>
        <c:crossAx val="289936896"/>
        <c:crosses val="autoZero"/>
        <c:auto val="1"/>
        <c:lblAlgn val="ctr"/>
        <c:lblOffset val="100"/>
        <c:noMultiLvlLbl val="0"/>
      </c:catAx>
      <c:valAx>
        <c:axId val="289936896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289938816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74115419019879802"/>
          <c:y val="5.6250000000000001E-2"/>
          <c:w val="0.19885949098439235"/>
          <c:h val="8.5095226377952762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44D72220-71DE-4461-A936-E46BE32525CE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C0B37A6-6EC8-4B32-AE0D-F6F29B886C5C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72220-71DE-4461-A936-E46BE32525CE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B37A6-6EC8-4B32-AE0D-F6F29B886C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72220-71DE-4461-A936-E46BE32525CE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B37A6-6EC8-4B32-AE0D-F6F29B886C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72220-71DE-4461-A936-E46BE32525CE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B37A6-6EC8-4B32-AE0D-F6F29B886C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72220-71DE-4461-A936-E46BE32525CE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B37A6-6EC8-4B32-AE0D-F6F29B886C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72220-71DE-4461-A936-E46BE32525CE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B37A6-6EC8-4B32-AE0D-F6F29B886C5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72220-71DE-4461-A936-E46BE32525CE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B37A6-6EC8-4B32-AE0D-F6F29B886C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72220-71DE-4461-A936-E46BE32525CE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B37A6-6EC8-4B32-AE0D-F6F29B886C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72220-71DE-4461-A936-E46BE32525CE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B37A6-6EC8-4B32-AE0D-F6F29B886C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72220-71DE-4461-A936-E46BE32525CE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B37A6-6EC8-4B32-AE0D-F6F29B886C5C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72220-71DE-4461-A936-E46BE32525CE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B37A6-6EC8-4B32-AE0D-F6F29B886C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44D72220-71DE-4461-A936-E46BE32525CE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DC0B37A6-6EC8-4B32-AE0D-F6F29B886C5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31640" y="476672"/>
            <a:ext cx="6795682" cy="36625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/>
                <a:solidFill>
                  <a:srgbClr val="0070C0"/>
                </a:solidFill>
                <a:effectLst/>
              </a:rPr>
              <a:t>Образовательная программа эстетического направления</a:t>
            </a:r>
            <a:br>
              <a:rPr lang="ru-RU" sz="4000" b="1" cap="none" spc="0" dirty="0" smtClean="0">
                <a:ln/>
                <a:solidFill>
                  <a:srgbClr val="0070C0"/>
                </a:solidFill>
                <a:effectLst/>
              </a:rPr>
            </a:br>
            <a:r>
              <a:rPr lang="ru-RU" sz="5400" b="1" cap="none" spc="0" dirty="0" smtClean="0">
                <a:ln/>
                <a:solidFill>
                  <a:srgbClr val="FF0000"/>
                </a:solidFill>
                <a:effectLst/>
              </a:rPr>
              <a:t> </a:t>
            </a:r>
            <a:r>
              <a:rPr lang="ru-RU" sz="7200" b="1" cap="none" spc="0" dirty="0" smtClean="0">
                <a:ln/>
                <a:solidFill>
                  <a:srgbClr val="FF0000"/>
                </a:solidFill>
                <a:effectLst/>
              </a:rPr>
              <a:t>«</a:t>
            </a:r>
            <a:r>
              <a:rPr lang="sah-RU" sz="7200" b="1" cap="none" spc="0" dirty="0" smtClean="0">
                <a:ln/>
                <a:solidFill>
                  <a:srgbClr val="FF0000"/>
                </a:solidFill>
                <a:effectLst/>
              </a:rPr>
              <a:t>Үс Кут</a:t>
            </a:r>
            <a:r>
              <a:rPr lang="ru-RU" sz="7200" b="1" cap="none" spc="0" dirty="0" smtClean="0">
                <a:ln/>
                <a:solidFill>
                  <a:srgbClr val="FF0000"/>
                </a:solidFill>
                <a:effectLst/>
              </a:rPr>
              <a:t>»</a:t>
            </a:r>
            <a:endParaRPr lang="ru-RU" sz="72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134838" y="4437112"/>
            <a:ext cx="485411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/>
                <a:solidFill>
                  <a:srgbClr val="002060"/>
                </a:solidFill>
              </a:rPr>
              <a:t>Авторы проекта: Николаева Н. М., Яковлева </a:t>
            </a:r>
            <a:r>
              <a:rPr lang="ru-RU" sz="2000" b="1" dirty="0">
                <a:ln/>
                <a:solidFill>
                  <a:srgbClr val="002060"/>
                </a:solidFill>
              </a:rPr>
              <a:t>Л</a:t>
            </a:r>
            <a:r>
              <a:rPr lang="ru-RU" sz="2000" b="1" dirty="0" smtClean="0">
                <a:ln/>
                <a:solidFill>
                  <a:srgbClr val="002060"/>
                </a:solidFill>
              </a:rPr>
              <a:t>. Е., Николаева К. В.</a:t>
            </a:r>
          </a:p>
          <a:p>
            <a:pPr algn="ctr"/>
            <a:r>
              <a:rPr lang="ru-RU" sz="2000" b="1" dirty="0" smtClean="0">
                <a:ln/>
                <a:solidFill>
                  <a:srgbClr val="002060"/>
                </a:solidFill>
              </a:rPr>
              <a:t>  Срок реализации: краткосрочное</a:t>
            </a:r>
          </a:p>
          <a:p>
            <a:pPr algn="ctr"/>
            <a:r>
              <a:rPr lang="ru-RU" sz="2000" b="1" cap="none" spc="0" dirty="0" smtClean="0">
                <a:ln/>
                <a:solidFill>
                  <a:srgbClr val="002060"/>
                </a:solidFill>
                <a:effectLst/>
              </a:rPr>
              <a:t>Стоимость проекта: 141440</a:t>
            </a:r>
            <a:endParaRPr lang="ru-RU" sz="2000" b="1" cap="none" spc="0" dirty="0">
              <a:ln/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9276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5702375"/>
              </p:ext>
            </p:extLst>
          </p:nvPr>
        </p:nvGraphicFramePr>
        <p:xfrm>
          <a:off x="539551" y="908723"/>
          <a:ext cx="3816426" cy="55446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2933"/>
                <a:gridCol w="1313479"/>
                <a:gridCol w="763205"/>
                <a:gridCol w="763205"/>
                <a:gridCol w="763604"/>
              </a:tblGrid>
              <a:tr h="5280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№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Материал.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Кол-во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Цена за шт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Стомость.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4029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effectLst/>
                        </a:rPr>
                        <a:t>Стерхи</a:t>
                      </a:r>
                      <a:r>
                        <a:rPr lang="ru-RU" sz="1100" baseline="0" dirty="0" smtClean="0">
                          <a:effectLst/>
                        </a:rPr>
                        <a:t> </a:t>
                      </a:r>
                      <a:r>
                        <a:rPr lang="ru-RU" sz="1100" dirty="0" smtClean="0">
                          <a:effectLst/>
                        </a:rPr>
                        <a:t>7 </a:t>
                      </a:r>
                      <a:r>
                        <a:rPr lang="ru-RU" sz="1100" dirty="0">
                          <a:effectLst/>
                        </a:rPr>
                        <a:t>костюмов.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80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Тафта белая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 метров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4</a:t>
                      </a:r>
                      <a:r>
                        <a:rPr lang="ru-RU" sz="1100" dirty="0" smtClean="0">
                          <a:effectLst/>
                        </a:rPr>
                        <a:t>00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2500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280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Шифон белая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14 метров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2800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40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Шифон черная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 метра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40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Атлас красная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 метр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300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300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280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Молния потайная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 шт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245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920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Стеклярус белая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 упаковка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300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2100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920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Стеклярус черная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 упаковка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1200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40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Перо белая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91 шт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2730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40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Нитка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 шт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280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Резинка белая (ширина 2 см)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 метра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120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2039095"/>
              </p:ext>
            </p:extLst>
          </p:nvPr>
        </p:nvGraphicFramePr>
        <p:xfrm>
          <a:off x="4571998" y="908719"/>
          <a:ext cx="4032449" cy="54726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8033"/>
                <a:gridCol w="1386716"/>
                <a:gridCol w="805760"/>
                <a:gridCol w="805760"/>
                <a:gridCol w="806180"/>
              </a:tblGrid>
              <a:tr h="5493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№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86" marR="65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Материал.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86" marR="65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Кол-во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86" marR="65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Цена за шт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86" marR="65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Стомость.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86" marR="65686" marT="0" marB="0"/>
                </a:tc>
              </a:tr>
              <a:tr h="267547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Богатыри </a:t>
                      </a:r>
                      <a:r>
                        <a:rPr lang="ru-RU" sz="1100" dirty="0">
                          <a:effectLst/>
                        </a:rPr>
                        <a:t>8 костюмов.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86" marR="6568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265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86" marR="656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Замша искусственная красная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86" marR="656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 метров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86" marR="656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700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86" marR="656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5600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86" marR="65686" marT="0" marB="0"/>
                </a:tc>
              </a:tr>
              <a:tr h="10265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86" marR="656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Замша искусственная коричневая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86" marR="656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 метров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86" marR="656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700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86" marR="656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5600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86" marR="65686" marT="0" marB="0"/>
                </a:tc>
              </a:tr>
              <a:tr h="10265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86" marR="656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Резинка черная (шир 2 см)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86" marR="656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 метров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86" marR="656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86" marR="656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150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86" marR="65686" marT="0" marB="0"/>
                </a:tc>
              </a:tr>
              <a:tr h="5493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86" marR="656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Тесьма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86" marR="656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60 метров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86" marR="656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86" marR="656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3000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86" marR="65686" marT="0" marB="0"/>
                </a:tc>
              </a:tr>
              <a:tr h="10265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86" marR="656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Замша искусственная черная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86" marR="656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 метр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86" marR="656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700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86" marR="656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5600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86" marR="65686" marT="0" marB="0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11560" y="375515"/>
            <a:ext cx="12314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Смета</a:t>
            </a:r>
            <a:endParaRPr lang="ru-RU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87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1299076"/>
              </p:ext>
            </p:extLst>
          </p:nvPr>
        </p:nvGraphicFramePr>
        <p:xfrm>
          <a:off x="539553" y="404664"/>
          <a:ext cx="3960440" cy="59766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0967"/>
                <a:gridCol w="1363044"/>
                <a:gridCol w="792005"/>
                <a:gridCol w="792005"/>
                <a:gridCol w="792419"/>
              </a:tblGrid>
              <a:tr h="6640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№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01" marR="390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Материал.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01" marR="390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Кол-во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01" marR="390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Цена за шт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01" marR="390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Стомость.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01" marR="39001" marT="0" marB="0"/>
                </a:tc>
              </a:tr>
              <a:tr h="664074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Алгысчыт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200" dirty="0" err="1">
                          <a:effectLst/>
                        </a:rPr>
                        <a:t>айыы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01" marR="3900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640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01" marR="390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Шелк  белая 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01" marR="390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 метра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01" marR="390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300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01" marR="390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1200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01" marR="39001" marT="0" marB="0"/>
                </a:tc>
              </a:tr>
              <a:tr h="6640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01" marR="390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Шифон зеленая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01" marR="390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 метра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01" marR="390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250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01" marR="390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500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01" marR="39001" marT="0" marB="0"/>
                </a:tc>
              </a:tr>
              <a:tr h="6640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01" marR="390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Тесьма замшевая зеленая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01" marR="390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 метров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01" marR="390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01" marR="390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150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01" marR="39001" marT="0" marB="0"/>
                </a:tc>
              </a:tr>
              <a:tr h="6640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01" marR="390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Тесьма замшевая белая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01" marR="390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 метров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01" marR="390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01" marR="390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150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01" marR="39001" marT="0" marB="0"/>
                </a:tc>
              </a:tr>
              <a:tr h="6640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01" marR="390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Лента атласная зеленая 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01" marR="390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 метров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01" marR="390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01" marR="390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01" marR="39001" marT="0" marB="0"/>
                </a:tc>
              </a:tr>
              <a:tr h="6640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01" marR="390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Тафта зеленая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01" marR="390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 см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01" marR="390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</a:t>
                      </a:r>
                      <a:r>
                        <a:rPr lang="ru-RU" sz="1200" dirty="0" smtClean="0">
                          <a:effectLst/>
                        </a:rPr>
                        <a:t>00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01" marR="390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400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01" marR="39001" marT="0" marB="0"/>
                </a:tc>
              </a:tr>
              <a:tr h="6640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01" marR="390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Пуговица белая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01" marR="390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 шт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01" marR="390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01" marR="390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01" marR="39001" marT="0" marB="0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7692413"/>
              </p:ext>
            </p:extLst>
          </p:nvPr>
        </p:nvGraphicFramePr>
        <p:xfrm>
          <a:off x="4644008" y="404664"/>
          <a:ext cx="3960440" cy="60692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0967"/>
                <a:gridCol w="1363043"/>
                <a:gridCol w="792005"/>
                <a:gridCol w="792005"/>
                <a:gridCol w="792420"/>
              </a:tblGrid>
              <a:tr h="433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№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43" marR="328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Материал.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43" marR="328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Кол-во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43" marR="328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Цена за шт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43" marR="328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Стомость.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43" marR="32843" marT="0" marB="0"/>
                </a:tc>
              </a:tr>
              <a:tr h="433200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 smtClean="0">
                          <a:effectLst/>
                        </a:rPr>
                        <a:t>Абаасы</a:t>
                      </a:r>
                      <a:r>
                        <a:rPr lang="ru-RU" sz="1000" dirty="0" smtClean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8 </a:t>
                      </a:r>
                      <a:r>
                        <a:rPr lang="ru-RU" sz="1000" dirty="0" err="1">
                          <a:effectLst/>
                        </a:rPr>
                        <a:t>котюмов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43" marR="3284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3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43" marR="328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Ситец черный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43" marR="328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 метров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43" marR="328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43" marR="328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800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43" marR="32843" marT="0" marB="0"/>
                </a:tc>
              </a:tr>
              <a:tr h="433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43" marR="328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Ситец красный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43" marR="328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 метров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43" marR="328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43" marR="328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800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43" marR="32843" marT="0" marB="0"/>
                </a:tc>
              </a:tr>
              <a:tr h="8223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43" marR="328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Резинка черная (ширина 2 см)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43" marR="328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 метра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43" marR="328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43" marR="328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120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43" marR="32843" marT="0" marB="0"/>
                </a:tc>
              </a:tr>
              <a:tr h="433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43" marR="328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Фаомеран 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43" marR="328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12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43" marR="328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43" marR="328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720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43" marR="32843" marT="0" marB="0"/>
                </a:tc>
              </a:tr>
              <a:tr h="433200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 smtClean="0">
                          <a:effectLst/>
                        </a:rPr>
                        <a:t>Удаган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43" marR="3284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32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43" marR="328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Замша искусственная белая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43" marR="328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1.5 метров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43" marR="328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7</a:t>
                      </a:r>
                      <a:r>
                        <a:rPr lang="ru-RU" sz="1000" dirty="0" smtClean="0">
                          <a:effectLst/>
                        </a:rPr>
                        <a:t>00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43" marR="328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1050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43" marR="32843" marT="0" marB="0"/>
                </a:tc>
              </a:tr>
              <a:tr h="8223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43" marR="328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Замша искусственная черная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43" marR="328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50 см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43" marR="328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700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43" marR="328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1050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43" marR="32843" marT="0" marB="0"/>
                </a:tc>
              </a:tr>
              <a:tr h="4332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43" marR="328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Тесьма замшевая белая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43" marR="328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50 метров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43" marR="328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43" marR="328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1500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43" marR="32843" marT="0" marB="0"/>
                </a:tc>
              </a:tr>
              <a:tr h="4332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43" marR="328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Бусы деревянные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43" marR="328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20 шт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43" marR="328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43" marR="328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400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43" marR="32843" marT="0" marB="0"/>
                </a:tc>
              </a:tr>
              <a:tr h="4332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43" marR="328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Бусы металлические 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43" marR="328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20 шт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43" marR="328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43" marR="328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400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43" marR="3284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468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7539391"/>
              </p:ext>
            </p:extLst>
          </p:nvPr>
        </p:nvGraphicFramePr>
        <p:xfrm>
          <a:off x="539552" y="404664"/>
          <a:ext cx="3960440" cy="60486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0967"/>
                <a:gridCol w="1363044"/>
                <a:gridCol w="792005"/>
                <a:gridCol w="792005"/>
                <a:gridCol w="792419"/>
              </a:tblGrid>
              <a:tr h="4068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№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61" marR="249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Материал.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61" marR="249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Кол-во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61" marR="249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Цена за шт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61" marR="249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Стомость.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61" marR="24961" marT="0" marB="0"/>
                </a:tc>
              </a:tr>
              <a:tr h="406877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Главный</a:t>
                      </a:r>
                      <a:r>
                        <a:rPr lang="ru-RU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герой </a:t>
                      </a:r>
                      <a:r>
                        <a:rPr lang="ru-RU" sz="1100" baseline="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Олонхо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61" marR="2496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68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61" marR="249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Габардин бежевая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61" marR="249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1.5 метров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61" marR="249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61" marR="249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450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61" marR="24961" marT="0" marB="0"/>
                </a:tc>
              </a:tr>
              <a:tr h="7865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61" marR="249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Замша искусственная бежевая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61" marR="249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50 см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61" marR="249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700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61" marR="249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3</a:t>
                      </a:r>
                      <a:r>
                        <a:rPr lang="ru-RU" sz="1100" dirty="0" smtClean="0">
                          <a:effectLst/>
                        </a:rPr>
                        <a:t>50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61" marR="24961" marT="0" marB="0"/>
                </a:tc>
              </a:tr>
              <a:tr h="4068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61" marR="249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Серебристый материал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61" marR="249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 метра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61" marR="249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61" marR="249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61" marR="24961" marT="0" marB="0"/>
                </a:tc>
              </a:tr>
              <a:tr h="4068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61" marR="249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Тесьма черная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61" marR="249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 метров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61" marR="249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61" marR="249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61" marR="24961" marT="0" marB="0"/>
                </a:tc>
              </a:tr>
              <a:tr h="7865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61" marR="249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Замша искусственная черная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61" marR="249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50 см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61" marR="249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7</a:t>
                      </a:r>
                      <a:r>
                        <a:rPr lang="ru-RU" sz="1100" dirty="0" smtClean="0">
                          <a:effectLst/>
                        </a:rPr>
                        <a:t>00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61" marR="249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3</a:t>
                      </a:r>
                      <a:r>
                        <a:rPr lang="ru-RU" sz="1100" dirty="0" smtClean="0">
                          <a:effectLst/>
                        </a:rPr>
                        <a:t>50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61" marR="24961" marT="0" marB="0"/>
                </a:tc>
              </a:tr>
              <a:tr h="406877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Главная</a:t>
                      </a:r>
                      <a:r>
                        <a:rPr lang="ru-RU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героиня </a:t>
                      </a:r>
                      <a:r>
                        <a:rPr lang="ru-RU" sz="1100" baseline="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Олонхо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61" marR="2496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68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61" marR="249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Порча золотистая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61" marR="249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 метра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61" marR="249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61" marR="249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1500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61" marR="24961" marT="0" marB="0"/>
                </a:tc>
              </a:tr>
              <a:tr h="4068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61" marR="249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Тафта коричневая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61" marR="249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1.5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61" marR="249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4</a:t>
                      </a:r>
                      <a:r>
                        <a:rPr lang="ru-RU" sz="1100" dirty="0" smtClean="0">
                          <a:effectLst/>
                        </a:rPr>
                        <a:t>00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61" marR="249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600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61" marR="24961" marT="0" marB="0"/>
                </a:tc>
              </a:tr>
              <a:tr h="4068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61" marR="249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Золотистый материал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61" marR="249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 метр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61" marR="249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61" marR="249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61" marR="24961" marT="0" marB="0"/>
                </a:tc>
              </a:tr>
              <a:tr h="4068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61" marR="249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Тесьма.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61" marR="249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 метров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61" marR="249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61" marR="249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1400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61" marR="24961" marT="0" marB="0"/>
                </a:tc>
              </a:tr>
              <a:tr h="4068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61" marR="249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Кнопки.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61" marR="249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 шт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61" marR="249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61" marR="249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60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61" marR="24961" marT="0" marB="0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1272784"/>
              </p:ext>
            </p:extLst>
          </p:nvPr>
        </p:nvGraphicFramePr>
        <p:xfrm>
          <a:off x="4644007" y="332656"/>
          <a:ext cx="4032447" cy="61206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4983"/>
                <a:gridCol w="1387826"/>
                <a:gridCol w="806406"/>
                <a:gridCol w="806406"/>
                <a:gridCol w="806826"/>
              </a:tblGrid>
              <a:tr h="1716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№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41" marR="166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Материал.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41" marR="166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Кол-во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41" marR="166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Цена за шт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41" marR="166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Стомость.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41" marR="16641" marT="0" marB="0"/>
                </a:tc>
              </a:tr>
              <a:tr h="171604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Отец</a:t>
                      </a:r>
                      <a:r>
                        <a:rPr lang="ru-RU" sz="9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главной героини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41" marR="1664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56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41" marR="166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Габардин коричневый свет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41" marR="166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 метр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41" marR="166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300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41" marR="166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600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41" marR="16641" marT="0" marB="0"/>
                </a:tc>
              </a:tr>
              <a:tr h="3556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41" marR="166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Габардин коричневый темн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41" marR="166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1.5 метр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41" marR="166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300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41" marR="166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450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41" marR="16641" marT="0" marB="0"/>
                </a:tc>
              </a:tr>
              <a:tr h="1718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41" marR="166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Тесьма 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41" marR="166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 метров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41" marR="166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41" marR="166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800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41" marR="16641" marT="0" marB="0"/>
                </a:tc>
              </a:tr>
              <a:tr h="3556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41" marR="166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Металлические пластины квадр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41" marR="166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 шт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41" marR="166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15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41" marR="166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150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41" marR="16641" marT="0" marB="0"/>
                </a:tc>
              </a:tr>
              <a:tr h="1718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41" marR="166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Кнопка.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41" marR="166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 шт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41" marR="166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15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41" marR="166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75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41" marR="16641" marT="0" marB="0"/>
                </a:tc>
              </a:tr>
              <a:tr h="171604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Мать</a:t>
                      </a:r>
                      <a:r>
                        <a:rPr lang="ru-RU" sz="9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главной героини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41" marR="1664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18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41" marR="166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Габардин молочный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41" marR="166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1.5 метров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41" marR="166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300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41" marR="166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450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41" marR="16641" marT="0" marB="0"/>
                </a:tc>
              </a:tr>
              <a:tr h="3556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41" marR="166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Габардин коричневый свет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41" marR="166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1.5 метров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41" marR="166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300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41" marR="166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450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41" marR="16641" marT="0" marB="0"/>
                </a:tc>
              </a:tr>
              <a:tr h="1718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41" marR="166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Тесьма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41" marR="166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 метров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41" marR="166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41" marR="166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800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41" marR="16641" marT="0" marB="0"/>
                </a:tc>
              </a:tr>
              <a:tr h="3556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41" marR="166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Металлические пластины квадр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41" marR="166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 шт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41" marR="166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3</a:t>
                      </a:r>
                      <a:r>
                        <a:rPr lang="ru-RU" sz="900" dirty="0" smtClean="0">
                          <a:effectLst/>
                        </a:rPr>
                        <a:t>5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41" marR="166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3</a:t>
                      </a:r>
                      <a:r>
                        <a:rPr lang="ru-RU" sz="900" dirty="0" smtClean="0">
                          <a:effectLst/>
                        </a:rPr>
                        <a:t>50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41" marR="16641" marT="0" marB="0"/>
                </a:tc>
              </a:tr>
              <a:tr h="1718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41" marR="166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Кнопки.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41" marR="166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 шт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41" marR="166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15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41" marR="166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75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41" marR="16641" marT="0" marB="0"/>
                </a:tc>
              </a:tr>
              <a:tr h="1718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41" marR="166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Бусы золотистые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41" marR="166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27 шт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41" marR="166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r>
                        <a:rPr lang="ru-RU" sz="900" dirty="0" smtClean="0">
                          <a:effectLst/>
                        </a:rPr>
                        <a:t>5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41" marR="166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135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41" marR="16641" marT="0" marB="0"/>
                </a:tc>
              </a:tr>
              <a:tr h="171604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Отец</a:t>
                      </a:r>
                      <a:r>
                        <a:rPr lang="ru-RU" sz="9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главного героя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41" marR="1664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56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41" marR="166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Габардин зеленый светлый 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41" marR="166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1.5 метров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41" marR="166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300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41" marR="166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450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41" marR="16641" marT="0" marB="0"/>
                </a:tc>
              </a:tr>
              <a:tr h="3556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41" marR="166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Габардин зеленый темный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41" marR="166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1.5 метров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41" marR="166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300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41" marR="166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450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41" marR="16641" marT="0" marB="0"/>
                </a:tc>
              </a:tr>
              <a:tr h="1718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41" marR="166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Габардин коричневый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41" marR="166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 метров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41" marR="166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300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41" marR="166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300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41" marR="16641" marT="0" marB="0"/>
                </a:tc>
              </a:tr>
              <a:tr h="1718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41" marR="166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Тесьма.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41" marR="166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 метров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41" marR="166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41" marR="166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800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41" marR="16641" marT="0" marB="0"/>
                </a:tc>
              </a:tr>
              <a:tr h="1718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41" marR="166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Кнопка.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41" marR="166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 шт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41" marR="166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15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41" marR="166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75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41" marR="16641" marT="0" marB="0"/>
                </a:tc>
              </a:tr>
              <a:tr h="171604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Мать</a:t>
                      </a:r>
                      <a:r>
                        <a:rPr lang="ru-RU" sz="9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главного героя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41" marR="1664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56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41" marR="166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Габардин зеленый светлый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41" marR="166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 метра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41" marR="166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300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41" marR="166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600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41" marR="16641" marT="0" marB="0"/>
                </a:tc>
              </a:tr>
              <a:tr h="3556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41" marR="166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Габардин зеленый темный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41" marR="166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1.5 метра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41" marR="166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300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41" marR="166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450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41" marR="16641" marT="0" marB="0"/>
                </a:tc>
              </a:tr>
              <a:tr h="1718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41" marR="166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Габардин коричневый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41" marR="166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 метра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41" marR="166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300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41" marR="166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300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41" marR="16641" marT="0" marB="0"/>
                </a:tc>
              </a:tr>
              <a:tr h="1718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41" marR="166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Тесьма.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41" marR="166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30 метра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41" marR="166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41" marR="166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1200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41" marR="16641" marT="0" marB="0"/>
                </a:tc>
              </a:tr>
              <a:tr h="1718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41" marR="166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Кнопка.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41" marR="166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 шт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41" marR="166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15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41" marR="166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75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41" marR="1664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417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3532036"/>
              </p:ext>
            </p:extLst>
          </p:nvPr>
        </p:nvGraphicFramePr>
        <p:xfrm>
          <a:off x="395536" y="332656"/>
          <a:ext cx="8280920" cy="62158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5905"/>
                <a:gridCol w="2676522"/>
                <a:gridCol w="1555210"/>
                <a:gridCol w="1555210"/>
                <a:gridCol w="1988073"/>
              </a:tblGrid>
              <a:tr h="1022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№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512" marR="145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Материал</a:t>
                      </a:r>
                      <a:r>
                        <a:rPr lang="ru-RU" sz="1400" dirty="0">
                          <a:effectLst/>
                        </a:rPr>
                        <a:t>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512" marR="145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Кол-во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512" marR="145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Цена за шт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512" marR="145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Стомость.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512" marR="14512" marT="0" marB="0"/>
                </a:tc>
              </a:tr>
              <a:tr h="329811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Старик</a:t>
                      </a:r>
                      <a:r>
                        <a:rPr lang="ru-RU" sz="1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baseline="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Олонхосута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512" marR="1451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512" marR="145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Габардин зеленый светлый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512" marR="145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1.5 метр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512" marR="145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512" marR="145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450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512" marR="14512" marT="0" marB="0"/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2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512" marR="145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Габардин коричневый свет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512" marR="145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 метр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512" marR="145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512" marR="145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512" marR="14512" marT="0" marB="0"/>
                </a:tc>
              </a:tr>
              <a:tr h="288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3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512" marR="145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Тесьма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512" marR="145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 метр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512" marR="145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512" marR="145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512" marR="14512" marT="0" marB="0"/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4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512" marR="145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Кнопки.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512" marR="145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 шт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512" marR="145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15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512" marR="145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512" marR="14512" marT="0" marB="0"/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5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512" marR="145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Искусственный мех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512" marR="145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30 см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512" marR="145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512" marR="145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512" marR="14512" marT="0" marB="0"/>
                </a:tc>
              </a:tr>
              <a:tr h="327782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Главный</a:t>
                      </a:r>
                      <a:r>
                        <a:rPr lang="ru-RU" sz="1400" baseline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 герой  </a:t>
                      </a:r>
                      <a:r>
                        <a:rPr lang="ru-RU" sz="1400" baseline="0" dirty="0" err="1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Абаасы</a:t>
                      </a:r>
                      <a:r>
                        <a:rPr lang="ru-RU" sz="1400" baseline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baseline="0" dirty="0" err="1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Уола</a:t>
                      </a:r>
                      <a:endParaRPr lang="ru-RU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4512" marR="1451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00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512" marR="145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Поролон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512" marR="145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512" marR="145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512" marR="145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512" marR="14512" marT="0" marB="0"/>
                </a:tc>
              </a:tr>
              <a:tr h="4800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2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512" marR="145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гуашь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512" marR="145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512" marR="145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300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512" marR="145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6</a:t>
                      </a:r>
                      <a:r>
                        <a:rPr lang="ru-RU" sz="1400" dirty="0" smtClean="0">
                          <a:effectLst/>
                        </a:rPr>
                        <a:t>00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512" marR="14512" marT="0" marB="0"/>
                </a:tc>
              </a:tr>
              <a:tr h="4800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3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512" marR="145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Момент клей прозрачный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512" marR="145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512" marR="145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75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512" marR="145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512" marR="14512" marT="0" marB="0"/>
                </a:tc>
              </a:tr>
              <a:tr h="3538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512" marR="145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Конский волос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4512" marR="145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512" marR="145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900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512" marR="145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900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512" marR="14512" marT="0" marB="0"/>
                </a:tc>
              </a:tr>
              <a:tr h="216024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Главная героиня </a:t>
                      </a:r>
                      <a:r>
                        <a:rPr lang="ru-RU" sz="1400" dirty="0" err="1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Абаасы</a:t>
                      </a:r>
                      <a:r>
                        <a:rPr lang="ru-RU" sz="14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Кыыса</a:t>
                      </a:r>
                      <a:endParaRPr lang="ru-RU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4512" marR="14512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512" marR="14512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512" marR="14512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512" marR="14512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512" marR="14512" marT="0" marB="0"/>
                </a:tc>
              </a:tr>
              <a:tr h="3307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512" marR="145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Поролон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4512" marR="145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4512" marR="145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800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4512" marR="145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800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4512" marR="14512" marT="0" marB="0"/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512" marR="145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Гуашь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4512" marR="145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4512" marR="145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300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4512" marR="145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600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4512" marR="14512" marT="0" marB="0"/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512" marR="145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Момент клей прозрачный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4512" marR="145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4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4512" marR="145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75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4512" marR="145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300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4512" marR="14512" marT="0" marB="0"/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512" marR="145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Конский волос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4512" marR="145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4512" marR="145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900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4512" marR="145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900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4512" marR="14512" marT="0" marB="0"/>
                </a:tc>
              </a:tr>
              <a:tr h="172762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всего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512" marR="1451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64630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512" marR="1451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71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548680"/>
            <a:ext cx="7776864" cy="5832648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3092174"/>
              </p:ext>
            </p:extLst>
          </p:nvPr>
        </p:nvGraphicFramePr>
        <p:xfrm>
          <a:off x="539552" y="404664"/>
          <a:ext cx="8136904" cy="61240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1102"/>
                <a:gridCol w="3572532"/>
                <a:gridCol w="1100694"/>
                <a:gridCol w="1444661"/>
                <a:gridCol w="1807915"/>
              </a:tblGrid>
              <a:tr h="4060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№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61" marR="249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Наименование.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61" marR="249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Кол-во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61" marR="249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Цена за </a:t>
                      </a:r>
                      <a:r>
                        <a:rPr lang="ru-RU" sz="1100" dirty="0" err="1">
                          <a:effectLst/>
                        </a:rPr>
                        <a:t>шт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61" marR="249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Стомость</a:t>
                      </a:r>
                      <a:r>
                        <a:rPr lang="ru-RU" sz="1100" dirty="0">
                          <a:effectLst/>
                        </a:rPr>
                        <a:t>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61" marR="24961" marT="0" marB="0"/>
                </a:tc>
              </a:tr>
              <a:tr h="406047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Народные</a:t>
                      </a:r>
                      <a:r>
                        <a:rPr lang="sah-RU" sz="11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музыкальные инструменты.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61" marR="2496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950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61" marR="24961" marT="0" marB="0"/>
                </a:tc>
                <a:tc>
                  <a:txBody>
                    <a:bodyPr/>
                    <a:lstStyle/>
                    <a:p>
                      <a:r>
                        <a:rPr lang="sah-RU" dirty="0" smtClean="0"/>
                        <a:t>Күпсүүр:</a:t>
                      </a:r>
                      <a:endParaRPr lang="ru-RU" dirty="0" smtClean="0"/>
                    </a:p>
                    <a:p>
                      <a:r>
                        <a:rPr lang="ru-RU" dirty="0" smtClean="0"/>
                        <a:t>Большой </a:t>
                      </a:r>
                    </a:p>
                    <a:p>
                      <a:r>
                        <a:rPr lang="ru-RU" dirty="0" smtClean="0"/>
                        <a:t>Средний </a:t>
                      </a:r>
                    </a:p>
                    <a:p>
                      <a:r>
                        <a:rPr lang="ru-RU" dirty="0" smtClean="0"/>
                        <a:t>Маленький </a:t>
                      </a:r>
                    </a:p>
                  </a:txBody>
                  <a:tcPr marL="24961" marR="24961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1шт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1шт</a:t>
                      </a:r>
                    </a:p>
                    <a:p>
                      <a:r>
                        <a:rPr lang="ru-RU" dirty="0" smtClean="0"/>
                        <a:t>1шт</a:t>
                      </a:r>
                      <a:endParaRPr lang="ru-RU" dirty="0"/>
                    </a:p>
                  </a:txBody>
                  <a:tcPr marL="24961" marR="24961" marT="0" marB="0"/>
                </a:tc>
                <a:tc>
                  <a:txBody>
                    <a:bodyPr/>
                    <a:lstStyle/>
                    <a:p>
                      <a:endParaRPr lang="sah-RU" dirty="0" smtClean="0"/>
                    </a:p>
                    <a:p>
                      <a:r>
                        <a:rPr lang="sah-RU" dirty="0" smtClean="0"/>
                        <a:t>11000</a:t>
                      </a:r>
                    </a:p>
                    <a:p>
                      <a:r>
                        <a:rPr lang="sah-RU" dirty="0" smtClean="0"/>
                        <a:t>10000</a:t>
                      </a:r>
                    </a:p>
                    <a:p>
                      <a:r>
                        <a:rPr lang="sah-RU" dirty="0" smtClean="0"/>
                        <a:t>9000</a:t>
                      </a:r>
                      <a:endParaRPr lang="ru-RU" dirty="0"/>
                    </a:p>
                  </a:txBody>
                  <a:tcPr marL="24961" marR="24961" marT="0" marB="0"/>
                </a:tc>
                <a:tc>
                  <a:txBody>
                    <a:bodyPr/>
                    <a:lstStyle/>
                    <a:p>
                      <a:endParaRPr lang="sah-RU" dirty="0" smtClean="0"/>
                    </a:p>
                    <a:p>
                      <a:r>
                        <a:rPr lang="sah-RU" dirty="0" smtClean="0"/>
                        <a:t>11000</a:t>
                      </a:r>
                    </a:p>
                    <a:p>
                      <a:r>
                        <a:rPr lang="sah-RU" dirty="0" smtClean="0"/>
                        <a:t>10000</a:t>
                      </a:r>
                    </a:p>
                    <a:p>
                      <a:r>
                        <a:rPr lang="sah-RU" dirty="0" smtClean="0"/>
                        <a:t>9000</a:t>
                      </a:r>
                      <a:endParaRPr lang="ru-RU" dirty="0"/>
                    </a:p>
                  </a:txBody>
                  <a:tcPr marL="24961" marR="24961" marT="0" marB="0"/>
                </a:tc>
              </a:tr>
              <a:tr h="5475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61" marR="24961" marT="0" marB="0"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Дьа</a:t>
                      </a:r>
                      <a:r>
                        <a:rPr lang="sah-RU" dirty="0" smtClean="0"/>
                        <a:t>ҕа </a:t>
                      </a:r>
                      <a:endParaRPr lang="ru-RU" dirty="0"/>
                    </a:p>
                  </a:txBody>
                  <a:tcPr marL="24961" marR="24961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ah-RU" baseline="0" dirty="0" smtClean="0"/>
                        <a:t>2шт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 marL="24961" marR="24961" marT="0" marB="0"/>
                </a:tc>
                <a:tc>
                  <a:txBody>
                    <a:bodyPr/>
                    <a:lstStyle/>
                    <a:p>
                      <a:r>
                        <a:rPr lang="sah-RU" dirty="0" smtClean="0"/>
                        <a:t>7000</a:t>
                      </a:r>
                      <a:endParaRPr lang="ru-RU" dirty="0"/>
                    </a:p>
                  </a:txBody>
                  <a:tcPr marL="24961" marR="24961" marT="0" marB="0"/>
                </a:tc>
                <a:tc>
                  <a:txBody>
                    <a:bodyPr/>
                    <a:lstStyle/>
                    <a:p>
                      <a:r>
                        <a:rPr lang="sah-RU" dirty="0" smtClean="0"/>
                        <a:t>14000</a:t>
                      </a:r>
                      <a:endParaRPr lang="ru-RU" dirty="0"/>
                    </a:p>
                  </a:txBody>
                  <a:tcPr marL="24961" marR="24961" marT="0" marB="0"/>
                </a:tc>
              </a:tr>
              <a:tr h="4060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61" marR="24961" marT="0" marB="0"/>
                </a:tc>
                <a:tc>
                  <a:txBody>
                    <a:bodyPr/>
                    <a:lstStyle/>
                    <a:p>
                      <a:r>
                        <a:rPr lang="sah-RU" dirty="0" smtClean="0"/>
                        <a:t>Сиксиир </a:t>
                      </a:r>
                      <a:endParaRPr lang="ru-RU" dirty="0"/>
                    </a:p>
                  </a:txBody>
                  <a:tcPr marL="24961" marR="24961" marT="0" marB="0"/>
                </a:tc>
                <a:tc>
                  <a:txBody>
                    <a:bodyPr/>
                    <a:lstStyle/>
                    <a:p>
                      <a:r>
                        <a:rPr lang="sah-RU" dirty="0" smtClean="0"/>
                        <a:t>3шт</a:t>
                      </a:r>
                      <a:endParaRPr lang="ru-RU" dirty="0"/>
                    </a:p>
                  </a:txBody>
                  <a:tcPr marL="24961" marR="24961" marT="0" marB="0"/>
                </a:tc>
                <a:tc>
                  <a:txBody>
                    <a:bodyPr/>
                    <a:lstStyle/>
                    <a:p>
                      <a:r>
                        <a:rPr lang="sah-RU" dirty="0" smtClean="0"/>
                        <a:t>1000</a:t>
                      </a:r>
                      <a:endParaRPr lang="ru-RU" dirty="0"/>
                    </a:p>
                  </a:txBody>
                  <a:tcPr marL="24961" marR="24961" marT="0" marB="0"/>
                </a:tc>
                <a:tc>
                  <a:txBody>
                    <a:bodyPr/>
                    <a:lstStyle/>
                    <a:p>
                      <a:r>
                        <a:rPr lang="sah-RU" dirty="0" smtClean="0"/>
                        <a:t>3000</a:t>
                      </a:r>
                      <a:endParaRPr lang="ru-RU" dirty="0"/>
                    </a:p>
                  </a:txBody>
                  <a:tcPr marL="24961" marR="24961" marT="0" marB="0"/>
                </a:tc>
              </a:tr>
              <a:tr h="4060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61" marR="24961" marT="0" marB="0"/>
                </a:tc>
                <a:tc>
                  <a:txBody>
                    <a:bodyPr/>
                    <a:lstStyle/>
                    <a:p>
                      <a:r>
                        <a:rPr lang="sah-RU" dirty="0" smtClean="0"/>
                        <a:t>Дүҥүр</a:t>
                      </a:r>
                      <a:r>
                        <a:rPr lang="sah-RU" baseline="0" dirty="0" smtClean="0"/>
                        <a:t> </a:t>
                      </a:r>
                      <a:endParaRPr lang="ru-RU" dirty="0"/>
                    </a:p>
                  </a:txBody>
                  <a:tcPr marL="24961" marR="24961" marT="0" marB="0"/>
                </a:tc>
                <a:tc>
                  <a:txBody>
                    <a:bodyPr/>
                    <a:lstStyle/>
                    <a:p>
                      <a:r>
                        <a:rPr lang="sah-RU" dirty="0" smtClean="0"/>
                        <a:t>1 шт</a:t>
                      </a:r>
                      <a:endParaRPr lang="ru-RU" dirty="0"/>
                    </a:p>
                  </a:txBody>
                  <a:tcPr marL="24961" marR="24961" marT="0" marB="0"/>
                </a:tc>
                <a:tc>
                  <a:txBody>
                    <a:bodyPr/>
                    <a:lstStyle/>
                    <a:p>
                      <a:r>
                        <a:rPr lang="sah-RU" dirty="0" smtClean="0"/>
                        <a:t>9000</a:t>
                      </a:r>
                      <a:endParaRPr lang="ru-RU" dirty="0"/>
                    </a:p>
                  </a:txBody>
                  <a:tcPr marL="24961" marR="24961" marT="0" marB="0"/>
                </a:tc>
                <a:tc>
                  <a:txBody>
                    <a:bodyPr/>
                    <a:lstStyle/>
                    <a:p>
                      <a:r>
                        <a:rPr lang="sah-RU" dirty="0" smtClean="0"/>
                        <a:t>9000</a:t>
                      </a:r>
                      <a:endParaRPr lang="ru-RU" dirty="0"/>
                    </a:p>
                  </a:txBody>
                  <a:tcPr marL="24961" marR="24961" marT="0" marB="0"/>
                </a:tc>
              </a:tr>
              <a:tr h="210426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Декорация.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61" marR="2496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60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61" marR="24961" marT="0" marB="0"/>
                </a:tc>
                <a:tc>
                  <a:txBody>
                    <a:bodyPr/>
                    <a:lstStyle/>
                    <a:p>
                      <a:r>
                        <a:rPr lang="sah-RU" dirty="0" smtClean="0"/>
                        <a:t>Бязь</a:t>
                      </a:r>
                      <a:endParaRPr lang="ru-RU" dirty="0"/>
                    </a:p>
                  </a:txBody>
                  <a:tcPr marL="24961" marR="24961" marT="0" marB="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45м</a:t>
                      </a:r>
                      <a:endParaRPr lang="ru-RU" dirty="0"/>
                    </a:p>
                  </a:txBody>
                  <a:tcPr marL="24961" marR="24961" marT="0" marB="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130</a:t>
                      </a:r>
                      <a:endParaRPr lang="ru-RU" dirty="0"/>
                    </a:p>
                  </a:txBody>
                  <a:tcPr marL="24961" marR="24961" marT="0" marB="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5850</a:t>
                      </a:r>
                      <a:endParaRPr lang="ru-RU" dirty="0"/>
                    </a:p>
                  </a:txBody>
                  <a:tcPr marL="24961" marR="24961" marT="0" marB="0"/>
                </a:tc>
              </a:tr>
              <a:tr h="4060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61" marR="24961" marT="0" marB="0"/>
                </a:tc>
                <a:tc>
                  <a:txBody>
                    <a:bodyPr/>
                    <a:lstStyle/>
                    <a:p>
                      <a:r>
                        <a:rPr lang="sah-RU" dirty="0" smtClean="0"/>
                        <a:t>Гуашь- 500мл.</a:t>
                      </a:r>
                      <a:endParaRPr lang="ru-RU" dirty="0"/>
                    </a:p>
                  </a:txBody>
                  <a:tcPr marL="24961" marR="24961" marT="0" marB="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60шт</a:t>
                      </a:r>
                      <a:endParaRPr lang="ru-RU" dirty="0"/>
                    </a:p>
                  </a:txBody>
                  <a:tcPr marL="24961" marR="24961" marT="0" marB="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200</a:t>
                      </a:r>
                      <a:endParaRPr lang="ru-RU" dirty="0"/>
                    </a:p>
                  </a:txBody>
                  <a:tcPr marL="24961" marR="24961" marT="0" marB="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12000</a:t>
                      </a:r>
                      <a:endParaRPr lang="ru-RU" dirty="0"/>
                    </a:p>
                  </a:txBody>
                  <a:tcPr marL="24961" marR="24961" marT="0" marB="0"/>
                </a:tc>
              </a:tr>
              <a:tr h="4060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61" marR="24961" marT="0" marB="0"/>
                </a:tc>
                <a:tc>
                  <a:txBody>
                    <a:bodyPr/>
                    <a:lstStyle/>
                    <a:p>
                      <a:r>
                        <a:rPr lang="sah-RU" dirty="0" smtClean="0"/>
                        <a:t>Кисти</a:t>
                      </a:r>
                      <a:endParaRPr lang="ru-RU" dirty="0"/>
                    </a:p>
                  </a:txBody>
                  <a:tcPr marL="24961" marR="24961" marT="0" marB="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 marL="24961" marR="24961" marT="0" marB="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</a:t>
                      </a:r>
                      <a:endParaRPr lang="ru-RU" dirty="0"/>
                    </a:p>
                  </a:txBody>
                  <a:tcPr marL="24961" marR="24961" marT="0" marB="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150</a:t>
                      </a:r>
                      <a:endParaRPr lang="ru-RU" dirty="0"/>
                    </a:p>
                  </a:txBody>
                  <a:tcPr marL="24961" marR="24961" marT="0" marB="0"/>
                </a:tc>
              </a:tr>
              <a:tr h="4060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61" marR="24961" marT="0" marB="0"/>
                </a:tc>
                <a:tc>
                  <a:txBody>
                    <a:bodyPr/>
                    <a:lstStyle/>
                    <a:p>
                      <a:r>
                        <a:rPr lang="sah-RU" dirty="0" smtClean="0"/>
                        <a:t>Фанера</a:t>
                      </a:r>
                      <a:endParaRPr lang="ru-RU" dirty="0"/>
                    </a:p>
                  </a:txBody>
                  <a:tcPr marL="24961" marR="24961" marT="0" marB="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marL="24961" marR="24961" marT="0" marB="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2610</a:t>
                      </a:r>
                      <a:endParaRPr lang="ru-RU" dirty="0"/>
                    </a:p>
                  </a:txBody>
                  <a:tcPr marL="24961" marR="24961" marT="0" marB="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2610</a:t>
                      </a:r>
                      <a:endParaRPr lang="ru-RU" dirty="0"/>
                    </a:p>
                  </a:txBody>
                  <a:tcPr marL="24961" marR="24961" marT="0" marB="0"/>
                </a:tc>
              </a:tr>
              <a:tr h="475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5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61" marR="24961" marT="0" marB="0"/>
                </a:tc>
                <a:tc>
                  <a:txBody>
                    <a:bodyPr/>
                    <a:lstStyle/>
                    <a:p>
                      <a:r>
                        <a:rPr lang="sah-RU" dirty="0" smtClean="0"/>
                        <a:t>Шрупы размер 5</a:t>
                      </a:r>
                    </a:p>
                  </a:txBody>
                  <a:tcPr marL="24961" marR="24961" marT="0" marB="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</a:t>
                      </a:r>
                      <a:endParaRPr lang="ru-RU" dirty="0"/>
                    </a:p>
                  </a:txBody>
                  <a:tcPr marL="24961" marR="24961" marT="0" marB="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 marL="24961" marR="24961" marT="0" marB="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200</a:t>
                      </a:r>
                      <a:endParaRPr lang="ru-RU" dirty="0"/>
                    </a:p>
                  </a:txBody>
                  <a:tcPr marL="24961" marR="24961" marT="0" marB="0"/>
                </a:tc>
              </a:tr>
              <a:tr h="54425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24961" marR="24961" marT="0" marB="0"/>
                </a:tc>
                <a:tc>
                  <a:txBody>
                    <a:bodyPr/>
                    <a:lstStyle/>
                    <a:p>
                      <a:r>
                        <a:rPr lang="sah-RU" dirty="0" smtClean="0"/>
                        <a:t>итого</a:t>
                      </a:r>
                      <a:endParaRPr lang="ru-RU" dirty="0"/>
                    </a:p>
                  </a:txBody>
                  <a:tcPr marL="24961" marR="24961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24961" marR="24961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24961" marR="24961" marT="0" marB="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141440рб</a:t>
                      </a:r>
                      <a:endParaRPr lang="ru-RU" dirty="0"/>
                    </a:p>
                  </a:txBody>
                  <a:tcPr marL="24961" marR="2496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679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476672"/>
            <a:ext cx="7920880" cy="5832648"/>
          </a:xfrm>
        </p:spPr>
        <p:txBody>
          <a:bodyPr>
            <a:normAutofit fontScale="92500"/>
          </a:bodyPr>
          <a:lstStyle/>
          <a:p>
            <a:pPr marL="68580" indent="0">
              <a:buNone/>
            </a:pP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Ожидаемый результат: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заимосвязанная и комплексная работа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sah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Үс Кут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творческих объединений будут внедрять эффективные формы организации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занятости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детей, улучшать психологическую и социальную комфортность в едином воспитательном пространстве.  Работа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художественно-эстетической программы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поможет стать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воспитанникам школы-сада коммуникабельными, талантливыми, творческими, активными,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всесторонне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развитыми,  которые умеют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ценить и видеть красоту природы, беречь свой окружающий мир. Уважать и распространять ценность культуры своего народа.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Театрализованная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остановка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олонхо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sah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Күн </a:t>
            </a:r>
            <a:r>
              <a:rPr lang="sah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Тэгиэримэ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sah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ah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олонхосута Федорова Константина Лукича - Көскөйө Көстөкүүн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позволит  познать, оценить, восхититься этническим наследием своего народа не только участников, но и всех зрителей.    </a:t>
            </a:r>
          </a:p>
        </p:txBody>
      </p:sp>
    </p:spTree>
    <p:extLst>
      <p:ext uri="{BB962C8B-B14F-4D97-AF65-F5344CB8AC3E}">
        <p14:creationId xmlns:p14="http://schemas.microsoft.com/office/powerpoint/2010/main" val="62602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Константин Лукич Федоров – К</a:t>
            </a:r>
            <a:r>
              <a:rPr lang="sah-RU" dirty="0" smtClean="0"/>
              <a:t>өскөйө Көстөкүүн</a:t>
            </a:r>
            <a:endParaRPr lang="ru-RU" dirty="0"/>
          </a:p>
        </p:txBody>
      </p:sp>
      <p:pic>
        <p:nvPicPr>
          <p:cNvPr id="1026" name="Picture 2" descr="C:\Users\HP\Desktop\ус кут\IMG_20220407_153318.jpg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22"/>
          <a:stretch/>
        </p:blipFill>
        <p:spPr bwMode="auto">
          <a:xfrm>
            <a:off x="827584" y="1772816"/>
            <a:ext cx="2952328" cy="403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P\Desktop\ус кут\IMG_20220407_153249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700808"/>
            <a:ext cx="434105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HP\Desktop\ус кут\IMG2022040715313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2" r="8778"/>
          <a:stretch/>
        </p:blipFill>
        <p:spPr bwMode="auto">
          <a:xfrm rot="1810191">
            <a:off x="6339668" y="3708046"/>
            <a:ext cx="2026025" cy="2698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65454" y="5877272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1904 - 1988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66301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7024744" cy="936104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bg2">
                    <a:lumMod val="50000"/>
                  </a:schemeClr>
                </a:solidFill>
              </a:rPr>
              <a:t>Эскизы костюмов и декораций: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074" name="Picture 2" descr="C:\Users\HP\Desktop\ус кут\IMG20220407160854.jpg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4" t="2015" r="4144"/>
          <a:stretch/>
        </p:blipFill>
        <p:spPr bwMode="auto">
          <a:xfrm>
            <a:off x="1187624" y="1556792"/>
            <a:ext cx="2808312" cy="3952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HP\Desktop\ус кут\IMG20220407162444.jpg"/>
          <p:cNvPicPr>
            <a:picLocks noGrp="1" noChangeAspect="1" noChangeArrowheads="1"/>
          </p:cNvPicPr>
          <p:nvPr>
            <p:ph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6" t="1878" r="5419" b="-1"/>
          <a:stretch/>
        </p:blipFill>
        <p:spPr bwMode="auto">
          <a:xfrm>
            <a:off x="5292080" y="1556792"/>
            <a:ext cx="2733590" cy="3948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21707" y="5628177"/>
            <a:ext cx="3578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ah-RU" dirty="0" smtClean="0"/>
              <a:t>Кыыс Ньургун, Күн тэгиэримэ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292080" y="5628177"/>
            <a:ext cx="31710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ah-RU" dirty="0" smtClean="0"/>
              <a:t>Күрүө Дьөһөгөй оҕонньор,</a:t>
            </a:r>
          </a:p>
          <a:p>
            <a:r>
              <a:rPr lang="sah-RU" dirty="0" smtClean="0"/>
              <a:t>Көҕүл Дьөһөгөй эмээхсин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820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764704"/>
            <a:ext cx="7024744" cy="114300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026" name="Picture 2" descr="D:\Эскиз\IMG_1573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19" t="12010" b="7397"/>
          <a:stretch/>
        </p:blipFill>
        <p:spPr bwMode="auto">
          <a:xfrm rot="5400000">
            <a:off x="-46801" y="1495073"/>
            <a:ext cx="4917122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Эскиз\IMG_157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8" t="6031" r="5334" b="3075"/>
          <a:stretch/>
        </p:blipFill>
        <p:spPr bwMode="auto">
          <a:xfrm rot="5400000">
            <a:off x="4447005" y="1321746"/>
            <a:ext cx="4239181" cy="341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5676857"/>
            <a:ext cx="3777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/>
              <a:t>Абаа</a:t>
            </a:r>
            <a:r>
              <a:rPr lang="sah-RU" sz="2400" dirty="0" smtClean="0"/>
              <a:t>һылар үҥкүүлэрэ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876272" y="5322914"/>
            <a:ext cx="35814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ah-RU" sz="2000" dirty="0" smtClean="0"/>
              <a:t>Эрэкэ – Дьэрэкэ оҕолор, </a:t>
            </a:r>
          </a:p>
          <a:p>
            <a:pPr algn="ctr"/>
            <a:r>
              <a:rPr lang="sah-RU" sz="2000" dirty="0" smtClean="0"/>
              <a:t>от-мас иччилэрэ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90882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Эскиз\IMG_1575.JPG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" t="6379" r="238" b="2914"/>
          <a:stretch/>
        </p:blipFill>
        <p:spPr bwMode="auto">
          <a:xfrm rot="5400000">
            <a:off x="292533" y="1149692"/>
            <a:ext cx="4730416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6" y="5390639"/>
            <a:ext cx="410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ah-RU" sz="2000" dirty="0" smtClean="0"/>
              <a:t>Алтан Даадар - абааһы бухатыыра</a:t>
            </a:r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4860032" y="692696"/>
            <a:ext cx="24849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ah-RU" sz="2000" dirty="0" smtClean="0"/>
              <a:t>Адьарай Кыыһа – </a:t>
            </a:r>
          </a:p>
          <a:p>
            <a:r>
              <a:rPr lang="sah-RU" sz="2000" dirty="0" smtClean="0"/>
              <a:t>Абааһы кыыһа</a:t>
            </a:r>
            <a:endParaRPr lang="ru-RU" sz="20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412776"/>
            <a:ext cx="2664296" cy="4831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068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692696"/>
            <a:ext cx="8064896" cy="5688632"/>
          </a:xfrm>
        </p:spPr>
        <p:txBody>
          <a:bodyPr>
            <a:normAutofit fontScale="92500" lnSpcReduction="20000"/>
          </a:bodyPr>
          <a:lstStyle/>
          <a:p>
            <a:r>
              <a:rPr lang="sah-RU" sz="3000" b="1" dirty="0" smtClean="0">
                <a:solidFill>
                  <a:schemeClr val="accent1"/>
                </a:solidFill>
              </a:rPr>
              <a:t>Проблема </a:t>
            </a:r>
            <a:r>
              <a:rPr lang="sah-RU" sz="3000" b="1" dirty="0">
                <a:solidFill>
                  <a:schemeClr val="accent1"/>
                </a:solidFill>
              </a:rPr>
              <a:t>программы</a:t>
            </a:r>
            <a:r>
              <a:rPr lang="ru-RU" sz="3000" b="1" dirty="0">
                <a:solidFill>
                  <a:schemeClr val="accent1"/>
                </a:solidFill>
              </a:rPr>
              <a:t>:</a:t>
            </a:r>
            <a:endParaRPr lang="ru-RU" sz="3000" dirty="0">
              <a:solidFill>
                <a:schemeClr val="accent1"/>
              </a:solidFill>
            </a:endParaRPr>
          </a:p>
          <a:p>
            <a:pPr marL="68580" indent="0" algn="just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данный момент дети учатся по единой общеобразовательной программе и по этому национальной культуре и языкам уделяется очень мало часов, на фоне этого может исчезнуть традиции и уклад разных национальностей. Исходя из этой проблемы для сохранения национальной культуры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народа Саха в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нашей школе создана программа творческого направления «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Үс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Кут», которая в художественно-эстетической 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форме отражает общественное сознание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народа Саха,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 мировоззрение,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традиционную и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духовную культуру. В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программе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содержатся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изучения и  исполнения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многих видов народного искусства: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музыки,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поэзии,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фольклора, танцев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декоративно - прикладного искусства.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14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7024744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HP\Desktop\ус кут\IMG20220407160902.jpg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4" r="16290"/>
          <a:stretch/>
        </p:blipFill>
        <p:spPr bwMode="auto">
          <a:xfrm>
            <a:off x="1403648" y="1052736"/>
            <a:ext cx="2520280" cy="425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052736"/>
            <a:ext cx="3038465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43608" y="5433783"/>
            <a:ext cx="32864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ah-RU" sz="2000" dirty="0" smtClean="0"/>
              <a:t>Бухатыырдар үҥкүүлэрэ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819456" y="5439532"/>
            <a:ext cx="30684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ah-RU" sz="2000" dirty="0" smtClean="0"/>
              <a:t>Кыталыктар үҥкүүлэрэ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99944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Эскиз\IMG_1577.JPG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6" t="2601" r="758" b="7052"/>
          <a:stretch/>
        </p:blipFill>
        <p:spPr bwMode="auto">
          <a:xfrm rot="5400000">
            <a:off x="93921" y="1426358"/>
            <a:ext cx="4779693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836712"/>
            <a:ext cx="3425825" cy="471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94656" y="5657360"/>
            <a:ext cx="3578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ah-RU" dirty="0" smtClean="0"/>
              <a:t>Күн Кыыһа – Күөгэйэр удаҕан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658699" y="5662790"/>
            <a:ext cx="3586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ah-RU" dirty="0" smtClean="0"/>
              <a:t>Аан Асхарыма алаас иччитэ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273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Эскиз\IMG_1579.JPG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208" r="2035" b="3698"/>
          <a:stretch/>
        </p:blipFill>
        <p:spPr bwMode="auto">
          <a:xfrm>
            <a:off x="395536" y="2564904"/>
            <a:ext cx="5004572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Эскиз\IMG_1580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32656"/>
            <a:ext cx="4463479" cy="3347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1556792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ah-RU" sz="3200" dirty="0" smtClean="0"/>
              <a:t>Үөһээ Дойду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5236196" y="4077231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ah-RU" sz="3200" dirty="0" smtClean="0"/>
              <a:t>Орто Дойду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5485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9040" y="548680"/>
            <a:ext cx="7024744" cy="1143000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sah-RU" sz="3600" b="1" dirty="0">
                <a:solidFill>
                  <a:srgbClr val="94C600"/>
                </a:solidFill>
              </a:rPr>
              <a:t>Проделанная работа на данный момент</a:t>
            </a:r>
            <a:r>
              <a:rPr lang="ru-RU" sz="3600" b="1" dirty="0">
                <a:solidFill>
                  <a:srgbClr val="94C600"/>
                </a:solidFill>
              </a:rPr>
              <a:t>:</a:t>
            </a:r>
            <a:endParaRPr lang="ru-R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99" y="1700808"/>
            <a:ext cx="4221493" cy="3166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6" t="12516" r="5344"/>
          <a:stretch/>
        </p:blipFill>
        <p:spPr bwMode="auto">
          <a:xfrm>
            <a:off x="4355975" y="3283868"/>
            <a:ext cx="4225079" cy="3025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7584" y="4884902"/>
            <a:ext cx="31951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err="1" smtClean="0"/>
              <a:t>Дь</a:t>
            </a:r>
            <a:r>
              <a:rPr lang="sah-RU" sz="2800" dirty="0" smtClean="0"/>
              <a:t>өһөгөй үҥкүүтэ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363951" y="245029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sah-RU" sz="2400" dirty="0">
                <a:solidFill>
                  <a:prstClr val="black"/>
                </a:solidFill>
              </a:rPr>
              <a:t>Эрэкэ – Дьэрэкэ оҕолор, </a:t>
            </a:r>
          </a:p>
          <a:p>
            <a:pPr lvl="0" algn="ctr"/>
            <a:r>
              <a:rPr lang="sah-RU" sz="2400" dirty="0">
                <a:solidFill>
                  <a:prstClr val="black"/>
                </a:solidFill>
              </a:rPr>
              <a:t>от-мас иччилэрэ</a:t>
            </a:r>
            <a:endParaRPr lang="ru-RU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72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7024744" cy="114300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2050" name="Picture 2" descr="C:\Users\HP\Desktop\ус кут\IMG-20220406-WA000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16831"/>
            <a:ext cx="4896544" cy="2754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HP\Desktop\ус кут\IMG-20220316-WA0029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196752"/>
            <a:ext cx="2620565" cy="349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19672" y="4972526"/>
            <a:ext cx="61863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ah-RU" sz="3200" dirty="0" smtClean="0"/>
              <a:t>Тыыннаах доҕуһуол көстүүмэ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39648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7456674" cy="864096"/>
          </a:xfrm>
        </p:spPr>
        <p:txBody>
          <a:bodyPr>
            <a:normAutofit/>
          </a:bodyPr>
          <a:lstStyle/>
          <a:p>
            <a:r>
              <a:rPr lang="ru-RU" sz="4400" b="1" dirty="0" smtClean="0"/>
              <a:t>Новизна:</a:t>
            </a:r>
            <a:endParaRPr lang="ru-RU" sz="4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628800"/>
            <a:ext cx="7488832" cy="4608512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Постановка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олоҥхо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Күн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Тэгиэримэ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автора, уроженца нашего наслега Константина Лукича Федорова - К</a:t>
            </a:r>
            <a:r>
              <a:rPr lang="sah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өскөйө Көстөкүүн.</a:t>
            </a:r>
          </a:p>
          <a:p>
            <a:r>
              <a:rPr lang="ru-RU" sz="3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Объединения </a:t>
            </a:r>
            <a:r>
              <a:rPr lang="ru-RU" sz="3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творческих групп дополнительного образования</a:t>
            </a:r>
            <a:r>
              <a:rPr lang="ru-RU" sz="3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</a:p>
          <a:p>
            <a:r>
              <a:rPr lang="sah-RU" sz="3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Театрализованное представление под сопровождением живого звука.</a:t>
            </a:r>
            <a:endParaRPr lang="ru-RU" sz="32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68580" indent="0">
              <a:buNone/>
            </a:pPr>
            <a:endParaRPr lang="sah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67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908720"/>
            <a:ext cx="6921217" cy="4923909"/>
          </a:xfrm>
        </p:spPr>
        <p:txBody>
          <a:bodyPr>
            <a:normAutofit fontScale="92500" lnSpcReduction="10000"/>
          </a:bodyPr>
          <a:lstStyle/>
          <a:p>
            <a:pPr marL="6858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500" b="1" dirty="0">
                <a:solidFill>
                  <a:schemeClr val="accent1"/>
                </a:solidFill>
                <a:latin typeface="+mj-lt"/>
                <a:ea typeface="Calibri"/>
                <a:cs typeface="Times New Roman"/>
              </a:rPr>
              <a:t>Цели программы:</a:t>
            </a:r>
            <a:r>
              <a:rPr lang="ru-RU" sz="3500" dirty="0">
                <a:solidFill>
                  <a:schemeClr val="accent1"/>
                </a:solidFill>
                <a:latin typeface="+mj-lt"/>
                <a:ea typeface="Calibri"/>
                <a:cs typeface="Times New Roman"/>
              </a:rPr>
              <a:t> </a:t>
            </a:r>
            <a:endParaRPr lang="ru-RU" sz="3000" dirty="0">
              <a:solidFill>
                <a:schemeClr val="accent1"/>
              </a:solidFill>
              <a:latin typeface="+mj-lt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32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3200" dirty="0" smtClean="0">
                <a:latin typeface="Times New Roman"/>
                <a:ea typeface="Calibri"/>
                <a:cs typeface="Times New Roman"/>
              </a:rPr>
              <a:t>Воспитание </a:t>
            </a:r>
            <a:r>
              <a:rPr lang="ru-RU" sz="3200" dirty="0">
                <a:latin typeface="Times New Roman"/>
                <a:ea typeface="Calibri"/>
                <a:cs typeface="Times New Roman"/>
              </a:rPr>
              <a:t>и развитие гармоничной </a:t>
            </a:r>
            <a:r>
              <a:rPr lang="ru-RU" sz="3200" dirty="0" smtClean="0">
                <a:latin typeface="Times New Roman"/>
                <a:ea typeface="Calibri"/>
                <a:cs typeface="Times New Roman"/>
              </a:rPr>
              <a:t>мотивации детей </a:t>
            </a:r>
            <a:r>
              <a:rPr lang="ru-RU" sz="3200" dirty="0">
                <a:latin typeface="Times New Roman"/>
                <a:ea typeface="Calibri"/>
                <a:cs typeface="Times New Roman"/>
              </a:rPr>
              <a:t>с детского </a:t>
            </a:r>
            <a:r>
              <a:rPr lang="ru-RU" sz="3200" dirty="0" smtClean="0">
                <a:latin typeface="Times New Roman"/>
                <a:ea typeface="Calibri"/>
                <a:cs typeface="Times New Roman"/>
              </a:rPr>
              <a:t>сада </a:t>
            </a:r>
            <a:r>
              <a:rPr lang="ru-RU" sz="3200" dirty="0">
                <a:latin typeface="Times New Roman"/>
                <a:ea typeface="Calibri"/>
                <a:cs typeface="Times New Roman"/>
              </a:rPr>
              <a:t>к познанию </a:t>
            </a:r>
            <a:r>
              <a:rPr lang="ru-RU" sz="3200" dirty="0" smtClean="0">
                <a:latin typeface="Times New Roman"/>
                <a:ea typeface="Calibri"/>
                <a:cs typeface="Times New Roman"/>
              </a:rPr>
              <a:t>своей национальности, патриотизма, любви к родной  </a:t>
            </a:r>
            <a:r>
              <a:rPr lang="ru-RU" sz="3200" dirty="0">
                <a:latin typeface="Times New Roman"/>
                <a:ea typeface="Calibri"/>
                <a:cs typeface="Times New Roman"/>
              </a:rPr>
              <a:t>природе, </a:t>
            </a:r>
            <a:r>
              <a:rPr lang="ru-RU" sz="3200" dirty="0" smtClean="0">
                <a:latin typeface="Times New Roman"/>
                <a:ea typeface="Calibri"/>
                <a:cs typeface="Times New Roman"/>
              </a:rPr>
              <a:t>труду, </a:t>
            </a:r>
            <a:r>
              <a:rPr lang="ru-RU" sz="3200" dirty="0">
                <a:latin typeface="Times New Roman"/>
                <a:ea typeface="Calibri"/>
                <a:cs typeface="Times New Roman"/>
              </a:rPr>
              <a:t>традиционной </a:t>
            </a:r>
            <a:r>
              <a:rPr lang="ru-RU" sz="3200" dirty="0" smtClean="0">
                <a:latin typeface="Times New Roman"/>
                <a:ea typeface="Calibri"/>
                <a:cs typeface="Times New Roman"/>
              </a:rPr>
              <a:t>культуре предков с помощью объединения творческих групп дополнительного образования.</a:t>
            </a:r>
          </a:p>
        </p:txBody>
      </p:sp>
    </p:spTree>
    <p:extLst>
      <p:ext uri="{BB962C8B-B14F-4D97-AF65-F5344CB8AC3E}">
        <p14:creationId xmlns:p14="http://schemas.microsoft.com/office/powerpoint/2010/main" val="29521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404664"/>
            <a:ext cx="7992888" cy="6120680"/>
          </a:xfrm>
        </p:spPr>
        <p:txBody>
          <a:bodyPr>
            <a:normAutofit fontScale="92500"/>
          </a:bodyPr>
          <a:lstStyle/>
          <a:p>
            <a:pPr marL="68580" indent="0">
              <a:buNone/>
            </a:pPr>
            <a:r>
              <a:rPr lang="ru-RU" sz="3000" b="1" dirty="0">
                <a:solidFill>
                  <a:schemeClr val="accent1"/>
                </a:solidFill>
              </a:rPr>
              <a:t>Задачи:</a:t>
            </a:r>
            <a:endParaRPr lang="ru-RU" sz="3000" dirty="0">
              <a:solidFill>
                <a:schemeClr val="accent1"/>
              </a:solidFill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-объединение творческих групп эстетического направления.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-изучение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пропаганда творчества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местного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олонхосута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Федорова Константина Лукича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Көскөйө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Көстөкүүн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и пропаганда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традиционной техники в разных направлениях искусства;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Сохранение и обеспечение преемственности этнических традиций народа Саха;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sah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удожественно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эстетическое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и развитие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творческого потенциала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sah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ah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азвитие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индивидуальных художественных, музыкальных, фольклорных, танцевальных, способностей;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sah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ah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оздание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оптимальных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для полноценного  творческого развития ребенка;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sah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ah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азвитие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укрепление связей школы, семьи, учреждений дополнительного образования, культуры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традиций.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794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764704"/>
            <a:ext cx="7920880" cy="5616624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dirty="0"/>
              <a:t> </a:t>
            </a:r>
            <a:r>
              <a:rPr lang="ru-RU" sz="2800" b="1" dirty="0">
                <a:solidFill>
                  <a:schemeClr val="bg2">
                    <a:lumMod val="50000"/>
                  </a:schemeClr>
                </a:solidFill>
              </a:rPr>
              <a:t>Для осуществления систематической работы по 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данной программе будут работать </a:t>
            </a:r>
            <a:r>
              <a:rPr lang="ru-RU" sz="2800" b="1" dirty="0">
                <a:solidFill>
                  <a:schemeClr val="bg2">
                    <a:lumMod val="50000"/>
                  </a:schemeClr>
                </a:solidFill>
              </a:rPr>
              <a:t>следующие творческие 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объединения:</a:t>
            </a:r>
            <a:endParaRPr lang="ru-RU" sz="2800" b="1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sah-RU" sz="2800" dirty="0" smtClean="0"/>
              <a:t> 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</a:t>
            </a:r>
            <a:r>
              <a:rPr lang="sah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үөрэгэй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фольклорный кружок;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ah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</a:t>
            </a:r>
            <a:r>
              <a:rPr lang="sah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үрүлгэн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танцевальный кружок;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ah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ah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Сарыал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кружок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шитья и моды;</a:t>
            </a:r>
          </a:p>
          <a:p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«</a:t>
            </a:r>
            <a:r>
              <a:rPr lang="ru-RU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Уус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– прикладной кружок;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«</a:t>
            </a:r>
            <a:r>
              <a:rPr lang="sah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Билии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sah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библиотечный урок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ah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ah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Чэчир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»- детский сад.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409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7096634" cy="57606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Анкетирование на тему </a:t>
            </a:r>
            <a:r>
              <a:rPr lang="ru-RU" sz="2800" b="1" dirty="0" err="1" smtClean="0"/>
              <a:t>Олонхо</a:t>
            </a:r>
            <a:r>
              <a:rPr lang="ru-RU" sz="2800" b="1" dirty="0" smtClean="0"/>
              <a:t>: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3933056"/>
            <a:ext cx="8064896" cy="1224136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ru-RU" sz="1600" b="1" dirty="0" smtClean="0"/>
              <a:t>Вопросы:</a:t>
            </a:r>
          </a:p>
          <a:p>
            <a:pPr marL="68580" indent="0">
              <a:buNone/>
            </a:pPr>
            <a:r>
              <a:rPr lang="ru-RU" sz="1600" b="1" dirty="0" smtClean="0"/>
              <a:t>1. Знаешь ли ты какое </a:t>
            </a:r>
            <a:r>
              <a:rPr lang="ru-RU" sz="1600" b="1" dirty="0" err="1" smtClean="0"/>
              <a:t>нибудь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Олонхо</a:t>
            </a:r>
            <a:r>
              <a:rPr lang="ru-RU" sz="1600" b="1" dirty="0" smtClean="0"/>
              <a:t>?</a:t>
            </a:r>
          </a:p>
          <a:p>
            <a:pPr marL="68580" indent="0">
              <a:buNone/>
            </a:pPr>
            <a:r>
              <a:rPr lang="ru-RU" sz="1600" b="1" dirty="0" smtClean="0"/>
              <a:t>2. Прочитал ли ты произведение Константина Лукича Федорова «Кун </a:t>
            </a:r>
            <a:r>
              <a:rPr lang="ru-RU" sz="1600" b="1" dirty="0" err="1" smtClean="0"/>
              <a:t>Тэгиэримэ</a:t>
            </a:r>
            <a:r>
              <a:rPr lang="ru-RU" sz="1600" b="1" dirty="0" smtClean="0"/>
              <a:t>»?</a:t>
            </a:r>
          </a:p>
          <a:p>
            <a:pPr marL="68580" indent="0">
              <a:buNone/>
            </a:pPr>
            <a:r>
              <a:rPr lang="ru-RU" sz="1600" b="1" dirty="0" smtClean="0"/>
              <a:t>3. Если да, то понял ли ты смысл произведения?</a:t>
            </a:r>
          </a:p>
          <a:p>
            <a:pPr marL="68580" indent="0">
              <a:buNone/>
            </a:pPr>
            <a:r>
              <a:rPr lang="ru-RU" sz="1600" b="1" dirty="0" smtClean="0"/>
              <a:t>4. Как ты считаешь, можно ли способом эстетического направления выразить, показать эмоции какого-либо </a:t>
            </a:r>
            <a:r>
              <a:rPr lang="ru-RU" sz="1600" b="1" dirty="0"/>
              <a:t>я</a:t>
            </a:r>
            <a:r>
              <a:rPr lang="ru-RU" sz="1600" b="1" dirty="0" smtClean="0"/>
              <a:t>кутского произведения?</a:t>
            </a:r>
          </a:p>
          <a:p>
            <a:pPr marL="68580" indent="0">
              <a:buNone/>
            </a:pPr>
            <a:r>
              <a:rPr lang="ru-RU" sz="1600" b="1" dirty="0" smtClean="0"/>
              <a:t>5. Произведение </a:t>
            </a:r>
            <a:r>
              <a:rPr lang="ru-RU" sz="1600" b="1" dirty="0" err="1" smtClean="0"/>
              <a:t>Олонхо</a:t>
            </a:r>
            <a:r>
              <a:rPr lang="ru-RU" sz="1600" b="1" dirty="0" smtClean="0"/>
              <a:t> тебе дается легче, когда ты  видишь на </a:t>
            </a:r>
            <a:r>
              <a:rPr lang="ru-RU" sz="1600" b="1" dirty="0" err="1" smtClean="0"/>
              <a:t>яву</a:t>
            </a:r>
            <a:r>
              <a:rPr lang="ru-RU" sz="1600" b="1" dirty="0" smtClean="0"/>
              <a:t> на сцене, чем прочтешь книгу?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638891988"/>
              </p:ext>
            </p:extLst>
          </p:nvPr>
        </p:nvGraphicFramePr>
        <p:xfrm>
          <a:off x="1259632" y="836712"/>
          <a:ext cx="6696744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2215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764704"/>
            <a:ext cx="6993225" cy="5067925"/>
          </a:xfrm>
        </p:spPr>
        <p:txBody>
          <a:bodyPr/>
          <a:lstStyle/>
          <a:p>
            <a:endParaRPr lang="sah-RU" dirty="0" smtClean="0"/>
          </a:p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467544" y="332656"/>
            <a:ext cx="28985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Целевая аудитория. </a:t>
            </a:r>
            <a:endParaRPr lang="ru-RU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179186" y="188640"/>
            <a:ext cx="2571488" cy="2160240"/>
          </a:xfrm>
          <a:prstGeom prst="ellipse">
            <a:avLst/>
          </a:prstGeom>
          <a:solidFill>
            <a:srgbClr val="6DBFF7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«К</a:t>
            </a:r>
            <a:r>
              <a:rPr lang="sah-RU" dirty="0"/>
              <a:t>үөрэгэй</a:t>
            </a:r>
            <a:r>
              <a:rPr lang="ru-RU" dirty="0"/>
              <a:t>» - фольклорный группа 1 – </a:t>
            </a:r>
            <a:r>
              <a:rPr lang="ru-RU" dirty="0" smtClean="0"/>
              <a:t>4 класс</a:t>
            </a:r>
            <a:r>
              <a:rPr lang="ru-RU" dirty="0"/>
              <a:t>, средняя группа с 5 – 7 класс, </a:t>
            </a:r>
            <a:endParaRPr lang="ru-RU" dirty="0" smtClean="0"/>
          </a:p>
        </p:txBody>
      </p:sp>
      <p:sp>
        <p:nvSpPr>
          <p:cNvPr id="6" name="Овал 5"/>
          <p:cNvSpPr/>
          <p:nvPr/>
        </p:nvSpPr>
        <p:spPr>
          <a:xfrm>
            <a:off x="5991361" y="532711"/>
            <a:ext cx="2829112" cy="3112313"/>
          </a:xfrm>
          <a:prstGeom prst="ellipse">
            <a:avLst/>
          </a:prstGeom>
          <a:solidFill>
            <a:srgbClr val="FFC000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«К</a:t>
            </a:r>
            <a:r>
              <a:rPr lang="sah-RU" dirty="0"/>
              <a:t>үрүлгэн</a:t>
            </a:r>
            <a:r>
              <a:rPr lang="ru-RU" dirty="0"/>
              <a:t>» - </a:t>
            </a:r>
            <a:r>
              <a:rPr lang="ru-RU" dirty="0" smtClean="0"/>
              <a:t>танцевальный младшая группа 1 – 4 класс, средняя группа с 5 – 7 класс, старшая группа с 8 – 10 класс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5991361" y="3933056"/>
            <a:ext cx="2520280" cy="2160240"/>
          </a:xfrm>
          <a:prstGeom prst="ellipse">
            <a:avLst/>
          </a:prstGeom>
          <a:solidFill>
            <a:srgbClr val="CF77D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</a:t>
            </a:r>
            <a:r>
              <a:rPr lang="ru-RU" dirty="0" err="1" smtClean="0"/>
              <a:t>Сарыал</a:t>
            </a:r>
            <a:r>
              <a:rPr lang="ru-RU" dirty="0" smtClean="0"/>
              <a:t>» кружок моды и шитья.</a:t>
            </a:r>
          </a:p>
          <a:p>
            <a:pPr algn="ctr"/>
            <a:r>
              <a:rPr lang="ru-RU" dirty="0" smtClean="0"/>
              <a:t>С 5 – 8 класс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3422830" y="4437112"/>
            <a:ext cx="2281081" cy="201622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Прикладной кружок «</a:t>
            </a:r>
            <a:r>
              <a:rPr lang="ru-RU" dirty="0" err="1" smtClean="0">
                <a:solidFill>
                  <a:schemeClr val="bg1"/>
                </a:solidFill>
              </a:rPr>
              <a:t>Уус</a:t>
            </a:r>
            <a:r>
              <a:rPr lang="ru-RU" dirty="0" smtClean="0"/>
              <a:t>» с 5 – 11 классы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578778" y="3717032"/>
            <a:ext cx="2625070" cy="18722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«</a:t>
            </a:r>
            <a:r>
              <a:rPr lang="ru-RU" dirty="0" err="1"/>
              <a:t>Чэчир</a:t>
            </a:r>
            <a:r>
              <a:rPr lang="ru-RU" dirty="0"/>
              <a:t>»- </a:t>
            </a:r>
            <a:r>
              <a:rPr lang="ru-RU" dirty="0" smtClean="0"/>
              <a:t>старшая и подготовительная группа детского сада. 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467544" y="1124744"/>
            <a:ext cx="2304256" cy="2124236"/>
          </a:xfrm>
          <a:prstGeom prst="ellipse">
            <a:avLst/>
          </a:prstGeom>
          <a:solidFill>
            <a:srgbClr val="FC965E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«</a:t>
            </a:r>
            <a:r>
              <a:rPr lang="sah-RU" dirty="0"/>
              <a:t>Билии</a:t>
            </a:r>
            <a:r>
              <a:rPr lang="ru-RU" dirty="0"/>
              <a:t>» - </a:t>
            </a:r>
            <a:r>
              <a:rPr lang="sah-RU" dirty="0"/>
              <a:t>библиотечный </a:t>
            </a:r>
            <a:r>
              <a:rPr lang="sah-RU" dirty="0" smtClean="0"/>
              <a:t>урок</a:t>
            </a:r>
            <a:r>
              <a:rPr lang="ru-RU" dirty="0" smtClean="0"/>
              <a:t>. С 1 – 8 классы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3104126" y="2564904"/>
            <a:ext cx="2887233" cy="1368152"/>
          </a:xfrm>
          <a:prstGeom prst="ellipse">
            <a:avLst/>
          </a:prstGeom>
          <a:solidFill>
            <a:srgbClr val="F8B2D5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Олонхо</a:t>
            </a:r>
            <a:r>
              <a:rPr lang="ru-RU" dirty="0" smtClean="0"/>
              <a:t> «</a:t>
            </a:r>
            <a:r>
              <a:rPr lang="sah-RU" dirty="0"/>
              <a:t>Күн Тэгиэримэ </a:t>
            </a:r>
            <a:r>
              <a:rPr lang="sah-RU" sz="2000" dirty="0" smtClean="0"/>
              <a:t>Бухатыыр</a:t>
            </a:r>
            <a:r>
              <a:rPr lang="ru-RU" sz="2000" dirty="0" smtClean="0"/>
              <a:t>»</a:t>
            </a:r>
            <a:endParaRPr lang="ru-RU" sz="3200" dirty="0"/>
          </a:p>
        </p:txBody>
      </p:sp>
      <p:cxnSp>
        <p:nvCxnSpPr>
          <p:cNvPr id="13" name="Прямая со стрелкой 12"/>
          <p:cNvCxnSpPr>
            <a:stCxn id="11" idx="0"/>
          </p:cNvCxnSpPr>
          <p:nvPr/>
        </p:nvCxnSpPr>
        <p:spPr>
          <a:xfrm flipV="1">
            <a:off x="4547743" y="2348880"/>
            <a:ext cx="15626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11" idx="7"/>
          </p:cNvCxnSpPr>
          <p:nvPr/>
        </p:nvCxnSpPr>
        <p:spPr>
          <a:xfrm flipV="1">
            <a:off x="5568534" y="2564904"/>
            <a:ext cx="422825" cy="2003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11" idx="5"/>
          </p:cNvCxnSpPr>
          <p:nvPr/>
        </p:nvCxnSpPr>
        <p:spPr>
          <a:xfrm>
            <a:off x="5568534" y="3732695"/>
            <a:ext cx="587641" cy="7044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11" idx="4"/>
            <a:endCxn id="8" idx="0"/>
          </p:cNvCxnSpPr>
          <p:nvPr/>
        </p:nvCxnSpPr>
        <p:spPr>
          <a:xfrm>
            <a:off x="4547743" y="3933056"/>
            <a:ext cx="15628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11" idx="3"/>
          </p:cNvCxnSpPr>
          <p:nvPr/>
        </p:nvCxnSpPr>
        <p:spPr>
          <a:xfrm flipH="1">
            <a:off x="2987823" y="3732695"/>
            <a:ext cx="539128" cy="2723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11" idx="1"/>
          </p:cNvCxnSpPr>
          <p:nvPr/>
        </p:nvCxnSpPr>
        <p:spPr>
          <a:xfrm flipH="1" flipV="1">
            <a:off x="2771799" y="2456892"/>
            <a:ext cx="755152" cy="3083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974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9256530"/>
              </p:ext>
            </p:extLst>
          </p:nvPr>
        </p:nvGraphicFramePr>
        <p:xfrm>
          <a:off x="107504" y="692696"/>
          <a:ext cx="8928992" cy="59766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1295"/>
                <a:gridCol w="1030910"/>
                <a:gridCol w="1224502"/>
                <a:gridCol w="1142122"/>
                <a:gridCol w="1203317"/>
                <a:gridCol w="1227447"/>
                <a:gridCol w="1386629"/>
                <a:gridCol w="1332770"/>
              </a:tblGrid>
              <a:tr h="3185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№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692" marR="226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Месяцы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692" marR="226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Кружок моды и шитья «Сарыал»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692" marR="226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Танцевальный кружок «К</a:t>
                      </a:r>
                      <a:r>
                        <a:rPr lang="sah-RU" sz="700">
                          <a:effectLst/>
                        </a:rPr>
                        <a:t>үрүлгэн</a:t>
                      </a:r>
                      <a:r>
                        <a:rPr lang="ru-RU" sz="700">
                          <a:effectLst/>
                        </a:rPr>
                        <a:t>»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692" marR="226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Фольклорный кружок «К</a:t>
                      </a:r>
                      <a:r>
                        <a:rPr lang="sah-RU" sz="700">
                          <a:effectLst/>
                        </a:rPr>
                        <a:t>үөрэгэй</a:t>
                      </a:r>
                      <a:r>
                        <a:rPr lang="ru-RU" sz="700">
                          <a:effectLst/>
                        </a:rPr>
                        <a:t>»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692" marR="226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700">
                          <a:effectLst/>
                        </a:rPr>
                        <a:t>Библиотечный урок </a:t>
                      </a:r>
                      <a:r>
                        <a:rPr lang="ru-RU" sz="700">
                          <a:effectLst/>
                        </a:rPr>
                        <a:t>«Билии»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692" marR="226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Прикладной кружок «</a:t>
                      </a:r>
                      <a:r>
                        <a:rPr lang="ru-RU" sz="700" dirty="0" err="1" smtClean="0">
                          <a:solidFill>
                            <a:schemeClr val="bg1"/>
                          </a:solidFill>
                          <a:effectLst/>
                        </a:rPr>
                        <a:t>Уус</a:t>
                      </a:r>
                      <a:r>
                        <a:rPr lang="ru-RU" sz="700" dirty="0" smtClean="0">
                          <a:solidFill>
                            <a:schemeClr val="bg1"/>
                          </a:solidFill>
                          <a:effectLst/>
                        </a:rPr>
                        <a:t>»</a:t>
                      </a:r>
                      <a:endParaRPr lang="ru-RU" sz="7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692" marR="226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Старшая</a:t>
                      </a:r>
                      <a:r>
                        <a:rPr lang="ru-RU" sz="7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и </a:t>
                      </a:r>
                      <a:r>
                        <a:rPr lang="ru-RU" sz="700" baseline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подготовительная группа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692" marR="22692" marT="0" marB="0"/>
                </a:tc>
              </a:tr>
              <a:tr h="11265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1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692" marR="226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январь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692" marR="226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Разработка программы, изучение материала, определение детей по направлениям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Выполнение эскиза костюмов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692" marR="226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Разработка программы, изучение материала, определение детей по направлениям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Постановка танца «</a:t>
                      </a:r>
                      <a:r>
                        <a:rPr lang="ru-RU" sz="700" dirty="0" err="1">
                          <a:effectLst/>
                        </a:rPr>
                        <a:t>Кыталыктар</a:t>
                      </a:r>
                      <a:r>
                        <a:rPr lang="ru-RU" sz="700" dirty="0">
                          <a:effectLst/>
                        </a:rPr>
                        <a:t>», повторение.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692" marR="226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Разработка программы, изучение материала, определение детей по направлениям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Распределение героев </a:t>
                      </a:r>
                      <a:r>
                        <a:rPr lang="ru-RU" sz="700" dirty="0" err="1">
                          <a:effectLst/>
                        </a:rPr>
                        <a:t>олонхо</a:t>
                      </a:r>
                      <a:r>
                        <a:rPr lang="ru-RU" sz="700" dirty="0">
                          <a:effectLst/>
                        </a:rPr>
                        <a:t> и материалов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692" marR="226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Разработка программы, изучение материала, написание сценария.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700" dirty="0">
                          <a:effectLst/>
                        </a:rPr>
                        <a:t>изучение фольклорного жанра олонхо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692" marR="226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Разработка программы, изучение материала, определение детей по направлениям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Выполнение эскиза атрибутов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692" marR="226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Разработка программы, изучение материала, определение детей по направлениям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700" dirty="0">
                          <a:effectLst/>
                        </a:rPr>
                        <a:t>изучение фольклорного жанра олонхо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692" marR="22692" marT="0" marB="0"/>
                </a:tc>
              </a:tr>
              <a:tr h="10636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692" marR="226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февраль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692" marR="226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Снятие мерок и построение чертежей костюмов, 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Приобретение материалов, 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692" marR="226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Постановка танца «</a:t>
                      </a:r>
                      <a:r>
                        <a:rPr lang="ru-RU" sz="700" dirty="0" err="1">
                          <a:effectLst/>
                        </a:rPr>
                        <a:t>Бухатыырдар</a:t>
                      </a:r>
                      <a:r>
                        <a:rPr lang="ru-RU" sz="700" dirty="0">
                          <a:effectLst/>
                        </a:rPr>
                        <a:t>», повторение.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Постановка танца «</a:t>
                      </a:r>
                      <a:r>
                        <a:rPr lang="ru-RU" sz="700" dirty="0" err="1">
                          <a:effectLst/>
                        </a:rPr>
                        <a:t>Абааьылар</a:t>
                      </a:r>
                      <a:r>
                        <a:rPr lang="ru-RU" sz="700" dirty="0">
                          <a:effectLst/>
                        </a:rPr>
                        <a:t>», повторение.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692" marR="226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Обучения традиционного исполнения </a:t>
                      </a:r>
                      <a:r>
                        <a:rPr lang="ru-RU" sz="700" dirty="0" err="1">
                          <a:effectLst/>
                        </a:rPr>
                        <a:t>олонхо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Обучения традиционного исполнения </a:t>
                      </a:r>
                      <a:r>
                        <a:rPr lang="ru-RU" sz="700" dirty="0" err="1">
                          <a:effectLst/>
                        </a:rPr>
                        <a:t>олонхо</a:t>
                      </a:r>
                      <a:r>
                        <a:rPr lang="ru-RU" sz="700" dirty="0">
                          <a:effectLst/>
                        </a:rPr>
                        <a:t> и индивидуальные занятия по героям 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692" marR="226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700" dirty="0">
                          <a:effectLst/>
                        </a:rPr>
                        <a:t>Изучение </a:t>
                      </a:r>
                      <a:r>
                        <a:rPr lang="ru-RU" sz="700" dirty="0" smtClean="0">
                          <a:effectLst/>
                        </a:rPr>
                        <a:t>«Мин </a:t>
                      </a:r>
                      <a:r>
                        <a:rPr lang="ru-RU" sz="700" dirty="0" err="1" smtClean="0">
                          <a:effectLst/>
                        </a:rPr>
                        <a:t>дойдум</a:t>
                      </a:r>
                      <a:r>
                        <a:rPr lang="ru-RU" sz="700" dirty="0" smtClean="0">
                          <a:effectLst/>
                        </a:rPr>
                        <a:t> </a:t>
                      </a:r>
                      <a:r>
                        <a:rPr lang="ru-RU" sz="700" dirty="0" err="1" smtClean="0">
                          <a:effectLst/>
                        </a:rPr>
                        <a:t>олонхо</a:t>
                      </a:r>
                      <a:r>
                        <a:rPr lang="sah-RU" sz="700" dirty="0" smtClean="0">
                          <a:effectLst/>
                        </a:rPr>
                        <a:t>һуттара</a:t>
                      </a:r>
                      <a:r>
                        <a:rPr lang="ru-RU" sz="700" dirty="0" smtClean="0">
                          <a:effectLst/>
                        </a:rPr>
                        <a:t>»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7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Изучение олонхо “Күн Тэгиэримэ” местного олонхосута К. Л. Федорова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692" marR="226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Выполнение </a:t>
                      </a:r>
                      <a:r>
                        <a:rPr lang="ru-RU" sz="700" dirty="0" err="1">
                          <a:effectLst/>
                        </a:rPr>
                        <a:t>батыйа</a:t>
                      </a:r>
                      <a:r>
                        <a:rPr lang="ru-RU" sz="700" dirty="0">
                          <a:effectLst/>
                        </a:rPr>
                        <a:t> 9 </a:t>
                      </a:r>
                      <a:r>
                        <a:rPr lang="ru-RU" sz="700" dirty="0" err="1">
                          <a:effectLst/>
                        </a:rPr>
                        <a:t>шт</a:t>
                      </a:r>
                      <a:r>
                        <a:rPr lang="sah-RU" sz="700" dirty="0">
                          <a:effectLst/>
                        </a:rPr>
                        <a:t>, </a:t>
                      </a:r>
                      <a:r>
                        <a:rPr lang="sah-RU" sz="700" dirty="0" smtClean="0">
                          <a:effectLst/>
                        </a:rPr>
                        <a:t>куйах </a:t>
                      </a:r>
                      <a:r>
                        <a:rPr lang="sah-RU" sz="700" dirty="0">
                          <a:effectLst/>
                        </a:rPr>
                        <a:t>1 шт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Выполнение </a:t>
                      </a:r>
                      <a:r>
                        <a:rPr lang="ru-RU" sz="700" dirty="0" err="1">
                          <a:effectLst/>
                        </a:rPr>
                        <a:t>батыйа</a:t>
                      </a:r>
                      <a:r>
                        <a:rPr lang="ru-RU" sz="700" dirty="0">
                          <a:effectLst/>
                        </a:rPr>
                        <a:t> 9 </a:t>
                      </a:r>
                      <a:r>
                        <a:rPr lang="ru-RU" sz="700" dirty="0" err="1">
                          <a:effectLst/>
                        </a:rPr>
                        <a:t>шт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692" marR="226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700" dirty="0" smtClean="0">
                          <a:effectLst/>
                        </a:rPr>
                        <a:t>Изучение </a:t>
                      </a:r>
                      <a:r>
                        <a:rPr lang="ru-RU" sz="700" dirty="0" smtClean="0">
                          <a:effectLst/>
                        </a:rPr>
                        <a:t>«Мин </a:t>
                      </a:r>
                      <a:r>
                        <a:rPr lang="ru-RU" sz="700" dirty="0" err="1" smtClean="0">
                          <a:effectLst/>
                        </a:rPr>
                        <a:t>дойдум</a:t>
                      </a:r>
                      <a:r>
                        <a:rPr lang="ru-RU" sz="700" dirty="0" smtClean="0">
                          <a:effectLst/>
                        </a:rPr>
                        <a:t> </a:t>
                      </a:r>
                      <a:r>
                        <a:rPr lang="ru-RU" sz="700" dirty="0" err="1" smtClean="0">
                          <a:effectLst/>
                        </a:rPr>
                        <a:t>олонхо</a:t>
                      </a:r>
                      <a:r>
                        <a:rPr lang="sah-RU" sz="700" dirty="0" smtClean="0">
                          <a:effectLst/>
                        </a:rPr>
                        <a:t>һуттара</a:t>
                      </a:r>
                      <a:r>
                        <a:rPr lang="ru-RU" sz="700" dirty="0" smtClean="0">
                          <a:effectLst/>
                        </a:rPr>
                        <a:t>»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7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Изучение олонхо “Күн Тэгиэримэ” местного олонхосута К. Л. Федорова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692" marR="22692" marT="0" marB="0"/>
                </a:tc>
              </a:tr>
              <a:tr h="14055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692" marR="226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март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692" marR="226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Пошив костюмов главных героев, постановка танца </a:t>
                      </a:r>
                      <a:r>
                        <a:rPr lang="ru-RU" sz="700" dirty="0" err="1">
                          <a:effectLst/>
                        </a:rPr>
                        <a:t>удазан</a:t>
                      </a:r>
                      <a:r>
                        <a:rPr lang="ru-RU" sz="700" dirty="0">
                          <a:effectLst/>
                        </a:rPr>
                        <a:t>, повторение.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Пошив костюмов главных героев, 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692" marR="226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Постановка танца «</a:t>
                      </a:r>
                      <a:r>
                        <a:rPr lang="ru-RU" sz="700" dirty="0" err="1">
                          <a:effectLst/>
                        </a:rPr>
                        <a:t>Удазан</a:t>
                      </a:r>
                      <a:r>
                        <a:rPr lang="ru-RU" sz="700" dirty="0">
                          <a:effectLst/>
                        </a:rPr>
                        <a:t>», повторение.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Постановка танца «</a:t>
                      </a:r>
                      <a:r>
                        <a:rPr lang="ru-RU" sz="700" dirty="0" err="1">
                          <a:effectLst/>
                        </a:rPr>
                        <a:t>Бухатыыры</a:t>
                      </a:r>
                      <a:r>
                        <a:rPr lang="ru-RU" sz="700" dirty="0">
                          <a:effectLst/>
                        </a:rPr>
                        <a:t> </a:t>
                      </a:r>
                      <a:r>
                        <a:rPr lang="ru-RU" sz="700" dirty="0" err="1">
                          <a:effectLst/>
                        </a:rPr>
                        <a:t>кытта</a:t>
                      </a:r>
                      <a:r>
                        <a:rPr lang="ru-RU" sz="700" dirty="0">
                          <a:effectLst/>
                        </a:rPr>
                        <a:t> </a:t>
                      </a:r>
                      <a:r>
                        <a:rPr lang="ru-RU" sz="700" dirty="0" err="1">
                          <a:effectLst/>
                        </a:rPr>
                        <a:t>абааьы</a:t>
                      </a:r>
                      <a:r>
                        <a:rPr lang="ru-RU" sz="700" dirty="0">
                          <a:effectLst/>
                        </a:rPr>
                        <a:t> </a:t>
                      </a:r>
                      <a:r>
                        <a:rPr lang="ru-RU" sz="700" dirty="0" err="1">
                          <a:effectLst/>
                        </a:rPr>
                        <a:t>охсуьуулара</a:t>
                      </a:r>
                      <a:r>
                        <a:rPr lang="ru-RU" sz="700" dirty="0">
                          <a:effectLst/>
                        </a:rPr>
                        <a:t>», повторение.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692" marR="226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Обучения традиционного исполнения </a:t>
                      </a:r>
                      <a:r>
                        <a:rPr lang="ru-RU" sz="700" dirty="0" err="1">
                          <a:effectLst/>
                        </a:rPr>
                        <a:t>олонхо</a:t>
                      </a:r>
                      <a:r>
                        <a:rPr lang="ru-RU" sz="700" dirty="0">
                          <a:effectLst/>
                        </a:rPr>
                        <a:t> и индивидуальные занятия по героям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Обучения традиционного исполнения </a:t>
                      </a:r>
                      <a:r>
                        <a:rPr lang="ru-RU" sz="700" dirty="0" err="1">
                          <a:effectLst/>
                        </a:rPr>
                        <a:t>олонхо</a:t>
                      </a:r>
                      <a:r>
                        <a:rPr lang="ru-RU" sz="700" dirty="0">
                          <a:effectLst/>
                        </a:rPr>
                        <a:t>, индивидуальные занятия по героям и песни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692" marR="226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700" dirty="0">
                          <a:effectLst/>
                        </a:rPr>
                        <a:t>Индивидуальное изучение повадков главных героев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Изучение театрализованной постановки </a:t>
                      </a:r>
                      <a:r>
                        <a:rPr lang="ru-RU" sz="700" dirty="0" err="1">
                          <a:effectLst/>
                        </a:rPr>
                        <a:t>олонхо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692" marR="226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Выполнение </a:t>
                      </a:r>
                      <a:r>
                        <a:rPr lang="ru-RU" sz="700" dirty="0" err="1">
                          <a:effectLst/>
                        </a:rPr>
                        <a:t>дэйбир</a:t>
                      </a:r>
                      <a:r>
                        <a:rPr lang="ru-RU" sz="700" dirty="0">
                          <a:effectLst/>
                        </a:rPr>
                        <a:t> 6 </a:t>
                      </a:r>
                      <a:r>
                        <a:rPr lang="ru-RU" sz="700" dirty="0" err="1">
                          <a:effectLst/>
                        </a:rPr>
                        <a:t>шт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Выполнение талах </a:t>
                      </a:r>
                      <a:r>
                        <a:rPr lang="ru-RU" sz="700" dirty="0" err="1">
                          <a:effectLst/>
                        </a:rPr>
                        <a:t>олоппос</a:t>
                      </a:r>
                      <a:r>
                        <a:rPr lang="ru-RU" sz="700" dirty="0">
                          <a:effectLst/>
                        </a:rPr>
                        <a:t> 8 </a:t>
                      </a:r>
                      <a:r>
                        <a:rPr lang="ru-RU" sz="700" dirty="0" err="1">
                          <a:effectLst/>
                        </a:rPr>
                        <a:t>шт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692" marR="226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Постановка танца «</a:t>
                      </a:r>
                      <a:r>
                        <a:rPr lang="ru-RU" sz="700" dirty="0" err="1">
                          <a:effectLst/>
                        </a:rPr>
                        <a:t>Эрэкэ-дьэрэ</a:t>
                      </a:r>
                      <a:r>
                        <a:rPr lang="ru-RU" sz="700" dirty="0">
                          <a:effectLst/>
                        </a:rPr>
                        <a:t> о5олор», повторение.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Постановка танца «</a:t>
                      </a:r>
                      <a:r>
                        <a:rPr lang="ru-RU" sz="700" dirty="0" err="1">
                          <a:effectLst/>
                        </a:rPr>
                        <a:t>Эрэкэ-дьэрэ</a:t>
                      </a:r>
                      <a:r>
                        <a:rPr lang="ru-RU" sz="700" dirty="0">
                          <a:effectLst/>
                        </a:rPr>
                        <a:t> о5олор», повторение.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692" marR="22692" marT="0" marB="0"/>
                </a:tc>
              </a:tr>
              <a:tr h="10852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692" marR="226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апрель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692" marR="226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Пошив костюмов второстепенных героев, повторение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Пошив танцевальных костюмов, 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692" marR="226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Театрализованная постановка.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Театрализованная постановка.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692" marR="226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Обучение традиционного исполнения </a:t>
                      </a:r>
                      <a:r>
                        <a:rPr lang="ru-RU" sz="700" dirty="0" err="1">
                          <a:effectLst/>
                        </a:rPr>
                        <a:t>олонхо</a:t>
                      </a:r>
                      <a:r>
                        <a:rPr lang="ru-RU" sz="700" dirty="0">
                          <a:effectLst/>
                        </a:rPr>
                        <a:t>, индивидуальные занятия по героям и песни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Театрализованная постановка.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692" marR="226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Изучение театрализованной постановки </a:t>
                      </a:r>
                      <a:r>
                        <a:rPr lang="ru-RU" sz="700" dirty="0" err="1">
                          <a:effectLst/>
                        </a:rPr>
                        <a:t>олонхо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Театрализованная постановка.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692" marR="226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Выполнение </a:t>
                      </a:r>
                      <a:r>
                        <a:rPr lang="sah-RU" sz="700" dirty="0">
                          <a:effectLst/>
                        </a:rPr>
                        <a:t>дүҥүр 1 шт, фон сцены.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700" dirty="0">
                          <a:effectLst/>
                        </a:rPr>
                        <a:t>Выполнение Аал – Луук мас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692" marR="226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Изучение театрализованной постановки </a:t>
                      </a:r>
                      <a:r>
                        <a:rPr lang="ru-RU" sz="700" dirty="0" err="1">
                          <a:effectLst/>
                        </a:rPr>
                        <a:t>олонхо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Театрализованная постановка.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692" marR="22692" marT="0" marB="0"/>
                </a:tc>
              </a:tr>
              <a:tr h="8493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692" marR="226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май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692" marR="226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Пошив танцевальных костюмов</a:t>
                      </a:r>
                      <a:r>
                        <a:rPr lang="sah-RU" sz="700">
                          <a:effectLst/>
                        </a:rPr>
                        <a:t>, выполнение салама, Оформление сцены. </a:t>
                      </a:r>
                      <a:r>
                        <a:rPr lang="ru-RU" sz="700">
                          <a:effectLst/>
                        </a:rPr>
                        <a:t>Итоговый концерт.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692" marR="226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Театрализованная постановка. Итоговый концерт.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692" marR="226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Театрализованная постановка. Итоговый концерт.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692" marR="226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Театрализованная постановка. Итоговый концерт.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692" marR="226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700">
                          <a:effectLst/>
                        </a:rPr>
                        <a:t>Выполнение Аал – Луук мас</a:t>
                      </a:r>
                      <a:endParaRPr lang="ru-RU" sz="7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700">
                          <a:effectLst/>
                        </a:rPr>
                        <a:t>Оформление сцены. Итоговый концерт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692" marR="226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Театрализованная постановка. Итоговый концерт.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692" marR="22692" marT="0" marB="0"/>
                </a:tc>
              </a:tr>
              <a:tr h="1277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692" marR="226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692" marR="226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692" marR="226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692" marR="226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692" marR="226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692" marR="226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692" marR="226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692" marR="22692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39552" y="232542"/>
            <a:ext cx="2952328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Этапы реализации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64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1109</TotalTime>
  <Words>1851</Words>
  <Application>Microsoft Office PowerPoint</Application>
  <PresentationFormat>Экран (4:3)</PresentationFormat>
  <Paragraphs>646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Остин</vt:lpstr>
      <vt:lpstr>Презентация PowerPoint</vt:lpstr>
      <vt:lpstr>Презентация PowerPoint</vt:lpstr>
      <vt:lpstr>Новизна:</vt:lpstr>
      <vt:lpstr>Презентация PowerPoint</vt:lpstr>
      <vt:lpstr>Презентация PowerPoint</vt:lpstr>
      <vt:lpstr>Презентация PowerPoint</vt:lpstr>
      <vt:lpstr>Анкетирование на тему Олонхо:</vt:lpstr>
      <vt:lpstr>Презентация PowerPoint</vt:lpstr>
      <vt:lpstr>Этапы реализации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Константин Лукич Федоров – Көскөйө Көстөкүүн</vt:lpstr>
      <vt:lpstr>Эскизы костюмов и декораций: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Проделанная работа на данный момент: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Образовательная программа эстетического направления  «Үс Кут»</dc:title>
  <dc:creator>Кабинет ИЗО и Черч</dc:creator>
  <cp:lastModifiedBy>Кабинет ИЗО и Черч</cp:lastModifiedBy>
  <cp:revision>75</cp:revision>
  <dcterms:created xsi:type="dcterms:W3CDTF">2021-11-16T04:54:28Z</dcterms:created>
  <dcterms:modified xsi:type="dcterms:W3CDTF">2022-04-08T00:49:14Z</dcterms:modified>
</cp:coreProperties>
</file>