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323"/>
    <a:srgbClr val="F1592A"/>
    <a:srgbClr val="1DA4A6"/>
    <a:srgbClr val="5AB3C8"/>
    <a:srgbClr val="8EC8DB"/>
    <a:srgbClr val="00B0F0"/>
    <a:srgbClr val="FFFFFF"/>
    <a:srgbClr val="27A0B3"/>
    <a:srgbClr val="FBC64D"/>
    <a:srgbClr val="1C9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42B8E-8CAC-4416-B313-3039C055D10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73ED-B632-496A-ACD4-620FC7C2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5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Выучить то что синим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973ED-B632-496A-ACD4-620FC7C226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973ED-B632-496A-ACD4-620FC7C226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1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AFCED-1DCD-0E6C-7ECC-EBE6A6505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96E6F8-D4A9-8748-7BD0-1AF084DD5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81476-23F7-9B22-BBC7-2B39D616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052F-69D8-8E9A-5A7D-8E740CB7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A0428-6E3B-CD37-F6D9-C8999184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D463D-BA74-915E-E3A8-E35D13C3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0ED625-6A1B-DAFF-FFC2-F9820641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06A85-6DF1-37EB-C2B3-44859F72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81BA1-04F2-14E2-D7F5-DC089314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4EB52-8E1C-292D-7B29-C0EA2F2D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8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7D3441-4C5E-2C7B-F0C7-B5D9E2090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76D9BF-4AE7-FCD9-ECAF-580506DF5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97DB1-8A2A-100F-94E5-0E23A237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4EA15-C91C-1D37-C7FC-425194D0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9F527-E6F0-82A7-CDF5-26D6B98F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4A7FE-4E3C-ABDD-CE71-A659278C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8C7DC-C7E3-2D4C-A32C-01277948B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0869F-11CE-C7A8-10F1-1247F28E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3CB42-EE3D-A551-3494-934EEA7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87D06-0715-44EC-C9AA-75979CFA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9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5983-1C2F-183C-30E0-035A48BC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7B6503-2763-1E0F-AD59-6DA8537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E4B25-CB30-E25B-D004-95996DB2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967D7-9497-C471-4A3D-9A8EC2D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15355-AA11-7398-FA8C-55F9A06E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D0DA7-0FB4-12A3-8D27-79A0156D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8C759-5B82-F084-9B72-BCADE0F4E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933E68-CF53-B66D-4F0E-003E2C8D3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815B0-390B-B118-95CF-AB70F9D7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4A5EC-B95E-3511-1946-2341E1B0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356C2-4337-9185-E332-4659F140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F3333-8161-78AF-57D5-48126869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E5E38-6683-018B-0144-F026A2B0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D83E20-EB52-C5E9-6A07-0E4160477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895C02-C7F1-ECFD-D33B-67989DCCF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7BD74B-754C-1521-9D1F-AA19EADC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624285-01E0-F85F-FDA7-CEC74DB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3E0CC4-0D9B-F3FE-97E5-78AE5326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2582D4-E132-515C-CA57-102F1F6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7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14BE9-7367-18D1-1DE8-AD28AFAE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4D405B-A830-CC41-426E-9D5BB7FD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59A9DC-BBC8-66D7-D6BA-CB61E314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8BF041-492B-3ABD-88E0-CB3CF71A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25CA59-A9DD-B990-94D1-7719D5EE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909F07-E14A-D841-562C-784F062F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58144D-0878-63A9-394F-DA5EC598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0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329E5-C647-EB6D-3395-0A77806B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4CD0B-4953-0309-A873-D7E331E1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F7F018-AEF7-32FB-5DC5-7D892AA3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CF5456-B688-276D-5DD3-A1670AF7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EEEAE0-1FE7-A97B-19AE-9BA06001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9DA6AA-73F4-9D74-F875-9968737A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88C1-67C1-C23B-E0E5-7A29A3A2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D4885-8559-B229-3537-4D05B5CB4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5BB229-FF3E-19A7-4F5D-F8E624F95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E2C5F-731F-D8F2-9A5A-433128BB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C29D21-D3FC-EA30-0F2F-7FB0A90C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934CB-15AA-1DBA-274A-398F3904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5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B0A5E-D14D-DCF7-243F-24EC99FF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9BDF6-77E6-DA32-04F7-CD084CC93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2B637-CBD9-E88F-F1C9-72EF654C7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76E9-E517-480D-89C0-8F56C1C698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F11CA-D40A-AF0D-BAD9-99E192EF7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6BB44-C5C8-ED5C-FC98-37CE21FB0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CFE7-02D1-4F6D-AE47-7F4AA5A2D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AE6C7A-CF77-180A-82BF-FDA373D4F4DC}"/>
              </a:ext>
            </a:extLst>
          </p:cNvPr>
          <p:cNvSpPr/>
          <p:nvPr/>
        </p:nvSpPr>
        <p:spPr>
          <a:xfrm>
            <a:off x="0" y="-6968"/>
            <a:ext cx="6375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34A97429-F213-1090-EDC0-CFD37DF5596B}"/>
              </a:ext>
            </a:extLst>
          </p:cNvPr>
          <p:cNvSpPr/>
          <p:nvPr/>
        </p:nvSpPr>
        <p:spPr>
          <a:xfrm rot="5400000">
            <a:off x="2046361" y="573116"/>
            <a:ext cx="2638277" cy="6731000"/>
          </a:xfrm>
          <a:prstGeom prst="round2SameRect">
            <a:avLst>
              <a:gd name="adj1" fmla="val 10253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Изображение выглядит как текст, плакат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38AFC97-BF85-ACB6-F2EC-2A9F7396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b="6068"/>
          <a:stretch/>
        </p:blipFill>
        <p:spPr bwMode="auto">
          <a:xfrm>
            <a:off x="7345370" y="522745"/>
            <a:ext cx="1385693" cy="1035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0C546-AAF1-B9B5-010F-93F7739E1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10" y="509589"/>
            <a:ext cx="1061275" cy="10383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D225A-CD5A-1A59-CF33-6E96FE202D3D}"/>
              </a:ext>
            </a:extLst>
          </p:cNvPr>
          <p:cNvSpPr txBox="1"/>
          <p:nvPr/>
        </p:nvSpPr>
        <p:spPr>
          <a:xfrm>
            <a:off x="7452884" y="1613928"/>
            <a:ext cx="4615543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Малая академия наук школьников Республики Башкортостан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«Конкурс исследовательских работ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28EA7-50A0-4AA6-272C-0D5F5C230276}"/>
              </a:ext>
            </a:extLst>
          </p:cNvPr>
          <p:cNvSpPr txBox="1"/>
          <p:nvPr/>
        </p:nvSpPr>
        <p:spPr>
          <a:xfrm>
            <a:off x="7452885" y="4071257"/>
            <a:ext cx="4455535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Дортман Богдан Андреевич, Учащийся 2 Б класса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МАОУ г. Уфы, Гимназия № 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8A35A-C47C-6EF5-EE87-D5871E61E6BC}"/>
              </a:ext>
            </a:extLst>
          </p:cNvPr>
          <p:cNvSpPr txBox="1"/>
          <p:nvPr/>
        </p:nvSpPr>
        <p:spPr>
          <a:xfrm>
            <a:off x="7452884" y="5112561"/>
            <a:ext cx="4455535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Бабаева Татьяна Валерьевна, учитель начальных классов МАОУ г. Уфы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4EE95-6DD4-B7D7-5951-25939C3F0659}"/>
              </a:ext>
            </a:extLst>
          </p:cNvPr>
          <p:cNvSpPr txBox="1"/>
          <p:nvPr/>
        </p:nvSpPr>
        <p:spPr>
          <a:xfrm>
            <a:off x="34413" y="2885561"/>
            <a:ext cx="6518787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работы на тему: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A3419-0664-B767-0C8B-47B0AA774C9E}"/>
              </a:ext>
            </a:extLst>
          </p:cNvPr>
          <p:cNvSpPr txBox="1"/>
          <p:nvPr/>
        </p:nvSpPr>
        <p:spPr>
          <a:xfrm>
            <a:off x="7452884" y="2424371"/>
            <a:ext cx="445553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ОБЩЕОБРАЗОВАТЕЛЬНОЕ УЧРЕЖДЕНИЕ ГИМНАЗИЯ № 16 ГОРОДСКОГО ОКРУГА ГОРОД УФА РЕСПУБЛИКИ БАШКОРТОСТАН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CCD8D-1556-4B61-14F6-5157BDE8CD01}"/>
              </a:ext>
            </a:extLst>
          </p:cNvPr>
          <p:cNvSpPr txBox="1"/>
          <p:nvPr/>
        </p:nvSpPr>
        <p:spPr>
          <a:xfrm>
            <a:off x="796201" y="3332212"/>
            <a:ext cx="5132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Грузоподъемность дрона и городские воздушные магистрали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CDEC-AD22-5925-AA9C-D0EB6B73076C}"/>
              </a:ext>
            </a:extLst>
          </p:cNvPr>
          <p:cNvSpPr txBox="1"/>
          <p:nvPr/>
        </p:nvSpPr>
        <p:spPr>
          <a:xfrm>
            <a:off x="796201" y="5435726"/>
            <a:ext cx="4837424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физико-математический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Секция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наука и техника (робототехника)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032A5D1-6EBA-59DD-FC9F-5DC32668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33" y="645407"/>
            <a:ext cx="3743359" cy="15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C281DB-CA01-8661-FEB4-46A4D4FD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91" y="1404666"/>
            <a:ext cx="1121042" cy="11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2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A2A518DD-9412-9791-DA20-D3734453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74" y="464456"/>
            <a:ext cx="4565759" cy="63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1554055" y="562787"/>
            <a:ext cx="4541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A4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</a:t>
            </a:r>
            <a:endParaRPr lang="ru-RU" sz="2800" dirty="0">
              <a:solidFill>
                <a:srgbClr val="1DA4A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98F4C-CF70-33A1-D97C-65F7E8ADD5BB}"/>
              </a:ext>
            </a:extLst>
          </p:cNvPr>
          <p:cNvSpPr txBox="1"/>
          <p:nvPr/>
        </p:nvSpPr>
        <p:spPr>
          <a:xfrm>
            <a:off x="978259" y="1228216"/>
            <a:ext cx="55676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С помощью исследований я подтвердил, что могу управлять грузоподъемностью дрона </a:t>
            </a:r>
            <a:r>
              <a:rPr lang="ru-RU" sz="2400">
                <a:latin typeface="Times New Roman" panose="02020603050405020304" pitchFamily="18" charset="0"/>
              </a:rPr>
              <a:t>заменяя его </a:t>
            </a:r>
            <a:r>
              <a:rPr lang="ru-RU" sz="2400" dirty="0">
                <a:latin typeface="Times New Roman" panose="02020603050405020304" pitchFamily="18" charset="0"/>
              </a:rPr>
              <a:t>делали.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Я создал воздушную дорогу используя оборудование, которое  продаётся в магазинах.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Я попросил компании Уфы построить воздушные дороги по моему проекту.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93680-1210-015C-AB6C-21E964BCFFD4}"/>
              </a:ext>
            </a:extLst>
          </p:cNvPr>
          <p:cNvSpPr txBox="1"/>
          <p:nvPr/>
        </p:nvSpPr>
        <p:spPr>
          <a:xfrm>
            <a:off x="1582463" y="5339773"/>
            <a:ext cx="70714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A4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выполнены, гипотезы подтверждены.</a:t>
            </a:r>
            <a:endParaRPr lang="ru-RU" sz="2800" dirty="0">
              <a:solidFill>
                <a:srgbClr val="1DA4A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828C01C-F427-BEF3-E703-E5B0B8CA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8" y="2359933"/>
            <a:ext cx="3409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026BAABD-B1F4-2C87-1EC7-1FDA6DAF8DF3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A4C88FC-336F-06C7-2497-6EC6D9854FB6}"/>
              </a:ext>
            </a:extLst>
          </p:cNvPr>
          <p:cNvSpPr/>
          <p:nvPr/>
        </p:nvSpPr>
        <p:spPr>
          <a:xfrm>
            <a:off x="978259" y="604510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BF89C59-1B7A-5252-7DDB-B90316D53DB3}"/>
              </a:ext>
            </a:extLst>
          </p:cNvPr>
          <p:cNvSpPr/>
          <p:nvPr/>
        </p:nvSpPr>
        <p:spPr>
          <a:xfrm>
            <a:off x="944937" y="5403642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946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1193074" y="779179"/>
            <a:ext cx="10526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8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8000" b="1" dirty="0">
                <a:solidFill>
                  <a:srgbClr val="27A0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8000" b="1" dirty="0">
                <a:solidFill>
                  <a:srgbClr val="1DA4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8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8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8000" b="1" dirty="0">
                <a:solidFill>
                  <a:srgbClr val="EF5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8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8000" b="1" dirty="0">
                <a:solidFill>
                  <a:srgbClr val="EF5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1DA4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8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8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8000" b="1" dirty="0">
                <a:solidFill>
                  <a:srgbClr val="1DA4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8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8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8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8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endParaRPr lang="ru-RU" sz="80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47690-47CF-D5F0-B3A1-266CF536FABE}"/>
              </a:ext>
            </a:extLst>
          </p:cNvPr>
          <p:cNvSpPr txBox="1"/>
          <p:nvPr/>
        </p:nvSpPr>
        <p:spPr>
          <a:xfrm>
            <a:off x="1328445" y="2102618"/>
            <a:ext cx="494368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Дортман Богдан Андреевич, Учащийся 2 Б класса, МАОУ г. Уфы, Гимназия №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5ADC8-E69B-A45C-E9F5-153102C7DD9D}"/>
              </a:ext>
            </a:extLst>
          </p:cNvPr>
          <p:cNvSpPr txBox="1"/>
          <p:nvPr/>
        </p:nvSpPr>
        <p:spPr>
          <a:xfrm>
            <a:off x="6775871" y="2231633"/>
            <a:ext cx="494368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Бабаева Татьяна Валерьевна, учитель начальных классов МАОУ г. Уфы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465CAC73-5BB7-ECE0-2338-D20B3D48C809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EB1F9-5E50-5F05-8BA0-AAB7D6D4E17F}"/>
              </a:ext>
            </a:extLst>
          </p:cNvPr>
          <p:cNvSpPr txBox="1"/>
          <p:nvPr/>
        </p:nvSpPr>
        <p:spPr>
          <a:xfrm>
            <a:off x="2245950" y="4952907"/>
            <a:ext cx="3125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Интересный факт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B49BC-9F47-B0F2-63E1-72987E11C149}"/>
              </a:ext>
            </a:extLst>
          </p:cNvPr>
          <p:cNvSpPr txBox="1"/>
          <p:nvPr/>
        </p:nvSpPr>
        <p:spPr>
          <a:xfrm>
            <a:off x="2236065" y="5333647"/>
            <a:ext cx="6761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этом году гонки на дронах Министерство спорта России признало официальным видом спорта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E89AA8-D777-7EAC-0801-9102180A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653" y="4823892"/>
            <a:ext cx="1017412" cy="13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B475AE-AF30-D180-BD33-04D5D624D764}"/>
              </a:ext>
            </a:extLst>
          </p:cNvPr>
          <p:cNvSpPr/>
          <p:nvPr/>
        </p:nvSpPr>
        <p:spPr>
          <a:xfrm>
            <a:off x="8750300" y="5744891"/>
            <a:ext cx="1855272" cy="516201"/>
          </a:xfrm>
          <a:prstGeom prst="rect">
            <a:avLst/>
          </a:prstGeom>
          <a:solidFill>
            <a:srgbClr val="5AB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7C4156-B7B9-089F-EC15-687D97DAE236}"/>
              </a:ext>
            </a:extLst>
          </p:cNvPr>
          <p:cNvSpPr/>
          <p:nvPr/>
        </p:nvSpPr>
        <p:spPr>
          <a:xfrm>
            <a:off x="6990080" y="5297947"/>
            <a:ext cx="3618750" cy="452284"/>
          </a:xfrm>
          <a:prstGeom prst="rect">
            <a:avLst/>
          </a:prstGeom>
          <a:solidFill>
            <a:srgbClr val="8EC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3AD9C9F-33A1-CD94-552D-C3FD1D6CC1A7}"/>
              </a:ext>
            </a:extLst>
          </p:cNvPr>
          <p:cNvSpPr/>
          <p:nvPr/>
        </p:nvSpPr>
        <p:spPr>
          <a:xfrm>
            <a:off x="8204200" y="4785797"/>
            <a:ext cx="2392756" cy="516200"/>
          </a:xfrm>
          <a:prstGeom prst="rect">
            <a:avLst/>
          </a:prstGeom>
          <a:solidFill>
            <a:srgbClr val="3E6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788015-7AB6-6861-D4FD-726CE55AF1E5}"/>
              </a:ext>
            </a:extLst>
          </p:cNvPr>
          <p:cNvSpPr/>
          <p:nvPr/>
        </p:nvSpPr>
        <p:spPr>
          <a:xfrm>
            <a:off x="6473117" y="3455851"/>
            <a:ext cx="4146453" cy="499076"/>
          </a:xfrm>
          <a:prstGeom prst="rect">
            <a:avLst/>
          </a:prstGeom>
          <a:solidFill>
            <a:srgbClr val="1DA4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8871D7-E79A-63D9-07E8-6E3D852C39B1}"/>
              </a:ext>
            </a:extLst>
          </p:cNvPr>
          <p:cNvSpPr/>
          <p:nvPr/>
        </p:nvSpPr>
        <p:spPr>
          <a:xfrm>
            <a:off x="6787522" y="2525053"/>
            <a:ext cx="3832048" cy="499076"/>
          </a:xfrm>
          <a:prstGeom prst="rect">
            <a:avLst/>
          </a:prstGeom>
          <a:solidFill>
            <a:srgbClr val="3073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0D9DEE-17A7-314E-E05B-18ECD963DC22}"/>
              </a:ext>
            </a:extLst>
          </p:cNvPr>
          <p:cNvSpPr/>
          <p:nvPr/>
        </p:nvSpPr>
        <p:spPr>
          <a:xfrm>
            <a:off x="7550100" y="3017039"/>
            <a:ext cx="3069468" cy="438804"/>
          </a:xfrm>
          <a:prstGeom prst="rect">
            <a:avLst/>
          </a:prstGeom>
          <a:solidFill>
            <a:srgbClr val="3E6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45F9E3-4BB0-D89F-BFA5-B731C7DE2FC8}"/>
              </a:ext>
            </a:extLst>
          </p:cNvPr>
          <p:cNvSpPr/>
          <p:nvPr/>
        </p:nvSpPr>
        <p:spPr>
          <a:xfrm>
            <a:off x="8580633" y="765192"/>
            <a:ext cx="2081457" cy="452284"/>
          </a:xfrm>
          <a:prstGeom prst="rect">
            <a:avLst/>
          </a:prstGeom>
          <a:solidFill>
            <a:srgbClr val="8EC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D6B6E3-1779-EA83-1B0F-14381BDFC99A}"/>
              </a:ext>
            </a:extLst>
          </p:cNvPr>
          <p:cNvSpPr/>
          <p:nvPr/>
        </p:nvSpPr>
        <p:spPr>
          <a:xfrm>
            <a:off x="8386140" y="1212442"/>
            <a:ext cx="2275950" cy="516201"/>
          </a:xfrm>
          <a:prstGeom prst="rect">
            <a:avLst/>
          </a:prstGeom>
          <a:solidFill>
            <a:srgbClr val="5AB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C9696-AEC2-C1E6-EED7-10C9DEC11075}"/>
              </a:ext>
            </a:extLst>
          </p:cNvPr>
          <p:cNvSpPr txBox="1"/>
          <p:nvPr/>
        </p:nvSpPr>
        <p:spPr>
          <a:xfrm>
            <a:off x="1129033" y="376522"/>
            <a:ext cx="4289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Папа </a:t>
            </a:r>
            <a:r>
              <a:rPr lang="ru-RU" sz="2800" dirty="0">
                <a:latin typeface="Times New Roman" panose="02020603050405020304" pitchFamily="18" charset="0"/>
              </a:rPr>
              <a:t>рассказал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Путин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попросил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развить грузоперевозки.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7868356" y="666167"/>
            <a:ext cx="2749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важно потому, что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31559-C3E0-084D-E5D2-FDCC63CE40D8}"/>
              </a:ext>
            </a:extLst>
          </p:cNvPr>
          <p:cNvSpPr txBox="1"/>
          <p:nvPr/>
        </p:nvSpPr>
        <p:spPr>
          <a:xfrm>
            <a:off x="7127912" y="4691440"/>
            <a:ext cx="33573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Из-за этого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овары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тоже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стоят дороже.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60C12FF-1E0E-B154-B635-0EC7725A67C9}"/>
              </a:ext>
            </a:extLst>
          </p:cNvPr>
          <p:cNvSpPr/>
          <p:nvPr/>
        </p:nvSpPr>
        <p:spPr>
          <a:xfrm>
            <a:off x="621203" y="2040416"/>
            <a:ext cx="5203689" cy="4284184"/>
          </a:xfrm>
          <a:prstGeom prst="roundRect">
            <a:avLst>
              <a:gd name="adj" fmla="val 52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513BF-0410-9B4D-6A8A-3AFFABB8A487}"/>
              </a:ext>
            </a:extLst>
          </p:cNvPr>
          <p:cNvSpPr txBox="1"/>
          <p:nvPr/>
        </p:nvSpPr>
        <p:spPr>
          <a:xfrm>
            <a:off x="6473117" y="2376616"/>
            <a:ext cx="42183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доставки нужны машины и люди, которые стоят дорого.</a:t>
            </a:r>
          </a:p>
        </p:txBody>
      </p:sp>
      <p:sp>
        <p:nvSpPr>
          <p:cNvPr id="47" name="Правая круглая скобка 46">
            <a:extLst>
              <a:ext uri="{FF2B5EF4-FFF2-40B4-BE49-F238E27FC236}">
                <a16:creationId xmlns:a16="http://schemas.microsoft.com/office/drawing/2014/main" id="{C21986E6-7E28-E583-733E-72B19AC3AFD8}"/>
              </a:ext>
            </a:extLst>
          </p:cNvPr>
          <p:cNvSpPr/>
          <p:nvPr/>
        </p:nvSpPr>
        <p:spPr>
          <a:xfrm>
            <a:off x="10683165" y="1212442"/>
            <a:ext cx="386447" cy="181168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авая круглая скобка 47">
            <a:extLst>
              <a:ext uri="{FF2B5EF4-FFF2-40B4-BE49-F238E27FC236}">
                <a16:creationId xmlns:a16="http://schemas.microsoft.com/office/drawing/2014/main" id="{70DFD7ED-BA97-23E2-13B9-520BD8439887}"/>
              </a:ext>
            </a:extLst>
          </p:cNvPr>
          <p:cNvSpPr/>
          <p:nvPr/>
        </p:nvSpPr>
        <p:spPr>
          <a:xfrm>
            <a:off x="10705026" y="3367126"/>
            <a:ext cx="386447" cy="179898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C843D67-0EA3-DA7D-2F48-3E89D332EA11}"/>
              </a:ext>
            </a:extLst>
          </p:cNvPr>
          <p:cNvSpPr/>
          <p:nvPr/>
        </p:nvSpPr>
        <p:spPr>
          <a:xfrm>
            <a:off x="480830" y="432071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FDE350B-18A9-668F-C31D-F25AB81663FF}"/>
              </a:ext>
            </a:extLst>
          </p:cNvPr>
          <p:cNvSpPr/>
          <p:nvPr/>
        </p:nvSpPr>
        <p:spPr>
          <a:xfrm>
            <a:off x="10191606" y="2040027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DAE5089F-9F00-A94D-6FF6-2E7FC9F3D8E3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DB346D3-244D-95A6-8C1D-27C8710722F0}"/>
              </a:ext>
            </a:extLst>
          </p:cNvPr>
          <p:cNvSpPr/>
          <p:nvPr/>
        </p:nvSpPr>
        <p:spPr>
          <a:xfrm>
            <a:off x="10095582" y="4308265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F491642-7C38-464C-447E-402D23A8DB10}"/>
              </a:ext>
            </a:extLst>
          </p:cNvPr>
          <p:cNvSpPr/>
          <p:nvPr/>
        </p:nvSpPr>
        <p:spPr>
          <a:xfrm>
            <a:off x="10217959" y="290295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2CF41B1-0E36-993A-5ECF-8BC02E53DD80}"/>
              </a:ext>
            </a:extLst>
          </p:cNvPr>
          <p:cNvCxnSpPr>
            <a:endCxn id="47" idx="2"/>
          </p:cNvCxnSpPr>
          <p:nvPr/>
        </p:nvCxnSpPr>
        <p:spPr>
          <a:xfrm>
            <a:off x="11069612" y="1829491"/>
            <a:ext cx="0" cy="2887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096CB37-D21E-DFB8-CBC4-0CCB9F47E2A1}"/>
              </a:ext>
            </a:extLst>
          </p:cNvPr>
          <p:cNvCxnSpPr>
            <a:cxnSpLocks/>
          </p:cNvCxnSpPr>
          <p:nvPr/>
        </p:nvCxnSpPr>
        <p:spPr>
          <a:xfrm>
            <a:off x="11098601" y="4019470"/>
            <a:ext cx="0" cy="2887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6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5D2732D-1116-BF8C-0717-EDF62F8F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15172" r="20946"/>
          <a:stretch/>
        </p:blipFill>
        <p:spPr bwMode="auto">
          <a:xfrm>
            <a:off x="4835538" y="1520283"/>
            <a:ext cx="3759822" cy="37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верхние углы 14">
            <a:extLst>
              <a:ext uri="{FF2B5EF4-FFF2-40B4-BE49-F238E27FC236}">
                <a16:creationId xmlns:a16="http://schemas.microsoft.com/office/drawing/2014/main" id="{B7D2ECD9-7EDE-712A-D547-4EBFED76C4CD}"/>
              </a:ext>
            </a:extLst>
          </p:cNvPr>
          <p:cNvSpPr/>
          <p:nvPr/>
        </p:nvSpPr>
        <p:spPr>
          <a:xfrm rot="5400000">
            <a:off x="-609558" y="1184487"/>
            <a:ext cx="5345938" cy="4203023"/>
          </a:xfrm>
          <a:prstGeom prst="round2SameRect">
            <a:avLst>
              <a:gd name="adj1" fmla="val 768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740513" y="857611"/>
            <a:ext cx="24228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Приведу пример: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31B62-163E-1E02-8EE1-24BFC783BAA4}"/>
              </a:ext>
            </a:extLst>
          </p:cNvPr>
          <p:cNvSpPr txBox="1"/>
          <p:nvPr/>
        </p:nvSpPr>
        <p:spPr>
          <a:xfrm>
            <a:off x="5548168" y="881315"/>
            <a:ext cx="6243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пицца стоит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600 рублей: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23559-DF80-3AB6-0749-EEA8D803A56C}"/>
              </a:ext>
            </a:extLst>
          </p:cNvPr>
          <p:cNvSpPr txBox="1"/>
          <p:nvPr/>
        </p:nvSpPr>
        <p:spPr>
          <a:xfrm>
            <a:off x="825716" y="2551559"/>
            <a:ext cx="29314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бы доставить пиццу - нужен человек и машина.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Человеческий труд и бензин стоят дорого, из-за них пицца стоит дороже.</a:t>
            </a:r>
            <a:endParaRPr lang="ru-RU" sz="24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D809BF3-7F11-B6B4-1C25-6A91093FA00F}"/>
              </a:ext>
            </a:extLst>
          </p:cNvPr>
          <p:cNvSpPr/>
          <p:nvPr/>
        </p:nvSpPr>
        <p:spPr>
          <a:xfrm>
            <a:off x="3380965" y="899032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31B50A2-6D4C-9375-4F56-24FD6E54BF8B}"/>
              </a:ext>
            </a:extLst>
          </p:cNvPr>
          <p:cNvSpPr/>
          <p:nvPr/>
        </p:nvSpPr>
        <p:spPr>
          <a:xfrm>
            <a:off x="4835538" y="899032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D825664-8894-9C18-A621-AA5D773CD6C9}"/>
              </a:ext>
            </a:extLst>
          </p:cNvPr>
          <p:cNvCxnSpPr>
            <a:cxnSpLocks/>
          </p:cNvCxnSpPr>
          <p:nvPr/>
        </p:nvCxnSpPr>
        <p:spPr>
          <a:xfrm flipV="1">
            <a:off x="8831047" y="2162472"/>
            <a:ext cx="511917" cy="350463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F17A80-6A3E-40A4-8D06-F99A15FFAC19}"/>
              </a:ext>
            </a:extLst>
          </p:cNvPr>
          <p:cNvSpPr txBox="1"/>
          <p:nvPr/>
        </p:nvSpPr>
        <p:spPr>
          <a:xfrm>
            <a:off x="9483103" y="3689688"/>
            <a:ext cx="1814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еще 200 рублей ее доставка.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96899D8-DEB2-7547-CA6D-AE0BFD8BBFDD}"/>
              </a:ext>
            </a:extLst>
          </p:cNvPr>
          <p:cNvCxnSpPr>
            <a:cxnSpLocks/>
          </p:cNvCxnSpPr>
          <p:nvPr/>
        </p:nvCxnSpPr>
        <p:spPr>
          <a:xfrm>
            <a:off x="8886923" y="3809691"/>
            <a:ext cx="507455" cy="535375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1611E39-31B0-2383-CE8B-9C6A254D6AB8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75788-B159-0F92-9FBF-FCAF91F79EA0}"/>
              </a:ext>
            </a:extLst>
          </p:cNvPr>
          <p:cNvSpPr txBox="1"/>
          <p:nvPr/>
        </p:nvSpPr>
        <p:spPr>
          <a:xfrm>
            <a:off x="9452069" y="1797781"/>
            <a:ext cx="2038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DA4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400 рублей стоит сама пицца.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FE68D2-CC06-8E40-13D1-E1C88897FCD3}"/>
              </a:ext>
            </a:extLst>
          </p:cNvPr>
          <p:cNvSpPr/>
          <p:nvPr/>
        </p:nvSpPr>
        <p:spPr>
          <a:xfrm>
            <a:off x="5342856" y="5328118"/>
            <a:ext cx="3759822" cy="320040"/>
          </a:xfrm>
          <a:prstGeom prst="rect">
            <a:avLst/>
          </a:prstGeom>
          <a:solidFill>
            <a:srgbClr val="1DA4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9B0712-AD2A-C94E-CFCF-CCA15809C537}"/>
              </a:ext>
            </a:extLst>
          </p:cNvPr>
          <p:cNvSpPr/>
          <p:nvPr/>
        </p:nvSpPr>
        <p:spPr>
          <a:xfrm>
            <a:off x="9102678" y="5333232"/>
            <a:ext cx="1965960" cy="32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200</a:t>
            </a: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76FF1C3D-056E-8D86-EC4B-FB88B9A684E3}"/>
              </a:ext>
            </a:extLst>
          </p:cNvPr>
          <p:cNvSpPr/>
          <p:nvPr/>
        </p:nvSpPr>
        <p:spPr>
          <a:xfrm rot="5400000">
            <a:off x="8004410" y="3155571"/>
            <a:ext cx="402673" cy="57257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AB931B-2B03-DEA7-AF57-151A83E77682}"/>
              </a:ext>
            </a:extLst>
          </p:cNvPr>
          <p:cNvSpPr txBox="1"/>
          <p:nvPr/>
        </p:nvSpPr>
        <p:spPr>
          <a:xfrm>
            <a:off x="7923555" y="6213827"/>
            <a:ext cx="2038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405105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верхние углы 32">
            <a:extLst>
              <a:ext uri="{FF2B5EF4-FFF2-40B4-BE49-F238E27FC236}">
                <a16:creationId xmlns:a16="http://schemas.microsoft.com/office/drawing/2014/main" id="{9FBABC94-23E9-3F84-E551-9FD20BAA2431}"/>
              </a:ext>
            </a:extLst>
          </p:cNvPr>
          <p:cNvSpPr/>
          <p:nvPr/>
        </p:nvSpPr>
        <p:spPr>
          <a:xfrm rot="16200000">
            <a:off x="8600322" y="2944320"/>
            <a:ext cx="2347623" cy="4847771"/>
          </a:xfrm>
          <a:prstGeom prst="round2SameRect">
            <a:avLst>
              <a:gd name="adj1" fmla="val 10332"/>
              <a:gd name="adj2" fmla="val 0"/>
            </a:avLst>
          </a:prstGeom>
          <a:solidFill>
            <a:srgbClr val="5AB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01DC4-10A0-2637-9B3B-CEF3F147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442"/>
            <a:ext cx="6849497" cy="4608619"/>
          </a:xfrm>
          <a:prstGeom prst="rect">
            <a:avLst/>
          </a:prstGeom>
        </p:spPr>
      </p:pic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2919DC80-FA9A-2696-B015-CC0B17142556}"/>
              </a:ext>
            </a:extLst>
          </p:cNvPr>
          <p:cNvSpPr/>
          <p:nvPr/>
        </p:nvSpPr>
        <p:spPr>
          <a:xfrm rot="16200000">
            <a:off x="8042340" y="-298424"/>
            <a:ext cx="3451551" cy="4847771"/>
          </a:xfrm>
          <a:prstGeom prst="round2SameRect">
            <a:avLst>
              <a:gd name="adj1" fmla="val 10332"/>
              <a:gd name="adj2" fmla="val 0"/>
            </a:avLst>
          </a:prstGeom>
          <a:solidFill>
            <a:srgbClr val="8EC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AA5E8-60A6-97E6-934E-DC912CF633B4}"/>
              </a:ext>
            </a:extLst>
          </p:cNvPr>
          <p:cNvSpPr txBox="1"/>
          <p:nvPr/>
        </p:nvSpPr>
        <p:spPr>
          <a:xfrm>
            <a:off x="7794239" y="760193"/>
            <a:ext cx="3862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ru-RU" sz="1800" b="1" dirty="0">
                <a:solidFill>
                  <a:schemeClr val="tx1"/>
                </a:solidFill>
              </a:rPr>
              <a:t>Проблема которую я решаю</a:t>
            </a:r>
            <a:r>
              <a:rPr lang="ru-RU" sz="1800" dirty="0">
                <a:solidFill>
                  <a:schemeClr val="tx1"/>
                </a:solidFill>
              </a:rPr>
              <a:t>: высокая стоимость товаров из-за того, что их возят люди на машинах.</a:t>
            </a: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4CAE39EA-39B7-91CE-8D17-01727B318D45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01F61E2-B616-B217-4C0D-065138AB898F}"/>
              </a:ext>
            </a:extLst>
          </p:cNvPr>
          <p:cNvSpPr/>
          <p:nvPr/>
        </p:nvSpPr>
        <p:spPr>
          <a:xfrm>
            <a:off x="255848" y="440329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4C720AF-D54C-9DE1-06C3-EBF25D459F4B}"/>
              </a:ext>
            </a:extLst>
          </p:cNvPr>
          <p:cNvSpPr/>
          <p:nvPr/>
        </p:nvSpPr>
        <p:spPr>
          <a:xfrm>
            <a:off x="11509586" y="747316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900543" y="359814"/>
            <a:ext cx="5761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все грузы требуют машины и людей для перевозки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C0E4B-2534-2DA9-F5A0-F08C3C6EFF43}"/>
              </a:ext>
            </a:extLst>
          </p:cNvPr>
          <p:cNvSpPr txBox="1"/>
          <p:nvPr/>
        </p:nvSpPr>
        <p:spPr>
          <a:xfrm>
            <a:off x="7806947" y="4490959"/>
            <a:ext cx="38493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Мои гипотезы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можно управлять тягой дронов заменяя его детали;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можно построить воздушные дороги используя оборудование из магазина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37F15F0-A870-E106-E528-51E3B0E55D2C}"/>
              </a:ext>
            </a:extLst>
          </p:cNvPr>
          <p:cNvSpPr/>
          <p:nvPr/>
        </p:nvSpPr>
        <p:spPr>
          <a:xfrm>
            <a:off x="11434116" y="4444311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1FA9-5953-367E-0B93-98B2786F7822}"/>
              </a:ext>
            </a:extLst>
          </p:cNvPr>
          <p:cNvSpPr txBox="1"/>
          <p:nvPr/>
        </p:nvSpPr>
        <p:spPr>
          <a:xfrm>
            <a:off x="7821260" y="3152830"/>
            <a:ext cx="421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Моя 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снизить стоимость товаров.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C90D1E-8B78-A454-6A93-B52091A09AF6}"/>
              </a:ext>
            </a:extLst>
          </p:cNvPr>
          <p:cNvSpPr txBox="1"/>
          <p:nvPr/>
        </p:nvSpPr>
        <p:spPr>
          <a:xfrm>
            <a:off x="7806946" y="1830361"/>
            <a:ext cx="4216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ru-RU" sz="1800" b="1" dirty="0">
                <a:solidFill>
                  <a:schemeClr val="tx1"/>
                </a:solidFill>
              </a:rPr>
              <a:t>Мое решение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предлагаю создать в Уфе воздушные дороги для дронов, которые будут перевозить небольшие грузы прямо в квартиры.</a:t>
            </a:r>
          </a:p>
        </p:txBody>
      </p:sp>
    </p:spTree>
    <p:extLst>
      <p:ext uri="{BB962C8B-B14F-4D97-AF65-F5344CB8AC3E}">
        <p14:creationId xmlns:p14="http://schemas.microsoft.com/office/powerpoint/2010/main" val="418532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Человеческое лицо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6139BDE-C436-BD1C-B7B6-E2754D7E5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4" y="467606"/>
            <a:ext cx="7072170" cy="5304128"/>
          </a:xfrm>
          <a:prstGeom prst="rect">
            <a:avLst/>
          </a:prstGeom>
        </p:spPr>
      </p:pic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B38ED5B2-427B-065F-4A8F-289D6B4DEA7F}"/>
              </a:ext>
            </a:extLst>
          </p:cNvPr>
          <p:cNvSpPr/>
          <p:nvPr/>
        </p:nvSpPr>
        <p:spPr>
          <a:xfrm>
            <a:off x="10891475" y="6063414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475C3-8F72-EC95-5F42-BFA2D63BF7B4}"/>
              </a:ext>
            </a:extLst>
          </p:cNvPr>
          <p:cNvSpPr txBox="1"/>
          <p:nvPr/>
        </p:nvSpPr>
        <p:spPr>
          <a:xfrm>
            <a:off x="8175812" y="375898"/>
            <a:ext cx="34334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159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бы достигнуть цели – нужно решить 3 задачи:</a:t>
            </a:r>
            <a:endParaRPr lang="ru-RU" sz="3200" dirty="0">
              <a:solidFill>
                <a:srgbClr val="F1592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B619E-E609-3BE4-D9D3-864243B1E399}"/>
              </a:ext>
            </a:extLst>
          </p:cNvPr>
          <p:cNvSpPr txBox="1"/>
          <p:nvPr/>
        </p:nvSpPr>
        <p:spPr>
          <a:xfrm>
            <a:off x="8309711" y="2556511"/>
            <a:ext cx="3254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понять можем ли мы управлять тягой дрона.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44AC0-BD85-E36B-D2E5-F34E799D308F}"/>
              </a:ext>
            </a:extLst>
          </p:cNvPr>
          <p:cNvSpPr txBox="1"/>
          <p:nvPr/>
        </p:nvSpPr>
        <p:spPr>
          <a:xfrm>
            <a:off x="8309711" y="4061867"/>
            <a:ext cx="2999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создать схему воздушных дорог.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D5E1F-700E-832E-76C9-06D117ABAD71}"/>
              </a:ext>
            </a:extLst>
          </p:cNvPr>
          <p:cNvSpPr txBox="1"/>
          <p:nvPr/>
        </p:nvSpPr>
        <p:spPr>
          <a:xfrm>
            <a:off x="8309712" y="5262273"/>
            <a:ext cx="3191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попросить местные рестораны создать эти дороги.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1AE4306-2793-5FD2-60BB-A0D9BB4AD88A}"/>
              </a:ext>
            </a:extLst>
          </p:cNvPr>
          <p:cNvCxnSpPr>
            <a:cxnSpLocks/>
          </p:cNvCxnSpPr>
          <p:nvPr/>
        </p:nvCxnSpPr>
        <p:spPr>
          <a:xfrm flipV="1">
            <a:off x="8241391" y="2594612"/>
            <a:ext cx="0" cy="1102733"/>
          </a:xfrm>
          <a:prstGeom prst="line">
            <a:avLst/>
          </a:prstGeom>
          <a:ln>
            <a:solidFill>
              <a:srgbClr val="F1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89E3EC-4BB1-BA3A-741A-F37A7C7E84DD}"/>
              </a:ext>
            </a:extLst>
          </p:cNvPr>
          <p:cNvCxnSpPr>
            <a:cxnSpLocks/>
          </p:cNvCxnSpPr>
          <p:nvPr/>
        </p:nvCxnSpPr>
        <p:spPr>
          <a:xfrm flipV="1">
            <a:off x="8220000" y="3960087"/>
            <a:ext cx="0" cy="1069745"/>
          </a:xfrm>
          <a:prstGeom prst="line">
            <a:avLst/>
          </a:prstGeom>
          <a:ln>
            <a:solidFill>
              <a:srgbClr val="F1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9D493FE-0322-3E29-BF5E-8581A7BA98EE}"/>
              </a:ext>
            </a:extLst>
          </p:cNvPr>
          <p:cNvCxnSpPr>
            <a:cxnSpLocks/>
          </p:cNvCxnSpPr>
          <p:nvPr/>
        </p:nvCxnSpPr>
        <p:spPr>
          <a:xfrm flipH="1" flipV="1">
            <a:off x="8217129" y="5274521"/>
            <a:ext cx="2872" cy="1147827"/>
          </a:xfrm>
          <a:prstGeom prst="line">
            <a:avLst/>
          </a:prstGeom>
          <a:ln>
            <a:solidFill>
              <a:srgbClr val="F1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823D9A65-0F37-9D28-7E3E-AA8C2252995E}"/>
              </a:ext>
            </a:extLst>
          </p:cNvPr>
          <p:cNvSpPr/>
          <p:nvPr/>
        </p:nvSpPr>
        <p:spPr>
          <a:xfrm>
            <a:off x="10875106" y="367380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85A5B2-DE5B-1452-5805-910ADF49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016" y="5912911"/>
            <a:ext cx="517041" cy="7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8C055C-8488-C52B-DEC9-90F21AB85C10}"/>
              </a:ext>
            </a:extLst>
          </p:cNvPr>
          <p:cNvSpPr txBox="1"/>
          <p:nvPr/>
        </p:nvSpPr>
        <p:spPr>
          <a:xfrm>
            <a:off x="2980442" y="5912911"/>
            <a:ext cx="527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вадрокоптер придумал наш соотечественник Георгий Ботезат еще 100 лет назад.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07168-A232-EE1A-B746-98AEF89AFA67}"/>
              </a:ext>
            </a:extLst>
          </p:cNvPr>
          <p:cNvSpPr txBox="1"/>
          <p:nvPr/>
        </p:nvSpPr>
        <p:spPr>
          <a:xfrm>
            <a:off x="1252448" y="5889779"/>
            <a:ext cx="1894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Интересный факт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8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593349" y="1009890"/>
            <a:ext cx="11307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Нужно</a:t>
            </a:r>
            <a:r>
              <a:rPr lang="ru-RU" sz="2400" dirty="0">
                <a:solidFill>
                  <a:srgbClr val="EF532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понять можем ли мы управлять тягой дронов, заменяя его детали.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98F4C-CF70-33A1-D97C-65F7E8ADD5BB}"/>
              </a:ext>
            </a:extLst>
          </p:cNvPr>
          <p:cNvSpPr txBox="1"/>
          <p:nvPr/>
        </p:nvSpPr>
        <p:spPr>
          <a:xfrm>
            <a:off x="7661775" y="2570919"/>
            <a:ext cx="399761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бы решить эту задачу я провел исследования.</a:t>
            </a:r>
          </a:p>
          <a:p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Я ставил дрон на весы и смотрел как меняется вес дрона с разными лопастями. Результаты записывал в таблицу. </a:t>
            </a:r>
          </a:p>
          <a:p>
            <a:endParaRPr lang="ru-RU" sz="9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Получилось, что чем длиннее лопасти, тем больше тяга дрона.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84853-131A-4ACA-5AF7-F53C87723841}"/>
              </a:ext>
            </a:extLst>
          </p:cNvPr>
          <p:cNvSpPr txBox="1"/>
          <p:nvPr/>
        </p:nvSpPr>
        <p:spPr>
          <a:xfrm>
            <a:off x="543986" y="131529"/>
            <a:ext cx="7117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1DA4A6"/>
                </a:solidFill>
                <a:latin typeface="Times New Roman" panose="02020603050405020304" pitchFamily="18" charset="0"/>
              </a:rPr>
              <a:t>Первая задача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75BF6BDA-FAA8-975F-949E-09941997A865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0232A26-E680-4017-62D1-6C25CC5AE13C}"/>
              </a:ext>
            </a:extLst>
          </p:cNvPr>
          <p:cNvSpPr/>
          <p:nvPr/>
        </p:nvSpPr>
        <p:spPr>
          <a:xfrm>
            <a:off x="5728162" y="498851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3CE396A-48D4-427A-DBF9-5CF689C8F65B}"/>
              </a:ext>
            </a:extLst>
          </p:cNvPr>
          <p:cNvSpPr/>
          <p:nvPr/>
        </p:nvSpPr>
        <p:spPr>
          <a:xfrm>
            <a:off x="7661775" y="2058642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" name="Рисунок 11" descr="Изображение выглядит как текст, рукописный текст, бумаг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524F697-A312-8396-5DD3-1C4D282E0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9" y="1820068"/>
            <a:ext cx="2861402" cy="381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Изображение выглядит как человек, одежда, ребенок, начинающий ходить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EED95D9-3F3D-A1E5-82B0-F667F80BB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b="17690"/>
          <a:stretch/>
        </p:blipFill>
        <p:spPr bwMode="auto">
          <a:xfrm>
            <a:off x="3974799" y="1848701"/>
            <a:ext cx="3280655" cy="1815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Изображение выглядит как офисные принадлежности, человек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7FDBB3-2EB2-95DF-CCDD-7902700F8D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2" b="28390"/>
          <a:stretch/>
        </p:blipFill>
        <p:spPr bwMode="auto">
          <a:xfrm>
            <a:off x="3974799" y="4017285"/>
            <a:ext cx="3206622" cy="1587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9D5947-FADE-7735-55FF-E8C6CF0E4CF1}"/>
              </a:ext>
            </a:extLst>
          </p:cNvPr>
          <p:cNvSpPr txBox="1"/>
          <p:nvPr/>
        </p:nvSpPr>
        <p:spPr>
          <a:xfrm>
            <a:off x="1188720" y="5892476"/>
            <a:ext cx="10746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1592A"/>
                </a:solidFill>
                <a:latin typeface="Times New Roman" panose="02020603050405020304" pitchFamily="18" charset="0"/>
              </a:rPr>
              <a:t>Вывод: первая задача решена, так как я понял, что могу управлять тягой дрона.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77D09-2805-2C16-5A6E-5D3806010642}"/>
              </a:ext>
            </a:extLst>
          </p:cNvPr>
          <p:cNvSpPr txBox="1"/>
          <p:nvPr/>
        </p:nvSpPr>
        <p:spPr>
          <a:xfrm>
            <a:off x="8892931" y="284544"/>
            <a:ext cx="2489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/>
                <a:highlight>
                  <a:srgbClr val="1DA4A6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дрона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93987EF-D543-24FE-4500-D92E8A32B741}"/>
              </a:ext>
            </a:extLst>
          </p:cNvPr>
          <p:cNvSpPr/>
          <p:nvPr/>
        </p:nvSpPr>
        <p:spPr>
          <a:xfrm>
            <a:off x="11341014" y="228465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A1EEFBD-5FEF-84BE-8F66-39A7A775E7D6}"/>
              </a:ext>
            </a:extLst>
          </p:cNvPr>
          <p:cNvSpPr/>
          <p:nvPr/>
        </p:nvSpPr>
        <p:spPr>
          <a:xfrm>
            <a:off x="657745" y="5869930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414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3DAB46-ED36-079C-29E2-30F74C911EF0}"/>
              </a:ext>
            </a:extLst>
          </p:cNvPr>
          <p:cNvSpPr txBox="1"/>
          <p:nvPr/>
        </p:nvSpPr>
        <p:spPr>
          <a:xfrm>
            <a:off x="544306" y="1148780"/>
            <a:ext cx="11307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РЕЗУЛЬТАТОВ РАБОТЫ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98F4C-CF70-33A1-D97C-65F7E8ADD5BB}"/>
              </a:ext>
            </a:extLst>
          </p:cNvPr>
          <p:cNvSpPr txBox="1"/>
          <p:nvPr/>
        </p:nvSpPr>
        <p:spPr>
          <a:xfrm>
            <a:off x="9681882" y="2303305"/>
            <a:ext cx="22698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Лопасти длиной 6 см. могут поднять только сам вертолет.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Лопасти длиной 8 см. могут поднять 8 грамм груза 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84853-131A-4ACA-5AF7-F53C87723841}"/>
              </a:ext>
            </a:extLst>
          </p:cNvPr>
          <p:cNvSpPr txBox="1"/>
          <p:nvPr/>
        </p:nvSpPr>
        <p:spPr>
          <a:xfrm>
            <a:off x="543986" y="131529"/>
            <a:ext cx="7117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1DA4A6"/>
                </a:solidFill>
                <a:latin typeface="Times New Roman" panose="02020603050405020304" pitchFamily="18" charset="0"/>
              </a:rPr>
              <a:t>Первая задача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75BF6BDA-FAA8-975F-949E-09941997A865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0232A26-E680-4017-62D1-6C25CC5AE13C}"/>
              </a:ext>
            </a:extLst>
          </p:cNvPr>
          <p:cNvSpPr/>
          <p:nvPr/>
        </p:nvSpPr>
        <p:spPr>
          <a:xfrm>
            <a:off x="5728162" y="498851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3CE396A-48D4-427A-DBF9-5CF689C8F65B}"/>
              </a:ext>
            </a:extLst>
          </p:cNvPr>
          <p:cNvSpPr/>
          <p:nvPr/>
        </p:nvSpPr>
        <p:spPr>
          <a:xfrm>
            <a:off x="9681882" y="1759939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D5947-FADE-7735-55FF-E8C6CF0E4CF1}"/>
              </a:ext>
            </a:extLst>
          </p:cNvPr>
          <p:cNvSpPr txBox="1"/>
          <p:nvPr/>
        </p:nvSpPr>
        <p:spPr>
          <a:xfrm>
            <a:off x="1299618" y="5806857"/>
            <a:ext cx="9146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1592A"/>
                </a:solidFill>
                <a:latin typeface="Times New Roman" panose="02020603050405020304" pitchFamily="18" charset="0"/>
              </a:rPr>
              <a:t>Вывод: я смог увеличить грузоподъемность вертолета, поставив лопасти большей длины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77D09-2805-2C16-5A6E-5D3806010642}"/>
              </a:ext>
            </a:extLst>
          </p:cNvPr>
          <p:cNvSpPr txBox="1"/>
          <p:nvPr/>
        </p:nvSpPr>
        <p:spPr>
          <a:xfrm>
            <a:off x="7661775" y="284544"/>
            <a:ext cx="372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/>
                <a:highlight>
                  <a:srgbClr val="1DA4A6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полета с грузом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93987EF-D543-24FE-4500-D92E8A32B741}"/>
              </a:ext>
            </a:extLst>
          </p:cNvPr>
          <p:cNvSpPr/>
          <p:nvPr/>
        </p:nvSpPr>
        <p:spPr>
          <a:xfrm>
            <a:off x="11341014" y="228465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A1EEFBD-5FEF-84BE-8F66-39A7A775E7D6}"/>
              </a:ext>
            </a:extLst>
          </p:cNvPr>
          <p:cNvSpPr/>
          <p:nvPr/>
        </p:nvSpPr>
        <p:spPr>
          <a:xfrm>
            <a:off x="657745" y="5869930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BF6B58-EF14-3461-4E36-10A23B06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91563" y="1377272"/>
            <a:ext cx="3202907" cy="42705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99DAB1-0BB7-B9AD-D81B-A0D6CEFF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49" y="1862551"/>
            <a:ext cx="4335261" cy="32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499CB3-AEFB-726C-4E57-B3BF06B5C409}"/>
              </a:ext>
            </a:extLst>
          </p:cNvPr>
          <p:cNvSpPr txBox="1"/>
          <p:nvPr/>
        </p:nvSpPr>
        <p:spPr>
          <a:xfrm>
            <a:off x="3562472" y="5736492"/>
            <a:ext cx="7613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159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я создал проект воздушных дорог используя то, что уже сегодня продается в магазине. Значит вторая задача решена.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D8FB3E7-7DE7-B9BB-3073-402BDDA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11" y="2383439"/>
            <a:ext cx="6607690" cy="322128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текст, небо, на открытом воздухе, Рекламный щит&#10;&#10;Автоматически созданное описание">
            <a:extLst>
              <a:ext uri="{FF2B5EF4-FFF2-40B4-BE49-F238E27FC236}">
                <a16:creationId xmlns:a16="http://schemas.microsoft.com/office/drawing/2014/main" id="{3497D26F-75B0-0FE5-984B-4CD72BF9C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06"/>
          <a:stretch/>
        </p:blipFill>
        <p:spPr>
          <a:xfrm>
            <a:off x="9672038" y="2400099"/>
            <a:ext cx="2255608" cy="3181299"/>
          </a:xfrm>
          <a:prstGeom prst="rect">
            <a:avLst/>
          </a:prstGeom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D29CC2D4-5301-4964-F839-20D6DFFCC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/>
          <a:stretch/>
        </p:blipFill>
        <p:spPr bwMode="auto">
          <a:xfrm>
            <a:off x="4402716" y="1854483"/>
            <a:ext cx="2667510" cy="15329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 descr="Изображение выглядит как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AD5336E-0063-25F4-6CF2-524EDD79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36" y="4262651"/>
            <a:ext cx="1690238" cy="13225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0144BD50-5666-98BD-9F0D-067F602F06AF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8778240" y="3799840"/>
            <a:ext cx="893798" cy="190909"/>
          </a:xfrm>
          <a:prstGeom prst="straightConnector1">
            <a:avLst/>
          </a:prstGeom>
          <a:ln w="76200">
            <a:solidFill>
              <a:srgbClr val="27A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57B2C90A-23E0-6C38-1439-7C4F2885DFC3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5736471" y="3387386"/>
            <a:ext cx="151431" cy="746292"/>
          </a:xfrm>
          <a:prstGeom prst="straightConnector1">
            <a:avLst/>
          </a:prstGeom>
          <a:ln w="76200">
            <a:solidFill>
              <a:srgbClr val="27A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AE85FB1D-9EF2-5AA2-27ED-1D4D41FF4CBD}"/>
              </a:ext>
            </a:extLst>
          </p:cNvPr>
          <p:cNvCxnSpPr>
            <a:cxnSpLocks/>
          </p:cNvCxnSpPr>
          <p:nvPr/>
        </p:nvCxnSpPr>
        <p:spPr>
          <a:xfrm flipV="1">
            <a:off x="2376331" y="4645014"/>
            <a:ext cx="1186141" cy="376780"/>
          </a:xfrm>
          <a:prstGeom prst="straightConnector1">
            <a:avLst/>
          </a:prstGeom>
          <a:ln w="76200">
            <a:solidFill>
              <a:srgbClr val="27A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E708A9B2-6D7C-2214-B438-5FEF3F4785B7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3C1F515-BD8A-5AE1-D753-DD76C4634742}"/>
              </a:ext>
            </a:extLst>
          </p:cNvPr>
          <p:cNvSpPr/>
          <p:nvPr/>
        </p:nvSpPr>
        <p:spPr>
          <a:xfrm>
            <a:off x="6256179" y="407275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583D56D-39BB-30EB-F705-20D8A8B6A0C5}"/>
              </a:ext>
            </a:extLst>
          </p:cNvPr>
          <p:cNvSpPr/>
          <p:nvPr/>
        </p:nvSpPr>
        <p:spPr>
          <a:xfrm>
            <a:off x="3018615" y="5757451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DD634-7C3F-529C-81A6-D44E2658D8C9}"/>
              </a:ext>
            </a:extLst>
          </p:cNvPr>
          <p:cNvSpPr txBox="1"/>
          <p:nvPr/>
        </p:nvSpPr>
        <p:spPr>
          <a:xfrm>
            <a:off x="6776730" y="86615"/>
            <a:ext cx="5242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1DA4A6"/>
                </a:solidFill>
                <a:latin typeface="Times New Roman" panose="02020603050405020304" pitchFamily="18" charset="0"/>
              </a:rPr>
              <a:t>Вторая задача</a:t>
            </a:r>
            <a:endParaRPr lang="ru-RU" sz="5400" b="1" dirty="0">
              <a:solidFill>
                <a:srgbClr val="1DA4A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99D69-F8F6-6CF5-F928-86D461CC80D9}"/>
              </a:ext>
            </a:extLst>
          </p:cNvPr>
          <p:cNvSpPr txBox="1"/>
          <p:nvPr/>
        </p:nvSpPr>
        <p:spPr>
          <a:xfrm>
            <a:off x="5046918" y="944785"/>
            <a:ext cx="7462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Нужно создать проект воздушных дорог над Уфой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67AEC-B490-6C8E-EBC0-B343CB79EEC8}"/>
              </a:ext>
            </a:extLst>
          </p:cNvPr>
          <p:cNvSpPr txBox="1"/>
          <p:nvPr/>
        </p:nvSpPr>
        <p:spPr>
          <a:xfrm>
            <a:off x="1146599" y="5783894"/>
            <a:ext cx="1797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highlight>
                  <a:srgbClr val="1DA4A6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 по плакату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8093273-DDA5-A1C0-FFD2-85E9E2E04840}"/>
              </a:ext>
            </a:extLst>
          </p:cNvPr>
          <p:cNvSpPr/>
          <p:nvPr/>
        </p:nvSpPr>
        <p:spPr>
          <a:xfrm>
            <a:off x="602222" y="5786418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B32C3-8C8D-1BEC-4C92-2E36F9DB353F}"/>
              </a:ext>
            </a:extLst>
          </p:cNvPr>
          <p:cNvSpPr txBox="1"/>
          <p:nvPr/>
        </p:nvSpPr>
        <p:spPr>
          <a:xfrm>
            <a:off x="7131502" y="1804491"/>
            <a:ext cx="2189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1600" dirty="0"/>
              <a:t>Станция управления на крышах</a:t>
            </a:r>
          </a:p>
        </p:txBody>
      </p:sp>
      <p:pic>
        <p:nvPicPr>
          <p:cNvPr id="20" name="Рисунок 19" descr="Изображение выглядит как строительство, окно, на открытом воздухе, дом&#10;&#10;Автоматически созданное описание">
            <a:extLst>
              <a:ext uri="{FF2B5EF4-FFF2-40B4-BE49-F238E27FC236}">
                <a16:creationId xmlns:a16="http://schemas.microsoft.com/office/drawing/2014/main" id="{0C641074-CE0E-B6BD-C873-D94C5FCE5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11" y="458660"/>
            <a:ext cx="2948209" cy="175432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троительство, контейнер, Контейнер для отходов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862B42E-091A-E372-8AF3-09C0AE4B46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7"/>
          <a:stretch/>
        </p:blipFill>
        <p:spPr bwMode="auto">
          <a:xfrm>
            <a:off x="643144" y="2383439"/>
            <a:ext cx="1673930" cy="1693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9E37085-2352-542C-929F-E301F0956FED}"/>
              </a:ext>
            </a:extLst>
          </p:cNvPr>
          <p:cNvCxnSpPr>
            <a:cxnSpLocks/>
          </p:cNvCxnSpPr>
          <p:nvPr/>
        </p:nvCxnSpPr>
        <p:spPr>
          <a:xfrm>
            <a:off x="1238275" y="3739964"/>
            <a:ext cx="0" cy="673082"/>
          </a:xfrm>
          <a:prstGeom prst="straightConnector1">
            <a:avLst/>
          </a:prstGeom>
          <a:ln w="76200">
            <a:solidFill>
              <a:srgbClr val="EF532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7030735-DF18-8BCF-1D27-D008359FAA80}"/>
              </a:ext>
            </a:extLst>
          </p:cNvPr>
          <p:cNvCxnSpPr>
            <a:cxnSpLocks/>
          </p:cNvCxnSpPr>
          <p:nvPr/>
        </p:nvCxnSpPr>
        <p:spPr>
          <a:xfrm>
            <a:off x="837097" y="2096878"/>
            <a:ext cx="8915" cy="2318513"/>
          </a:xfrm>
          <a:prstGeom prst="straightConnector1">
            <a:avLst/>
          </a:prstGeom>
          <a:ln w="76200">
            <a:solidFill>
              <a:srgbClr val="EF532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920911-C7D5-805F-4208-AEAE96701743}"/>
              </a:ext>
            </a:extLst>
          </p:cNvPr>
          <p:cNvSpPr txBox="1"/>
          <p:nvPr/>
        </p:nvSpPr>
        <p:spPr>
          <a:xfrm>
            <a:off x="4955431" y="5690684"/>
            <a:ext cx="6103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1592A"/>
                </a:solidFill>
                <a:latin typeface="Times New Roman" panose="02020603050405020304" pitchFamily="18" charset="0"/>
              </a:rPr>
              <a:t>Письмо отправили во Вкусно и Точка, Ростикс, Бургеркинг, Яндекс и другие компании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9534609-67B4-5270-B441-F44DF372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4" y="1751920"/>
            <a:ext cx="4028791" cy="48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98F4C-CF70-33A1-D97C-65F7E8ADD5BB}"/>
              </a:ext>
            </a:extLst>
          </p:cNvPr>
          <p:cNvSpPr txBox="1"/>
          <p:nvPr/>
        </p:nvSpPr>
        <p:spPr>
          <a:xfrm>
            <a:off x="1552234" y="2477462"/>
            <a:ext cx="20443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</a:rPr>
              <a:t>Я с папой написал открытое письмо компаниям Уфы, с просьбой построить воздушную дорогу.</a:t>
            </a:r>
          </a:p>
          <a:p>
            <a:r>
              <a:rPr lang="ru-RU" sz="2000" i="1" dirty="0">
                <a:latin typeface="Times New Roman" panose="02020603050405020304" pitchFamily="18" charset="0"/>
              </a:rPr>
              <a:t>Ответов пока не получил.</a:t>
            </a:r>
          </a:p>
        </p:txBody>
      </p:sp>
      <p:pic>
        <p:nvPicPr>
          <p:cNvPr id="6" name="Рисунок 5" descr="Изображение выглядит как текст, рукописный текст, письмо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E8C89082-98D9-5F7E-F378-CE75C500D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8" y="2043844"/>
            <a:ext cx="2637744" cy="35169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офисные принадлежности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1745691-54E9-DDD8-54A3-3AC7C3F70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31" y="2043844"/>
            <a:ext cx="2637744" cy="3516992"/>
          </a:xfrm>
          <a:prstGeom prst="rect">
            <a:avLst/>
          </a:prstGeom>
        </p:spPr>
      </p:pic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21E547C7-0A26-33A1-BA0C-448D58109891}"/>
              </a:ext>
            </a:extLst>
          </p:cNvPr>
          <p:cNvSpPr/>
          <p:nvPr/>
        </p:nvSpPr>
        <p:spPr>
          <a:xfrm>
            <a:off x="10891475" y="6052655"/>
            <a:ext cx="1307698" cy="80534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519C093-4F87-3D32-9447-A5D1F24548A4}"/>
              </a:ext>
            </a:extLst>
          </p:cNvPr>
          <p:cNvSpPr/>
          <p:nvPr/>
        </p:nvSpPr>
        <p:spPr>
          <a:xfrm>
            <a:off x="2940344" y="2538422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782FF3E-EB53-654C-7E00-1CD1B2342F3E}"/>
              </a:ext>
            </a:extLst>
          </p:cNvPr>
          <p:cNvSpPr/>
          <p:nvPr/>
        </p:nvSpPr>
        <p:spPr>
          <a:xfrm>
            <a:off x="5890746" y="527332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34D3E-C17F-90AC-B3FE-955149CED728}"/>
              </a:ext>
            </a:extLst>
          </p:cNvPr>
          <p:cNvSpPr txBox="1"/>
          <p:nvPr/>
        </p:nvSpPr>
        <p:spPr>
          <a:xfrm>
            <a:off x="788820" y="180795"/>
            <a:ext cx="5242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1DA4A6"/>
                </a:solidFill>
                <a:latin typeface="Times New Roman" panose="02020603050405020304" pitchFamily="18" charset="0"/>
              </a:rPr>
              <a:t>Третья задача</a:t>
            </a:r>
            <a:endParaRPr lang="ru-RU" sz="5400" b="1" dirty="0">
              <a:solidFill>
                <a:srgbClr val="1DA4A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F75A1-E688-1899-5967-636C12F2378B}"/>
              </a:ext>
            </a:extLst>
          </p:cNvPr>
          <p:cNvSpPr txBox="1"/>
          <p:nvPr/>
        </p:nvSpPr>
        <p:spPr>
          <a:xfrm>
            <a:off x="799965" y="1114349"/>
            <a:ext cx="10366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Нужно попросить компании создать воздушные дороги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62370-7771-AFC9-B683-AEDB97C61C52}"/>
              </a:ext>
            </a:extLst>
          </p:cNvPr>
          <p:cNvSpPr txBox="1"/>
          <p:nvPr/>
        </p:nvSpPr>
        <p:spPr>
          <a:xfrm>
            <a:off x="8824141" y="294191"/>
            <a:ext cx="2489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/>
                <a:highlight>
                  <a:srgbClr val="EF532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Показ письма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FB3A67B-4EFF-E2E1-1F01-113DD23DBCE9}"/>
              </a:ext>
            </a:extLst>
          </p:cNvPr>
          <p:cNvSpPr/>
          <p:nvPr/>
        </p:nvSpPr>
        <p:spPr>
          <a:xfrm>
            <a:off x="11313299" y="252715"/>
            <a:ext cx="469751" cy="4522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6522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618</Words>
  <Application>Microsoft Office PowerPoint</Application>
  <PresentationFormat>Широкоэкранный</PresentationFormat>
  <Paragraphs>115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Дортман</dc:creator>
  <cp:lastModifiedBy>Андрей Дортман</cp:lastModifiedBy>
  <cp:revision>440</cp:revision>
  <dcterms:created xsi:type="dcterms:W3CDTF">2023-09-18T18:30:06Z</dcterms:created>
  <dcterms:modified xsi:type="dcterms:W3CDTF">2023-10-22T13:49:45Z</dcterms:modified>
</cp:coreProperties>
</file>