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4"/>
  </p:notesMasterIdLst>
  <p:sldIdLst>
    <p:sldId id="258" r:id="rId2"/>
    <p:sldId id="260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80" autoAdjust="0"/>
    <p:restoredTop sz="94615" autoAdjust="0"/>
  </p:normalViewPr>
  <p:slideViewPr>
    <p:cSldViewPr>
      <p:cViewPr varScale="1">
        <p:scale>
          <a:sx n="47" d="100"/>
          <a:sy n="47" d="100"/>
        </p:scale>
        <p:origin x="-14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CECED-39A5-4B92-8F16-5BA306EBA5AF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30551-FA12-4C69-8DA7-4EC84EE437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96C5F-8BED-42A1-BE56-518CD7F8E207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CF7FDC-F848-4578-B7A5-7BB7B39DD7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96C5F-8BED-42A1-BE56-518CD7F8E207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CF7FDC-F848-4578-B7A5-7BB7B39DD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96C5F-8BED-42A1-BE56-518CD7F8E207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CF7FDC-F848-4578-B7A5-7BB7B39DD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96C5F-8BED-42A1-BE56-518CD7F8E207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CF7FDC-F848-4578-B7A5-7BB7B39DD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96C5F-8BED-42A1-BE56-518CD7F8E207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CF7FDC-F848-4578-B7A5-7BB7B39DD7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96C5F-8BED-42A1-BE56-518CD7F8E207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CF7FDC-F848-4578-B7A5-7BB7B39DD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96C5F-8BED-42A1-BE56-518CD7F8E207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CF7FDC-F848-4578-B7A5-7BB7B39DD7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96C5F-8BED-42A1-BE56-518CD7F8E207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CF7FDC-F848-4578-B7A5-7BB7B39DD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96C5F-8BED-42A1-BE56-518CD7F8E207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CF7FDC-F848-4578-B7A5-7BB7B39DD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96C5F-8BED-42A1-BE56-518CD7F8E207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CF7FDC-F848-4578-B7A5-7BB7B39DD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4596C5F-8BED-42A1-BE56-518CD7F8E207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DCF7FDC-F848-4578-B7A5-7BB7B39DD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4596C5F-8BED-42A1-BE56-518CD7F8E207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DCF7FDC-F848-4578-B7A5-7BB7B39DD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056784" cy="908720"/>
          </a:xfrm>
        </p:spPr>
        <p:txBody>
          <a:bodyPr/>
          <a:lstStyle/>
          <a:p>
            <a:r>
              <a:rPr lang="ru-RU" sz="3200" i="1" dirty="0" smtClean="0"/>
              <a:t>Финансовая модель </a:t>
            </a:r>
            <a:r>
              <a:rPr lang="ru-RU" sz="3200" i="1" dirty="0" smtClean="0"/>
              <a:t>школы с учетом каникул 2 месяца </a:t>
            </a:r>
            <a:endParaRPr lang="ru-RU" sz="3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764704"/>
            <a:ext cx="7776864" cy="4644008"/>
          </a:xfrm>
        </p:spPr>
        <p:txBody>
          <a:bodyPr/>
          <a:lstStyle/>
          <a:p>
            <a:endParaRPr lang="ru-RU" dirty="0" smtClean="0"/>
          </a:p>
          <a:p>
            <a:r>
              <a:rPr lang="ru-RU" sz="2400" dirty="0" smtClean="0"/>
              <a:t>Школа рассчитывается на 315-480 учеников</a:t>
            </a:r>
          </a:p>
          <a:p>
            <a:r>
              <a:rPr lang="ru-RU" sz="2400" dirty="0" smtClean="0"/>
              <a:t>Оплата за месяц обучения 270 000тг</a:t>
            </a:r>
          </a:p>
          <a:p>
            <a:r>
              <a:rPr lang="ru-RU" sz="2400" dirty="0" smtClean="0"/>
              <a:t>Вступительные взнос для обеспечения ученика необходимыми  принадлежностями </a:t>
            </a:r>
          </a:p>
          <a:p>
            <a:r>
              <a:rPr lang="ru-RU" sz="2400" dirty="0" smtClean="0"/>
              <a:t> (</a:t>
            </a:r>
            <a:r>
              <a:rPr lang="ru-RU" sz="2400" dirty="0" err="1" smtClean="0"/>
              <a:t>единоразовый</a:t>
            </a:r>
            <a:r>
              <a:rPr lang="ru-RU" sz="2400" dirty="0" smtClean="0"/>
              <a:t>) 130 000 </a:t>
            </a:r>
            <a:r>
              <a:rPr lang="ru-RU" sz="2400" dirty="0" err="1" smtClean="0"/>
              <a:t>тг</a:t>
            </a:r>
            <a:endParaRPr lang="ru-RU" sz="2400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47664" y="3645024"/>
          <a:ext cx="6279096" cy="27919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69774"/>
                <a:gridCol w="1569774"/>
                <a:gridCol w="1612980"/>
                <a:gridCol w="1526568"/>
              </a:tblGrid>
              <a:tr h="781504"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r>
                        <a:rPr lang="ru-RU" baseline="0" dirty="0" smtClean="0"/>
                        <a:t> учеников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Месячный</a:t>
                      </a:r>
                      <a:r>
                        <a:rPr lang="ru-RU" baseline="0" dirty="0" smtClean="0"/>
                        <a:t> доход (тенге)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Годовой</a:t>
                      </a:r>
                    </a:p>
                    <a:p>
                      <a:r>
                        <a:rPr lang="ru-RU" dirty="0" smtClean="0"/>
                        <a:t>доход</a:t>
                      </a:r>
                    </a:p>
                    <a:p>
                      <a:r>
                        <a:rPr lang="ru-RU" dirty="0" smtClean="0"/>
                        <a:t> ( тенге</a:t>
                      </a:r>
                      <a:r>
                        <a:rPr lang="ru-RU" baseline="0" dirty="0" smtClean="0"/>
                        <a:t>)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Вступительный взнос (тенге)</a:t>
                      </a:r>
                      <a:endParaRPr lang="ru-RU" dirty="0"/>
                    </a:p>
                  </a:txBody>
                  <a:tcPr/>
                </a:tc>
              </a:tr>
              <a:tr h="781504">
                <a:tc>
                  <a:txBody>
                    <a:bodyPr/>
                    <a:lstStyle/>
                    <a:p>
                      <a:r>
                        <a:rPr lang="ru-RU" dirty="0" smtClean="0"/>
                        <a:t>315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85 500</a:t>
                      </a:r>
                      <a:r>
                        <a:rPr lang="ru-RU" baseline="0" dirty="0" smtClean="0"/>
                        <a:t>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850 500</a:t>
                      </a:r>
                      <a:r>
                        <a:rPr lang="ru-RU" baseline="0" dirty="0" smtClean="0"/>
                        <a:t> 000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40 950 000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095996">
                <a:tc>
                  <a:txBody>
                    <a:bodyPr/>
                    <a:lstStyle/>
                    <a:p>
                      <a:r>
                        <a:rPr lang="ru-RU" dirty="0" smtClean="0"/>
                        <a:t>480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129 600</a:t>
                      </a:r>
                      <a:r>
                        <a:rPr lang="ru-RU" baseline="0" dirty="0" smtClean="0"/>
                        <a:t>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1 296 00</a:t>
                      </a:r>
                      <a:r>
                        <a:rPr lang="ru-RU" baseline="0" dirty="0" smtClean="0"/>
                        <a:t>0 000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62 400 000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772400" cy="914400"/>
          </a:xfrm>
        </p:spPr>
        <p:txBody>
          <a:bodyPr/>
          <a:lstStyle/>
          <a:p>
            <a:r>
              <a:rPr lang="ru-RU" sz="2400" dirty="0" smtClean="0"/>
              <a:t>План расхода инвестиций интегральной школы искусств 2025</a:t>
            </a:r>
            <a:r>
              <a:rPr lang="en-US" sz="2400" dirty="0" smtClean="0"/>
              <a:t>-2026</a:t>
            </a:r>
            <a:endParaRPr lang="ru-RU" sz="24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755650" y="928712"/>
          <a:ext cx="7772400" cy="511177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Статья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Аренда </a:t>
                      </a:r>
                      <a:r>
                        <a:rPr lang="ru-RU" baseline="0" dirty="0" smtClean="0"/>
                        <a:t> здания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Просторные помещения для классов, студий, актовых и танцевальных залов, оборудованных по стандартам.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Ремонт и дизайн интерьера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Обустройство учебных классов, студий, сцен,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танцполов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а также мест для отдыха учеников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Оборудование и техника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Приобретение мебели, музыкальных инструментов, освещения, звукового оборудования, спортивного инвентаря.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Образовательные материалы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Учебники, методические пособия, расходные материалы для художественных и творческих занятий.,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Заработная плата сотрудников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Оплата труда педагогов по общеобразовательным и творческим направлениям, административного персонала.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Маркетинг и реклама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Привлечение учеников через рекламу, создание сайта, продвижение в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соцсетях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проведение мероприятий.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IT-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инфраструктура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цифровой платформы для управления школой,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онлайн-обучения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интерактивного расписания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Необходимые лицензии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Получение образовательной лицензии, сертификаций и разрешений</a:t>
                      </a:r>
                      <a:endParaRPr lang="ru-RU" sz="1200" dirty="0"/>
                    </a:p>
                  </a:txBody>
                  <a:tcPr/>
                </a:tc>
              </a:tr>
              <a:tr h="717574"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Резервный фонд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Средства на непредвиденные расходы, модернизацию и развитие школы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4934</TotalTime>
  <Words>219</Words>
  <Application>Microsoft Office PowerPoint</Application>
  <PresentationFormat>Экран (4:3)</PresentationFormat>
  <Paragraphs>41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Метро</vt:lpstr>
      <vt:lpstr>Финансовая модель школы с учетом каникул 2 месяца </vt:lpstr>
      <vt:lpstr>План расхода инвестиций интегральной школы искусств 2025-2026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Noyan</dc:creator>
  <cp:lastModifiedBy>Noyan</cp:lastModifiedBy>
  <cp:revision>3</cp:revision>
  <dcterms:created xsi:type="dcterms:W3CDTF">2025-01-17T13:55:09Z</dcterms:created>
  <dcterms:modified xsi:type="dcterms:W3CDTF">2025-01-21T17:58:58Z</dcterms:modified>
</cp:coreProperties>
</file>