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4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79" r:id="rId9"/>
    <p:sldId id="264" r:id="rId10"/>
    <p:sldId id="274" r:id="rId11"/>
    <p:sldId id="265" r:id="rId12"/>
    <p:sldId id="275" r:id="rId13"/>
    <p:sldId id="266" r:id="rId14"/>
    <p:sldId id="276" r:id="rId15"/>
    <p:sldId id="267" r:id="rId16"/>
    <p:sldId id="277" r:id="rId17"/>
    <p:sldId id="268" r:id="rId18"/>
    <p:sldId id="278" r:id="rId19"/>
    <p:sldId id="269" r:id="rId20"/>
    <p:sldId id="270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7AB55-8DE6-4C8B-A7B0-04671C500085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E50D1-555F-4AB0-8771-EAF5B7917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089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50D1-555F-4AB0-8771-EAF5B7917B8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17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29523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Урок русского языка по теме «Правописание безударных падежных окончаний имён существительных в единственном числе».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725144"/>
            <a:ext cx="3744416" cy="16561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Выполнила учитель начальных классов </a:t>
            </a:r>
          </a:p>
          <a:p>
            <a:r>
              <a:rPr lang="ru-RU" sz="2800" b="1" dirty="0" err="1" smtClean="0">
                <a:solidFill>
                  <a:srgbClr val="002060"/>
                </a:solidFill>
              </a:rPr>
              <a:t>Суфиянова</a:t>
            </a:r>
            <a:r>
              <a:rPr lang="ru-RU" sz="2800" b="1" dirty="0" smtClean="0">
                <a:solidFill>
                  <a:srgbClr val="002060"/>
                </a:solidFill>
              </a:rPr>
              <a:t> Э.С.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99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484784"/>
            <a:ext cx="8208912" cy="4641379"/>
          </a:xfrm>
        </p:spPr>
        <p:txBody>
          <a:bodyPr>
            <a:normAutofit lnSpcReduction="10000"/>
          </a:bodyPr>
          <a:lstStyle/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Просклоняйте имена существительные по падежам, выделите окончания.</a:t>
            </a: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берлог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солнц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карусель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Т.п.  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Clr>
                <a:srgbClr val="31B6FD"/>
              </a:buClr>
              <a:buNone/>
            </a:pP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 1 группа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736" y="2780928"/>
            <a:ext cx="288032" cy="26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37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052736"/>
            <a:ext cx="7632848" cy="5112568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Просклоняйте имена существительные по падежам, выделите окончания.</a:t>
            </a:r>
          </a:p>
          <a:p>
            <a:pPr algn="just"/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берлог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солнц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карусель   </a:t>
            </a:r>
          </a:p>
          <a:p>
            <a:pPr algn="just"/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берлог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солнц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карусел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just"/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берлог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солнц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карусел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just"/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берлог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солнц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карусель</a:t>
            </a:r>
          </a:p>
          <a:p>
            <a:pPr algn="just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Т.п.   берлог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солнц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карусель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</a:p>
          <a:p>
            <a:pPr algn="just"/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о берлог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  солнц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  карусел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752" y="2348880"/>
            <a:ext cx="288032" cy="26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1" y="4077072"/>
            <a:ext cx="288033" cy="26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0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5" cy="4713387"/>
          </a:xfrm>
        </p:spPr>
        <p:txBody>
          <a:bodyPr/>
          <a:lstStyle/>
          <a:p>
            <a:pPr marL="0" lvl="0" indent="0" algn="ctr">
              <a:buClr>
                <a:srgbClr val="31B6FD"/>
              </a:buClr>
              <a:buNone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Употреби слова в скобках в нужном падеже. Выдели безударные окончания, укажи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падеж.</a:t>
            </a:r>
          </a:p>
          <a:p>
            <a:pPr marL="0" lvl="0" indent="0" algn="ctr">
              <a:buClr>
                <a:srgbClr val="31B6FD"/>
              </a:buClr>
              <a:buNone/>
            </a:pPr>
            <a:endParaRPr 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Знайте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бывает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(лодк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 – без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(песн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хлеба 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(мук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Дождика – без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(тучк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розы – без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(шип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Сказок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без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(начал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 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(гриб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  2 группа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85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      2 группа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560840" cy="46805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Употреби слова в скобках в нужном падеже. Выдели безударные окончания, укажи падеж.</a:t>
            </a:r>
          </a:p>
          <a:p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Знайте, не бывает лодк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без рек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(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 – без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,хлеба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без мук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Дождика – без тучк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розы – без шип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Сказок – без начал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леса – без гриб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80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pPr lvl="0">
              <a:buClr>
                <a:srgbClr val="31B6FD"/>
              </a:buClr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слова. Допишите окончания имён существительных, выделите окончания.</a:t>
            </a:r>
          </a:p>
          <a:p>
            <a:pPr lvl="0">
              <a:buClr>
                <a:srgbClr val="31B6FD"/>
              </a:buClr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31B6FD"/>
              </a:buClr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крышк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диван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возле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рощ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пристан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катер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коробк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 3 группа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38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484784"/>
            <a:ext cx="7848871" cy="464137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слова. Допишите окончания имён существительных, выделите окончания.</a:t>
            </a:r>
          </a:p>
          <a:p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крышк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от радост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на диван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в комнат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возле рощ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к пристан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на катер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коробк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    3 группа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55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196752"/>
            <a:ext cx="8208911" cy="4929411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3600" b="1" dirty="0">
                <a:solidFill>
                  <a:schemeClr val="tx1"/>
                </a:solidFill>
                <a:latin typeface="Times New Roman"/>
                <a:ea typeface="Times New Roman"/>
              </a:rPr>
              <a:t>Прочитайте текст, найдите ошибки, исправьте, выделите окончания. </a:t>
            </a:r>
          </a:p>
          <a:p>
            <a:pPr marL="0" indent="0"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       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Как прекрасен зимний лес!  Деревья все в серебре. Всё вокруг  покрыто пушистым  (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снегам</a:t>
            </a:r>
            <a:r>
              <a:rPr lang="ru-RU" sz="32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)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 В лесу очень тихо. Спит медведь в (берлог</a:t>
            </a:r>
            <a:r>
              <a:rPr lang="ru-RU" sz="3200" b="1" dirty="0">
                <a:solidFill>
                  <a:schemeClr val="tx1"/>
                </a:solidFill>
                <a:latin typeface="Times New Roman"/>
                <a:ea typeface="Times New Roman"/>
              </a:rPr>
              <a:t>и)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. На (</a:t>
            </a:r>
            <a:r>
              <a:rPr lang="ru-RU" sz="3200" dirty="0" err="1">
                <a:solidFill>
                  <a:schemeClr val="tx1"/>
                </a:solidFill>
                <a:latin typeface="Times New Roman"/>
                <a:ea typeface="Times New Roman"/>
              </a:rPr>
              <a:t>вершин</a:t>
            </a:r>
            <a:r>
              <a:rPr lang="ru-RU" sz="3200" b="1" dirty="0" err="1">
                <a:solidFill>
                  <a:schemeClr val="tx1"/>
                </a:solidFill>
                <a:latin typeface="Times New Roman"/>
                <a:ea typeface="Times New Roman"/>
              </a:rPr>
              <a:t>и</a:t>
            </a:r>
            <a:r>
              <a:rPr lang="ru-RU" sz="3200" b="1" dirty="0">
                <a:solidFill>
                  <a:schemeClr val="tx1"/>
                </a:solidFill>
                <a:latin typeface="Times New Roman"/>
                <a:ea typeface="Times New Roman"/>
              </a:rPr>
              <a:t>) 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высокой сосны затаилась белочка. А вот и заяц в белой  (шубк</a:t>
            </a:r>
            <a:r>
              <a:rPr lang="ru-RU" sz="3200" b="1" dirty="0">
                <a:solidFill>
                  <a:schemeClr val="tx1"/>
                </a:solidFill>
                <a:latin typeface="Times New Roman"/>
                <a:ea typeface="Times New Roman"/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)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</a:rPr>
              <a:t>! 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Он спрятался около (еле).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 4 группа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2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412776"/>
            <a:ext cx="8640960" cy="47133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Прочитайте текст, найдите ошибки,      исправьте.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прекрасен зимний лес! Деревья все в серебре. Всё вокруг покрыто пушистым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снегом.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лесу очень тихо. Спит медведь в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берлоге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высокой сосны затаилась белочка. А вот и заяц в белой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шубке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Он спрятался около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     4 группа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4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340768"/>
            <a:ext cx="8640960" cy="478539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Прочитайте предложения . Составьте из этих предложений  связной текст. Вставьте пропущенные буквы. Озаглавь текст</a:t>
            </a:r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Потемневшее небо говорит о скорой метел...    </a:t>
            </a:r>
            <a:endParaRPr lang="ru-RU" sz="30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По дорог… стелется легкая позёмка.                    </a:t>
            </a:r>
            <a:endParaRPr lang="ru-RU" sz="30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В неб… вьются хлопья снега.              </a:t>
            </a:r>
            <a:endParaRPr lang="ru-RU" sz="30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Снежинки заметают землю от стуж… .   </a:t>
            </a:r>
            <a:endParaRPr lang="ru-RU" sz="30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457325" algn="l"/>
                <a:tab pos="3138170" algn="ctr"/>
              </a:tabLst>
            </a:pP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В пол… не видно ничьих следов.            </a:t>
            </a:r>
            <a:endParaRPr lang="ru-RU" sz="3000" b="1" dirty="0">
              <a:latin typeface="Calibri"/>
              <a:ea typeface="Calibri"/>
              <a:cs typeface="Times New Roman"/>
            </a:endParaRPr>
          </a:p>
          <a:p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</a:rPr>
              <a:t>е) А ветер все кружит в воздух… снег. </a:t>
            </a:r>
            <a:endParaRPr lang="ru-RU" sz="3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47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 5 группа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0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20888"/>
            <a:ext cx="8640959" cy="3781504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ru-RU" sz="9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Метель</a:t>
            </a:r>
          </a:p>
          <a:p>
            <a:pPr lvl="0" algn="just">
              <a:lnSpc>
                <a:spcPct val="115000"/>
              </a:lnSpc>
              <a:buClr>
                <a:srgbClr val="31B6FD"/>
              </a:buClr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а) Потемневшее небо говорит о скорой метел</a:t>
            </a:r>
            <a:r>
              <a:rPr lang="ru-RU" sz="8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6</a:t>
            </a:r>
            <a:endParaRPr lang="ru-RU" sz="8600" b="1" dirty="0">
              <a:solidFill>
                <a:srgbClr val="073E87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б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 По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дорог</a:t>
            </a:r>
            <a:r>
              <a:rPr lang="ru-RU" sz="8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стелется легкая позёмка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  1                     </a:t>
            </a:r>
            <a:endParaRPr lang="ru-RU" sz="8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в) В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неб</a:t>
            </a:r>
            <a:r>
              <a:rPr lang="ru-RU" sz="8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вьются хлопья снег</a:t>
            </a:r>
            <a:r>
              <a:rPr lang="ru-RU" sz="8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    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</a:t>
            </a:r>
            <a:endParaRPr lang="ru-RU" sz="8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г) Снежинки заметают землю от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стуж</a:t>
            </a:r>
            <a:r>
              <a:rPr lang="ru-RU" sz="8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 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endParaRPr lang="ru-RU" sz="8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457325" algn="l"/>
                <a:tab pos="3138170" algn="ctr"/>
              </a:tabLst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д) В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пол</a:t>
            </a:r>
            <a:r>
              <a:rPr lang="ru-RU" sz="8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видно ничьих следов.  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</a:t>
            </a:r>
            <a:endParaRPr lang="ru-RU" sz="8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е) А ветер все кружит в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воздух</a:t>
            </a:r>
            <a:r>
              <a:rPr lang="ru-RU" sz="8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снег.   </a:t>
            </a:r>
            <a:r>
              <a:rPr lang="ru-RU" sz="8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5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3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93854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  5 группа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предложения. Составьте из этих предложений текст. Вставьте пропущенные буквы. Озаглавь текст.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98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15212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Правила работы в парах.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772816"/>
            <a:ext cx="7200800" cy="432048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Работать должны оба.</a:t>
            </a:r>
          </a:p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2.Один говорит, другой слушает.</a:t>
            </a:r>
          </a:p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3.Не перебивать друг друга.</a:t>
            </a:r>
          </a:p>
          <a:p>
            <a:pPr algn="l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.Не ссориться, быть вежливым.</a:t>
            </a:r>
          </a:p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Если не понял, переспроси.</a:t>
            </a:r>
          </a:p>
          <a:p>
            <a:pPr marL="457200" indent="-457200">
              <a:buAutoNum type="arabicPeriod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50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13732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  вариант –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уч.стр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34 упр.83 </a:t>
            </a:r>
          </a:p>
          <a:p>
            <a:pPr marL="0" indent="0">
              <a:buNone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  вариант - 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уч.стр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34 упр. 84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задание: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3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68760"/>
            <a:ext cx="8640959" cy="485740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способ проверки удобнее ? Почему?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-Достигли ли мы поставленной цели?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было интересным на уроке?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понял…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сумел…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 разобрался…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14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3"/>
            <a:ext cx="7408333" cy="2016224"/>
          </a:xfrm>
        </p:spPr>
        <p:txBody>
          <a:bodyPr>
            <a:normAutofit fontScale="925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645024"/>
            <a:ext cx="8229600" cy="1800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50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147361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Ночь, туча, солнце, дедушка, дождь, карусель, </a:t>
            </a:r>
            <a:r>
              <a:rPr lang="ru-RU" sz="48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небо, </a:t>
            </a:r>
            <a:r>
              <a:rPr lang="ru-RU" sz="4800" b="1" dirty="0" smtClean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дядя.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прочитайте слова.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склонение имён существительных, выделите окончание.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9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268760"/>
            <a:ext cx="7408333" cy="5112568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    –3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туч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1скл.,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2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    -2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карусель    – 3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- 2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дяд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3896" y="1398676"/>
            <a:ext cx="360040" cy="3231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95836" y="4437112"/>
            <a:ext cx="360040" cy="358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539" y="3824720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0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484784"/>
            <a:ext cx="7408333" cy="489654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1. Имена существительные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спрягаются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2. Начальная форма имени существительного –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И.п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ед.ч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.?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3.Слово щавель относится к  3 склонению ? 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4. Существительные 1 склонения имеют окончание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и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в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одной падежной форме, а 3 склонения – в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трёх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5. Все существительные в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П.п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ед.ч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имеют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окончание 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–е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?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6.Окончание существительных в Т.п. 2 склонения можно проверить словами – помощниками (конём, двором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) ?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Calibri"/>
              </a:rPr>
              <a:t>Блиц- опрос: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60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76872"/>
            <a:ext cx="7408333" cy="3849291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 +    -  +  -   +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7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1560" y="1268760"/>
            <a:ext cx="3822192" cy="4968552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</a:p>
          <a:p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птиц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тиц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  <a:p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птиц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птиц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Т.п.  птиц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</a:t>
            </a:r>
          </a:p>
          <a:p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 птиц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355976" y="1268760"/>
            <a:ext cx="4464496" cy="5040560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rgbClr val="31B6FD"/>
              </a:buClr>
            </a:pPr>
            <a:r>
              <a:rPr lang="ru-RU" sz="4300" dirty="0" smtClean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</a:p>
          <a:p>
            <a:pPr lvl="0">
              <a:buClr>
                <a:srgbClr val="31B6FD"/>
              </a:buClr>
            </a:pPr>
            <a:r>
              <a:rPr lang="ru-RU" sz="4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еловек </a:t>
            </a:r>
            <a:endParaRPr lang="ru-RU" sz="4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sz="4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человек</a:t>
            </a:r>
            <a:r>
              <a:rPr lang="ru-RU" sz="4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sz="4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человек</a:t>
            </a:r>
            <a:r>
              <a:rPr lang="ru-RU" sz="4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sz="4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человек</a:t>
            </a:r>
            <a:r>
              <a:rPr lang="ru-RU" sz="4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Т.п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человек</a:t>
            </a:r>
            <a:r>
              <a:rPr lang="ru-RU" sz="4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endParaRPr lang="ru-RU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sz="4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 человек</a:t>
            </a:r>
            <a:r>
              <a:rPr lang="ru-RU" sz="4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4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2132856"/>
            <a:ext cx="360040" cy="3231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64760" y="2285256"/>
            <a:ext cx="360040" cy="3231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5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8640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– таблица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9512" y="1628800"/>
            <a:ext cx="8640960" cy="482453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293744"/>
              </p:ext>
            </p:extLst>
          </p:nvPr>
        </p:nvGraphicFramePr>
        <p:xfrm>
          <a:off x="539552" y="836712"/>
          <a:ext cx="8208911" cy="5680106"/>
        </p:xfrm>
        <a:graphic>
          <a:graphicData uri="http://schemas.openxmlformats.org/drawingml/2006/table">
            <a:tbl>
              <a:tblPr firstRow="1" firstCol="1" bandRow="1"/>
              <a:tblGrid>
                <a:gridCol w="1910467"/>
                <a:gridCol w="2029169"/>
                <a:gridCol w="2027565"/>
                <a:gridCol w="2241710"/>
              </a:tblGrid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Падеж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скл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2 скл.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 скл.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И.п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-а, -я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-о, -е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-ы, -и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-а, -я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-и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Д.п.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-е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-у,-ю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-и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В.п.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-у, -ю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-а, -я,-о,-е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Т.п.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ой, -ей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-ом, -ем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-ю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П.п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-и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Слова 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помощники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рука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земля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двор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конь, окно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степь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524" marR="675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96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группе должен быть ответственный.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2.Работать должен каждый на общий результат.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3.Один говорит, другие слушают.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Своё несогласие высказывай вежливо.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5.Если не понял, переспроси.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в группах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1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398</TotalTime>
  <Words>895</Words>
  <Application>Microsoft Office PowerPoint</Application>
  <PresentationFormat>Экран (4:3)</PresentationFormat>
  <Paragraphs>162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Урок русского языка по теме «Правописание безударных падежных окончаний имён существительных в единственном числе».</vt:lpstr>
      <vt:lpstr>Правила работы в парах.</vt:lpstr>
      <vt:lpstr>Внимательно прочитайте слова. Определите склонение имён существительных, выделите окончание.</vt:lpstr>
      <vt:lpstr>Проверка:</vt:lpstr>
      <vt:lpstr>Блиц- опрос:</vt:lpstr>
      <vt:lpstr>Проверка:</vt:lpstr>
      <vt:lpstr>Взаимопроверка:</vt:lpstr>
      <vt:lpstr>Модель – таблица </vt:lpstr>
      <vt:lpstr>Правила работы в группах.</vt:lpstr>
      <vt:lpstr>Задание:  1 группа</vt:lpstr>
      <vt:lpstr>Проверка:        1 группа</vt:lpstr>
      <vt:lpstr>Задание:   2 группа</vt:lpstr>
      <vt:lpstr>Проверка:      2 группа </vt:lpstr>
      <vt:lpstr>Задание:  3 группа</vt:lpstr>
      <vt:lpstr>Проверка:    3 группа</vt:lpstr>
      <vt:lpstr>Задание:  4 группа </vt:lpstr>
      <vt:lpstr>Проверка:     4 группа</vt:lpstr>
      <vt:lpstr>Задание:  5 группа</vt:lpstr>
      <vt:lpstr>Проверка:  5 группа  Прочитайте предложения. Составьте из этих предложений текст. Вставьте пропущенные буквы. Озаглавь текст.</vt:lpstr>
      <vt:lpstr>Домашнее задание: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Эльза Суфиянова</dc:creator>
  <cp:lastModifiedBy>Эльза Суфиянова</cp:lastModifiedBy>
  <cp:revision>164</cp:revision>
  <dcterms:created xsi:type="dcterms:W3CDTF">2022-02-18T15:06:04Z</dcterms:created>
  <dcterms:modified xsi:type="dcterms:W3CDTF">2022-02-21T13:59:07Z</dcterms:modified>
</cp:coreProperties>
</file>