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Ubuntu"/>
      <p:regular r:id="rId18"/>
      <p:bold r:id="rId19"/>
      <p:italic r:id="rId20"/>
      <p:boldItalic r:id="rId21"/>
    </p:embeddedFont>
    <p:embeddedFont>
      <p:font typeface="Comfortaa SemiBold"/>
      <p:regular r:id="rId22"/>
      <p:bold r:id="rId23"/>
    </p:embeddedFont>
    <p:embeddedFont>
      <p:font typeface="Comfortaa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1J7u8OeNREUqDKc+B4B6vqIym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32F2D8-87C4-4BA7-8297-00343D910081}">
  <a:tblStyle styleId="{9E32F2D8-87C4-4BA7-8297-00343D9100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italic.fntdata"/><Relationship Id="rId22" Type="http://schemas.openxmlformats.org/officeDocument/2006/relationships/font" Target="fonts/ComfortaaSemiBold-regular.fntdata"/><Relationship Id="rId21" Type="http://schemas.openxmlformats.org/officeDocument/2006/relationships/font" Target="fonts/Ubuntu-boldItalic.fntdata"/><Relationship Id="rId24" Type="http://schemas.openxmlformats.org/officeDocument/2006/relationships/font" Target="fonts/Comfortaa-regular.fntdata"/><Relationship Id="rId23" Type="http://schemas.openxmlformats.org/officeDocument/2006/relationships/font" Target="fonts/Comfortaa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Comfortaa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buntu-bold.fntdata"/><Relationship Id="rId18" Type="http://schemas.openxmlformats.org/officeDocument/2006/relationships/font" Target="fonts/Ubunt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b677090ac_3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1ab677090ac_3_6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00eac73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2000eac730c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8040d6030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18040d60309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c877bb99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1bc877bb993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b94079bb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1bb94079bb0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a270f1a5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1ba270f1a5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c877bb993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1bc877bb993_1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92431d0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1b92431d0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a8135c2e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1a8135c2e3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0eac730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2000eac730c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bb94079bb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1bb94079bb0_0_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ab677090ac_3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ab677090ac_3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/>
          <p:nvPr>
            <p:ph idx="2" type="pic"/>
          </p:nvPr>
        </p:nvSpPr>
        <p:spPr>
          <a:xfrm>
            <a:off x="6096001" y="3429000"/>
            <a:ext cx="5138057" cy="19818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" name="Google Shape;13;p34"/>
          <p:cNvSpPr txBox="1"/>
          <p:nvPr>
            <p:ph idx="1" type="body"/>
          </p:nvPr>
        </p:nvSpPr>
        <p:spPr>
          <a:xfrm>
            <a:off x="1143000" y="1355725"/>
            <a:ext cx="4195763" cy="284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1"/>
          <p:cNvSpPr/>
          <p:nvPr>
            <p:ph idx="2" type="pic"/>
          </p:nvPr>
        </p:nvSpPr>
        <p:spPr>
          <a:xfrm>
            <a:off x="1919909" y="1993891"/>
            <a:ext cx="3361704" cy="15398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1004089" y="396606"/>
            <a:ext cx="4754454" cy="1935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2"/>
          <p:cNvSpPr/>
          <p:nvPr>
            <p:ph idx="2" type="pic"/>
          </p:nvPr>
        </p:nvSpPr>
        <p:spPr>
          <a:xfrm>
            <a:off x="6417129" y="1346444"/>
            <a:ext cx="5533704" cy="37317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42"/>
          <p:cNvSpPr txBox="1"/>
          <p:nvPr/>
        </p:nvSpPr>
        <p:spPr>
          <a:xfrm>
            <a:off x="1038891" y="2332222"/>
            <a:ext cx="18099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Description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/>
          <p:nvPr>
            <p:ph idx="2" type="pic"/>
          </p:nvPr>
        </p:nvSpPr>
        <p:spPr>
          <a:xfrm>
            <a:off x="1125416" y="1963801"/>
            <a:ext cx="1814729" cy="181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44"/>
          <p:cNvSpPr/>
          <p:nvPr>
            <p:ph idx="3" type="pic"/>
          </p:nvPr>
        </p:nvSpPr>
        <p:spPr>
          <a:xfrm>
            <a:off x="3010485" y="1963801"/>
            <a:ext cx="3085513" cy="181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44"/>
          <p:cNvSpPr/>
          <p:nvPr>
            <p:ph idx="4" type="pic"/>
          </p:nvPr>
        </p:nvSpPr>
        <p:spPr>
          <a:xfrm>
            <a:off x="6166335" y="1963801"/>
            <a:ext cx="4900247" cy="1809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44"/>
          <p:cNvSpPr/>
          <p:nvPr>
            <p:ph idx="5" type="pic"/>
          </p:nvPr>
        </p:nvSpPr>
        <p:spPr>
          <a:xfrm>
            <a:off x="1125416" y="3837453"/>
            <a:ext cx="1814729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44"/>
          <p:cNvSpPr/>
          <p:nvPr>
            <p:ph idx="6" type="pic"/>
          </p:nvPr>
        </p:nvSpPr>
        <p:spPr>
          <a:xfrm>
            <a:off x="3010483" y="3841023"/>
            <a:ext cx="4900247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44"/>
          <p:cNvSpPr/>
          <p:nvPr>
            <p:ph idx="7" type="pic"/>
          </p:nvPr>
        </p:nvSpPr>
        <p:spPr>
          <a:xfrm>
            <a:off x="7981071" y="3842703"/>
            <a:ext cx="3085513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44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6"/>
          <p:cNvSpPr/>
          <p:nvPr>
            <p:ph idx="2" type="pic"/>
          </p:nvPr>
        </p:nvSpPr>
        <p:spPr>
          <a:xfrm>
            <a:off x="4299284" y="1750192"/>
            <a:ext cx="3352800" cy="30159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46"/>
          <p:cNvSpPr/>
          <p:nvPr>
            <p:ph idx="3" type="pic"/>
          </p:nvPr>
        </p:nvSpPr>
        <p:spPr>
          <a:xfrm>
            <a:off x="7924799" y="1726280"/>
            <a:ext cx="2518612" cy="1375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46"/>
          <p:cNvSpPr/>
          <p:nvPr>
            <p:ph idx="4" type="pic"/>
          </p:nvPr>
        </p:nvSpPr>
        <p:spPr>
          <a:xfrm>
            <a:off x="7924799" y="3355359"/>
            <a:ext cx="2518612" cy="1375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/>
          <p:nvPr>
            <p:ph idx="2" type="pic"/>
          </p:nvPr>
        </p:nvSpPr>
        <p:spPr>
          <a:xfrm>
            <a:off x="1317171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47"/>
          <p:cNvSpPr/>
          <p:nvPr>
            <p:ph idx="3" type="pic"/>
          </p:nvPr>
        </p:nvSpPr>
        <p:spPr>
          <a:xfrm>
            <a:off x="4702232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47"/>
          <p:cNvSpPr/>
          <p:nvPr>
            <p:ph idx="4" type="pic"/>
          </p:nvPr>
        </p:nvSpPr>
        <p:spPr>
          <a:xfrm>
            <a:off x="8087293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/>
          <p:nvPr>
            <p:ph idx="2" type="pic"/>
          </p:nvPr>
        </p:nvSpPr>
        <p:spPr>
          <a:xfrm>
            <a:off x="7625435" y="1526444"/>
            <a:ext cx="3524848" cy="47482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48"/>
          <p:cNvSpPr/>
          <p:nvPr>
            <p:ph idx="3" type="pic"/>
          </p:nvPr>
        </p:nvSpPr>
        <p:spPr>
          <a:xfrm>
            <a:off x="4133476" y="3191332"/>
            <a:ext cx="1805191" cy="1197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48"/>
          <p:cNvSpPr/>
          <p:nvPr>
            <p:ph idx="4" type="pic"/>
          </p:nvPr>
        </p:nvSpPr>
        <p:spPr>
          <a:xfrm>
            <a:off x="1489166" y="1525581"/>
            <a:ext cx="1805191" cy="1197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/>
          <p:nvPr>
            <p:ph idx="2" type="pic"/>
          </p:nvPr>
        </p:nvSpPr>
        <p:spPr>
          <a:xfrm>
            <a:off x="1084880" y="0"/>
            <a:ext cx="3471621" cy="4076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49"/>
          <p:cNvSpPr txBox="1"/>
          <p:nvPr>
            <p:ph idx="1" type="body"/>
          </p:nvPr>
        </p:nvSpPr>
        <p:spPr>
          <a:xfrm>
            <a:off x="5848565" y="1078531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/>
          <p:nvPr>
            <p:ph idx="2" type="pic"/>
          </p:nvPr>
        </p:nvSpPr>
        <p:spPr>
          <a:xfrm>
            <a:off x="4764505" y="0"/>
            <a:ext cx="74274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50"/>
          <p:cNvSpPr txBox="1"/>
          <p:nvPr>
            <p:ph idx="1" type="body"/>
          </p:nvPr>
        </p:nvSpPr>
        <p:spPr>
          <a:xfrm>
            <a:off x="766884" y="396606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0"/>
          <p:cNvSpPr/>
          <p:nvPr>
            <p:ph idx="3" type="pic"/>
          </p:nvPr>
        </p:nvSpPr>
        <p:spPr>
          <a:xfrm>
            <a:off x="3285641" y="5005951"/>
            <a:ext cx="6869011" cy="185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1"/>
          <p:cNvSpPr/>
          <p:nvPr>
            <p:ph idx="2" type="pic"/>
          </p:nvPr>
        </p:nvSpPr>
        <p:spPr>
          <a:xfrm>
            <a:off x="130396" y="0"/>
            <a:ext cx="1206160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0"/>
          <p:cNvSpPr/>
          <p:nvPr>
            <p:ph idx="2" type="pic"/>
          </p:nvPr>
        </p:nvSpPr>
        <p:spPr>
          <a:xfrm>
            <a:off x="5219700" y="2120089"/>
            <a:ext cx="1752600" cy="37660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/>
          <p:nvPr>
            <p:ph idx="2" type="pic"/>
          </p:nvPr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39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/>
          <p:nvPr>
            <p:ph idx="2" type="pic"/>
          </p:nvPr>
        </p:nvSpPr>
        <p:spPr>
          <a:xfrm>
            <a:off x="76853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38"/>
          <p:cNvSpPr/>
          <p:nvPr>
            <p:ph idx="3" type="pic"/>
          </p:nvPr>
        </p:nvSpPr>
        <p:spPr>
          <a:xfrm>
            <a:off x="447011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38"/>
          <p:cNvSpPr/>
          <p:nvPr>
            <p:ph idx="4" type="pic"/>
          </p:nvPr>
        </p:nvSpPr>
        <p:spPr>
          <a:xfrm>
            <a:off x="817169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38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/>
          <p:nvPr>
            <p:ph idx="2" type="pic"/>
          </p:nvPr>
        </p:nvSpPr>
        <p:spPr>
          <a:xfrm>
            <a:off x="5454316" y="0"/>
            <a:ext cx="336884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45"/>
          <p:cNvSpPr/>
          <p:nvPr>
            <p:ph idx="3" type="pic"/>
          </p:nvPr>
        </p:nvSpPr>
        <p:spPr>
          <a:xfrm>
            <a:off x="8823158" y="0"/>
            <a:ext cx="336884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766884" y="396606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/>
          <p:nvPr>
            <p:ph idx="2" type="pic"/>
          </p:nvPr>
        </p:nvSpPr>
        <p:spPr>
          <a:xfrm>
            <a:off x="0" y="0"/>
            <a:ext cx="1206160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/>
          <p:nvPr>
            <p:ph idx="2" type="pic"/>
          </p:nvPr>
        </p:nvSpPr>
        <p:spPr>
          <a:xfrm>
            <a:off x="1" y="1521105"/>
            <a:ext cx="5818621" cy="4156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3801836" y="396607"/>
            <a:ext cx="4588328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>
            <p:ph idx="2" type="pic"/>
          </p:nvPr>
        </p:nvSpPr>
        <p:spPr>
          <a:xfrm>
            <a:off x="1852105" y="1935195"/>
            <a:ext cx="3122781" cy="29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36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  <a:defRPr b="0" i="0" sz="4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ab677090ac_3_676"/>
          <p:cNvSpPr txBox="1"/>
          <p:nvPr/>
        </p:nvSpPr>
        <p:spPr>
          <a:xfrm>
            <a:off x="4411875" y="4012488"/>
            <a:ext cx="603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Поиск информации о людях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g1ab677090ac_3_676"/>
          <p:cNvSpPr txBox="1"/>
          <p:nvPr/>
        </p:nvSpPr>
        <p:spPr>
          <a:xfrm>
            <a:off x="11566200" y="6012375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g1ab677090ac_3_6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000" y="0"/>
            <a:ext cx="4006001" cy="20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ab677090ac_3_6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" y="4804375"/>
            <a:ext cx="4000499" cy="20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ab677090ac_3_676"/>
          <p:cNvSpPr txBox="1"/>
          <p:nvPr/>
        </p:nvSpPr>
        <p:spPr>
          <a:xfrm>
            <a:off x="8313975" y="6074025"/>
            <a:ext cx="336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ФИО </a:t>
            </a: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создателя:</a:t>
            </a:r>
            <a:b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Варданян Вардан Каренович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g1ab677090ac_3_676"/>
          <p:cNvPicPr preferRelativeResize="0"/>
          <p:nvPr/>
        </p:nvPicPr>
        <p:blipFill rotWithShape="1">
          <a:blip r:embed="rId4">
            <a:alphaModFix/>
          </a:blip>
          <a:srcRect b="0" l="-29699" r="29699" t="0"/>
          <a:stretch/>
        </p:blipFill>
        <p:spPr>
          <a:xfrm>
            <a:off x="-126325" y="2066838"/>
            <a:ext cx="9710601" cy="27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000eac730c_0_50"/>
          <p:cNvSpPr txBox="1"/>
          <p:nvPr>
            <p:ph idx="1" type="body"/>
          </p:nvPr>
        </p:nvSpPr>
        <p:spPr>
          <a:xfrm>
            <a:off x="1561625" y="387100"/>
            <a:ext cx="104469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b="1" lang="en-US" sz="4000">
                <a:latin typeface="Comfortaa"/>
                <a:ea typeface="Comfortaa"/>
                <a:cs typeface="Comfortaa"/>
                <a:sym typeface="Comfortaa"/>
              </a:rPr>
              <a:t>Способ монетизации продукта</a:t>
            </a:r>
            <a:endParaRPr b="1"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0" name="Google Shape;280;g2000eac730c_0_50"/>
          <p:cNvSpPr/>
          <p:nvPr/>
        </p:nvSpPr>
        <p:spPr>
          <a:xfrm>
            <a:off x="2080525" y="2013951"/>
            <a:ext cx="1077900" cy="1142400"/>
          </a:xfrm>
          <a:prstGeom prst="roundRect">
            <a:avLst>
              <a:gd fmla="val 6000" name="adj"/>
            </a:avLst>
          </a:prstGeom>
          <a:solidFill>
            <a:schemeClr val="accent1"/>
          </a:solidFill>
          <a:ln>
            <a:noFill/>
          </a:ln>
          <a:effectLst>
            <a:outerShdw blurRad="152400" rotWithShape="0" algn="l" dist="38100">
              <a:srgbClr val="000000">
                <a:alpha val="1607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1" name="Google Shape;281;g2000eac730c_0_50"/>
          <p:cNvGrpSpPr/>
          <p:nvPr/>
        </p:nvGrpSpPr>
        <p:grpSpPr>
          <a:xfrm>
            <a:off x="2364090" y="2258410"/>
            <a:ext cx="510645" cy="566681"/>
            <a:chOff x="842963" y="938213"/>
            <a:chExt cx="385800" cy="373062"/>
          </a:xfrm>
        </p:grpSpPr>
        <p:cxnSp>
          <p:nvCxnSpPr>
            <p:cNvPr id="282" name="Google Shape;282;g2000eac730c_0_50"/>
            <p:cNvCxnSpPr/>
            <p:nvPr/>
          </p:nvCxnSpPr>
          <p:spPr>
            <a:xfrm>
              <a:off x="842963" y="1311275"/>
              <a:ext cx="385800" cy="0"/>
            </a:xfrm>
            <a:prstGeom prst="straightConnector1">
              <a:avLst/>
            </a:prstGeom>
            <a:solidFill>
              <a:schemeClr val="lt2"/>
            </a:solidFill>
            <a:ln cap="rnd" cmpd="sng" w="619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g2000eac730c_0_50"/>
            <p:cNvSpPr/>
            <p:nvPr/>
          </p:nvSpPr>
          <p:spPr>
            <a:xfrm>
              <a:off x="842963" y="1141413"/>
              <a:ext cx="117475" cy="125413"/>
            </a:xfrm>
            <a:custGeom>
              <a:rect b="b" l="l" r="r" t="t"/>
              <a:pathLst>
                <a:path extrusionOk="0" h="46" w="43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3"/>
                    <a:pt x="43" y="4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g2000eac730c_0_50"/>
            <p:cNvSpPr/>
            <p:nvPr/>
          </p:nvSpPr>
          <p:spPr>
            <a:xfrm>
              <a:off x="977901" y="938213"/>
              <a:ext cx="117475" cy="328613"/>
            </a:xfrm>
            <a:custGeom>
              <a:rect b="b" l="l" r="r" t="t"/>
              <a:pathLst>
                <a:path extrusionOk="0" h="121" w="43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3" y="121"/>
                    <a:pt x="6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40" y="121"/>
                    <a:pt x="43" y="118"/>
                    <a:pt x="43" y="11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g2000eac730c_0_50"/>
            <p:cNvSpPr/>
            <p:nvPr/>
          </p:nvSpPr>
          <p:spPr>
            <a:xfrm>
              <a:off x="1111251" y="1057275"/>
              <a:ext cx="117475" cy="209550"/>
            </a:xfrm>
            <a:custGeom>
              <a:rect b="b" l="l" r="r" t="t"/>
              <a:pathLst>
                <a:path extrusionOk="0" h="77" w="43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3" y="77"/>
                    <a:pt x="6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0" y="77"/>
                    <a:pt x="43" y="74"/>
                    <a:pt x="43" y="7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6" name="Google Shape;286;g2000eac730c_0_50"/>
          <p:cNvSpPr/>
          <p:nvPr/>
        </p:nvSpPr>
        <p:spPr>
          <a:xfrm flipH="1">
            <a:off x="0" y="3675"/>
            <a:ext cx="2745100" cy="1629275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g2000eac730c_0_50"/>
          <p:cNvSpPr txBox="1"/>
          <p:nvPr/>
        </p:nvSpPr>
        <p:spPr>
          <a:xfrm>
            <a:off x="11536500" y="6072900"/>
            <a:ext cx="655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b="0" i="0" sz="3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g2000eac730c_0_50"/>
          <p:cNvSpPr/>
          <p:nvPr/>
        </p:nvSpPr>
        <p:spPr>
          <a:xfrm>
            <a:off x="2080525" y="4508361"/>
            <a:ext cx="1077900" cy="1142400"/>
          </a:xfrm>
          <a:prstGeom prst="roundRect">
            <a:avLst>
              <a:gd fmla="val 6000" name="adj"/>
            </a:avLst>
          </a:prstGeom>
          <a:solidFill>
            <a:srgbClr val="418386"/>
          </a:solidFill>
          <a:ln>
            <a:noFill/>
          </a:ln>
          <a:effectLst>
            <a:outerShdw blurRad="152400" rotWithShape="0" algn="l" dist="38100">
              <a:srgbClr val="000000">
                <a:alpha val="1607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131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9" name="Google Shape;289;g2000eac730c_0_50"/>
          <p:cNvGrpSpPr/>
          <p:nvPr/>
        </p:nvGrpSpPr>
        <p:grpSpPr>
          <a:xfrm>
            <a:off x="2377743" y="4924421"/>
            <a:ext cx="483299" cy="310212"/>
            <a:chOff x="-11113" y="3175"/>
            <a:chExt cx="341313" cy="219076"/>
          </a:xfrm>
        </p:grpSpPr>
        <p:sp>
          <p:nvSpPr>
            <p:cNvPr id="290" name="Google Shape;290;g2000eac730c_0_50"/>
            <p:cNvSpPr/>
            <p:nvPr/>
          </p:nvSpPr>
          <p:spPr>
            <a:xfrm>
              <a:off x="-11113" y="3175"/>
              <a:ext cx="223838" cy="219075"/>
            </a:xfrm>
            <a:custGeom>
              <a:rect b="b" l="l" r="r" t="t"/>
              <a:pathLst>
                <a:path extrusionOk="0" h="78" w="80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8"/>
                    <a:pt x="30" y="46"/>
                  </a:cubicBezTo>
                  <a:cubicBezTo>
                    <a:pt x="30" y="46"/>
                    <a:pt x="20" y="42"/>
                    <a:pt x="20" y="25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50"/>
                    <a:pt x="50" y="60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g2000eac730c_0_50"/>
            <p:cNvSpPr/>
            <p:nvPr/>
          </p:nvSpPr>
          <p:spPr>
            <a:xfrm>
              <a:off x="187325" y="33338"/>
              <a:ext cx="142875" cy="188913"/>
            </a:xfrm>
            <a:custGeom>
              <a:rect b="b" l="l" r="r" t="t"/>
              <a:pathLst>
                <a:path extrusionOk="0" h="67" w="51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1"/>
                    <a:pt x="51" y="55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7"/>
                    <a:pt x="35" y="23"/>
                    <a:pt x="35" y="23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8"/>
                    <a:pt x="0" y="21"/>
                  </a:cubicBezTo>
                  <a:cubicBezTo>
                    <a:pt x="0" y="36"/>
                    <a:pt x="8" y="40"/>
                    <a:pt x="8" y="40"/>
                  </a:cubicBezTo>
                  <a:cubicBezTo>
                    <a:pt x="9" y="44"/>
                    <a:pt x="7" y="47"/>
                    <a:pt x="5" y="48"/>
                  </a:cubicBezTo>
                  <a:cubicBezTo>
                    <a:pt x="5" y="48"/>
                    <a:pt x="12" y="50"/>
                    <a:pt x="14" y="56"/>
                  </a:cubicBezTo>
                  <a:cubicBezTo>
                    <a:pt x="16" y="61"/>
                    <a:pt x="15" y="67"/>
                    <a:pt x="15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2" name="Google Shape;292;g2000eac730c_0_50"/>
          <p:cNvSpPr txBox="1"/>
          <p:nvPr/>
        </p:nvSpPr>
        <p:spPr>
          <a:xfrm>
            <a:off x="3410000" y="2004200"/>
            <a:ext cx="423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g2000eac730c_0_50"/>
          <p:cNvSpPr txBox="1"/>
          <p:nvPr/>
        </p:nvSpPr>
        <p:spPr>
          <a:xfrm>
            <a:off x="3324550" y="2231150"/>
            <a:ext cx="6943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Показ Bamper ads у нас на сайте</a:t>
            </a:r>
            <a:endParaRPr b="1" i="0" sz="2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4" name="Google Shape;294;g2000eac730c_0_50"/>
          <p:cNvSpPr txBox="1"/>
          <p:nvPr/>
        </p:nvSpPr>
        <p:spPr>
          <a:xfrm>
            <a:off x="3410000" y="4779400"/>
            <a:ext cx="694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Покупка банерной рекламы у нас на сайте</a:t>
            </a:r>
            <a:endParaRPr b="1" i="0" sz="2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8040d60309_0_190"/>
          <p:cNvSpPr/>
          <p:nvPr/>
        </p:nvSpPr>
        <p:spPr>
          <a:xfrm>
            <a:off x="0" y="0"/>
            <a:ext cx="12192000" cy="1541700"/>
          </a:xfrm>
          <a:prstGeom prst="rect">
            <a:avLst/>
          </a:prstGeom>
          <a:solidFill>
            <a:schemeClr val="dk2">
              <a:alpha val="5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g18040d60309_0_190"/>
          <p:cNvSpPr txBox="1"/>
          <p:nvPr>
            <p:ph idx="1" type="body"/>
          </p:nvPr>
        </p:nvSpPr>
        <p:spPr>
          <a:xfrm>
            <a:off x="1618925" y="461450"/>
            <a:ext cx="9459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Средства для реализации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g18040d60309_0_190"/>
          <p:cNvSpPr txBox="1"/>
          <p:nvPr/>
        </p:nvSpPr>
        <p:spPr>
          <a:xfrm>
            <a:off x="0" y="6109025"/>
            <a:ext cx="8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11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02" name="Google Shape;302;g18040d60309_0_190"/>
          <p:cNvGraphicFramePr/>
          <p:nvPr/>
        </p:nvGraphicFramePr>
        <p:xfrm>
          <a:off x="51150" y="19433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{9E32F2D8-87C4-4BA7-8297-00343D910081}</a:tableStyleId>
              </a:tblPr>
              <a:tblGrid>
                <a:gridCol w="1875475"/>
                <a:gridCol w="1875475"/>
                <a:gridCol w="2057800"/>
                <a:gridCol w="1693125"/>
                <a:gridCol w="1875475"/>
              </a:tblGrid>
              <a:tr h="4497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Тип затрат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min</a:t>
                      </a:r>
                      <a:endParaRPr b="1" sz="15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max</a:t>
                      </a:r>
                      <a:endParaRPr b="1" sz="15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539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Технологическая составляющая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Аренда хостинга на 3 месяца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539675">
                <a:tc gridSpan="2"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Зарплата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rowSpan="3"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Штат разработки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(3 человека)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510000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UIX Дизайнер</a:t>
                      </a:r>
                      <a:b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</a:b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(Метод Кейсов)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30000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PM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150000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Реклама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Закупка рекламы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524000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614000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Непредвидимые затраты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15%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20%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Всего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1316600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1600800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3" name="Google Shape;303;g18040d60309_0_190"/>
          <p:cNvSpPr txBox="1"/>
          <p:nvPr/>
        </p:nvSpPr>
        <p:spPr>
          <a:xfrm>
            <a:off x="9550350" y="1943350"/>
            <a:ext cx="232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Дата исполнения 31.03.2023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g18040d60309_0_190"/>
          <p:cNvSpPr txBox="1"/>
          <p:nvPr/>
        </p:nvSpPr>
        <p:spPr>
          <a:xfrm>
            <a:off x="10372800" y="4517825"/>
            <a:ext cx="181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Период окупаемости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5" name="Google Shape;305;g18040d60309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0" y="514350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8040d60309_0_190"/>
          <p:cNvSpPr txBox="1"/>
          <p:nvPr/>
        </p:nvSpPr>
        <p:spPr>
          <a:xfrm>
            <a:off x="9550350" y="3034525"/>
            <a:ext cx="26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Точка безубыточности: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31.07.2023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g1bc877bb993_0_2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{9E32F2D8-87C4-4BA7-8297-00343D910081}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13716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1371600">
                <a:tc vMerge="1"/>
                <a:tc vMerge="1"/>
                <a:tc vMerge="1"/>
                <a:tc vMerge="1"/>
                <a:tc vMerge="1"/>
              </a:tr>
              <a:tr h="1371600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1371600">
                <a:tc vMerge="1"/>
                <a:tc vMerge="1"/>
                <a:tc vMerge="1"/>
                <a:tc vMerge="1"/>
                <a:tc vMerge="1"/>
              </a:tr>
              <a:tr h="13716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 SemiBold"/>
                          <a:ea typeface="Comfortaa SemiBold"/>
                          <a:cs typeface="Comfortaa SemiBold"/>
                          <a:sym typeface="Comfortaa SemiBold"/>
                        </a:rPr>
                        <a:t>Потоки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 SemiBold"/>
                        <a:ea typeface="Comfortaa SemiBold"/>
                        <a:cs typeface="Comfortaa SemiBold"/>
                        <a:sym typeface="Comfortaa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 SemiBold"/>
                          <a:ea typeface="Comfortaa SemiBold"/>
                          <a:cs typeface="Comfortaa SemiBold"/>
                          <a:sym typeface="Comfortaa SemiBold"/>
                        </a:rPr>
                        <a:t>поступления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 SemiBold"/>
                        <a:ea typeface="Comfortaa SemiBold"/>
                        <a:cs typeface="Comfortaa SemiBold"/>
                        <a:sym typeface="Comfortaa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 SemiBold"/>
                          <a:ea typeface="Comfortaa SemiBold"/>
                          <a:cs typeface="Comfortaa SemiBold"/>
                          <a:sym typeface="Comfortaa SemiBold"/>
                        </a:rPr>
                        <a:t>доходов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 SemiBold"/>
                        <a:ea typeface="Comfortaa SemiBold"/>
                        <a:cs typeface="Comfortaa SemiBold"/>
                        <a:sym typeface="Comfortaa SemiBold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sp>
        <p:nvSpPr>
          <p:cNvPr id="312" name="Google Shape;312;g1bc877bb993_0_25"/>
          <p:cNvSpPr/>
          <p:nvPr/>
        </p:nvSpPr>
        <p:spPr>
          <a:xfrm>
            <a:off x="5354444" y="0"/>
            <a:ext cx="6852004" cy="3722913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039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3" name="Google Shape;313;g1bc877bb993_0_25"/>
          <p:cNvSpPr txBox="1"/>
          <p:nvPr/>
        </p:nvSpPr>
        <p:spPr>
          <a:xfrm>
            <a:off x="4864450" y="1064400"/>
            <a:ext cx="2568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Массовый сегмент: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Удобный поиск информации о человеке его достижениях и интересах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Сохранение всей найденной информации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Бизнес сегмент: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Проверка сотрудников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Поиск цифрового следа в сети и его удаление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Проверка контрагентов и поставщиков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g1bc877bb993_0_25"/>
          <p:cNvSpPr txBox="1"/>
          <p:nvPr/>
        </p:nvSpPr>
        <p:spPr>
          <a:xfrm>
            <a:off x="2377650" y="1181850"/>
            <a:ext cx="2568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Разработка сервисов 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экосистемы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платфорр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Техническое обслуживание 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Продвижение продукта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15" name="Google Shape;315;g1bc877bb993_0_25"/>
          <p:cNvSpPr txBox="1"/>
          <p:nvPr/>
        </p:nvSpPr>
        <p:spPr>
          <a:xfrm>
            <a:off x="2425500" y="3454500"/>
            <a:ext cx="2473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Человеческие: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Команда разработки администрирования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Информационные: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Открытые источники информации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Материальные: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Сервера обработки инф.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g1bc877bb993_0_25"/>
          <p:cNvSpPr txBox="1"/>
          <p:nvPr/>
        </p:nvSpPr>
        <p:spPr>
          <a:xfrm>
            <a:off x="2590200" y="5486425"/>
            <a:ext cx="472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Постоянные: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Затраты на разработку сервисов экосистемы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Переменные: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Затраты на зарплаты сотрудникам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Затраты на рекламу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Затраты на аренду хостинг оборудования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17" name="Google Shape;317;g1bc877bb993_0_25"/>
          <p:cNvSpPr txBox="1"/>
          <p:nvPr/>
        </p:nvSpPr>
        <p:spPr>
          <a:xfrm>
            <a:off x="7337750" y="3526200"/>
            <a:ext cx="247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Массовый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Сарафанная реклама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Контекстная реклама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Бизнес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Реклама на бизнес-форумах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Реклама через сотрудничество с кп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18" name="Google Shape;318;g1bc877bb993_0_25"/>
          <p:cNvSpPr txBox="1"/>
          <p:nvPr/>
        </p:nvSpPr>
        <p:spPr>
          <a:xfrm>
            <a:off x="8803775" y="5578825"/>
            <a:ext cx="346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Бизнес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Подписка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Массовый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Рекламные интеграции внутри приложения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19" name="Google Shape;319;g1bc877bb993_0_25"/>
          <p:cNvSpPr txBox="1"/>
          <p:nvPr/>
        </p:nvSpPr>
        <p:spPr>
          <a:xfrm>
            <a:off x="7315200" y="680825"/>
            <a:ext cx="2427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Клиент пользуется бесплатной версией приложения, со встроенной рекламой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Клиент покупает подписку без рекламы и с расширенным функционалом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20" name="Google Shape;320;g1bc877bb993_0_25"/>
          <p:cNvSpPr txBox="1"/>
          <p:nvPr/>
        </p:nvSpPr>
        <p:spPr>
          <a:xfrm>
            <a:off x="9810950" y="1050125"/>
            <a:ext cx="2311200" cy="4617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Бизнес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Малый и средний бизнес, которому нужен бюджетный инструмент для проверки и удаления информации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Массовый сегмент: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Подростки, которые хотят знать больше друг о друге 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Участники нетворк мероприятий, которым нужно быстро обмениваться контактами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Пользователи сервисов онлайн знакомств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21" name="Google Shape;321;g1bc877bb993_0_25"/>
          <p:cNvSpPr txBox="1"/>
          <p:nvPr/>
        </p:nvSpPr>
        <p:spPr>
          <a:xfrm>
            <a:off x="208975" y="1064399"/>
            <a:ext cx="206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22" name="Google Shape;322;g1bc877bb993_0_25"/>
          <p:cNvSpPr txBox="1"/>
          <p:nvPr/>
        </p:nvSpPr>
        <p:spPr>
          <a:xfrm>
            <a:off x="57900" y="787350"/>
            <a:ext cx="2311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Потребитель-Услуга: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Рекламные платформы и агенства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(Рамблер, Yandex)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Услуга-потребитель: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Ассоциации 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предпринимателе</a:t>
            </a:r>
            <a:r>
              <a:rPr b="0" i="0" lang="en-US" sz="11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й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малого и среднего бизнеса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(МАП, ОПОРА)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Платформы онлайн знакомств (Badoo, Друг </a:t>
            </a:r>
            <a:r>
              <a:rPr b="0" i="0" lang="en-US" sz="11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Вокруг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)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Сотрудничество конкурентов: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Open source решения для поиска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(firefox, socialanalizer)</a:t>
            </a:r>
            <a:endParaRPr b="0" i="0" sz="12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23" name="Google Shape;323;g1bc877bb993_0_25"/>
          <p:cNvSpPr txBox="1"/>
          <p:nvPr/>
        </p:nvSpPr>
        <p:spPr>
          <a:xfrm>
            <a:off x="7443050" y="-4180725"/>
            <a:ext cx="86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1bc877bb993_0_25"/>
          <p:cNvSpPr txBox="1"/>
          <p:nvPr/>
        </p:nvSpPr>
        <p:spPr>
          <a:xfrm>
            <a:off x="0" y="0"/>
            <a:ext cx="24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bc877bb993_0_25"/>
          <p:cNvSpPr txBox="1"/>
          <p:nvPr/>
        </p:nvSpPr>
        <p:spPr>
          <a:xfrm>
            <a:off x="15250" y="141475"/>
            <a:ext cx="24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Ключевые партнеры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6" name="Google Shape;326;g1bc877bb993_0_25"/>
          <p:cNvSpPr txBox="1"/>
          <p:nvPr/>
        </p:nvSpPr>
        <p:spPr>
          <a:xfrm>
            <a:off x="2455138" y="141475"/>
            <a:ext cx="24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Ключевые виды деятельности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7" name="Google Shape;327;g1bc877bb993_0_25"/>
          <p:cNvSpPr txBox="1"/>
          <p:nvPr/>
        </p:nvSpPr>
        <p:spPr>
          <a:xfrm>
            <a:off x="2448600" y="2813938"/>
            <a:ext cx="24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Ключевые ресурсы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g1bc877bb993_0_25"/>
          <p:cNvSpPr txBox="1"/>
          <p:nvPr/>
        </p:nvSpPr>
        <p:spPr>
          <a:xfrm>
            <a:off x="9753050" y="141475"/>
            <a:ext cx="24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Потребительские сегменты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9" name="Google Shape;329;g1bc877bb993_0_25"/>
          <p:cNvSpPr txBox="1"/>
          <p:nvPr/>
        </p:nvSpPr>
        <p:spPr>
          <a:xfrm>
            <a:off x="7315200" y="141475"/>
            <a:ext cx="24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Взаимоотношения </a:t>
            </a:r>
            <a:endParaRPr b="0" i="0" sz="14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с клиентом</a:t>
            </a:r>
            <a:endParaRPr b="0" i="0" sz="1400" u="none" cap="none" strike="noStrike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30" name="Google Shape;330;g1bc877bb993_0_25"/>
          <p:cNvSpPr txBox="1"/>
          <p:nvPr/>
        </p:nvSpPr>
        <p:spPr>
          <a:xfrm>
            <a:off x="4884150" y="141475"/>
            <a:ext cx="24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Ценностные предложения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g1bc877bb993_0_25"/>
          <p:cNvSpPr txBox="1"/>
          <p:nvPr/>
        </p:nvSpPr>
        <p:spPr>
          <a:xfrm>
            <a:off x="0" y="5486400"/>
            <a:ext cx="24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Структура издержек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2" name="Google Shape;332;g1bc877bb993_0_25"/>
          <p:cNvSpPr txBox="1"/>
          <p:nvPr/>
        </p:nvSpPr>
        <p:spPr>
          <a:xfrm>
            <a:off x="7315200" y="2904588"/>
            <a:ext cx="24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Каналы сбыта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b94079bb0_0_140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71"/>
              <a:buNone/>
            </a:pPr>
            <a:r>
              <a:rPr b="1" lang="en-US" sz="5000">
                <a:latin typeface="Comfortaa"/>
                <a:ea typeface="Comfortaa"/>
                <a:cs typeface="Comfortaa"/>
                <a:sym typeface="Comfortaa"/>
              </a:rPr>
              <a:t>Экосистема</a:t>
            </a:r>
            <a:endParaRPr b="1" sz="5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g1bb94079bb0_0_140"/>
          <p:cNvSpPr txBox="1"/>
          <p:nvPr/>
        </p:nvSpPr>
        <p:spPr>
          <a:xfrm flipH="1">
            <a:off x="11728200" y="6119100"/>
            <a:ext cx="46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g1bb94079bb0_0_140"/>
          <p:cNvSpPr txBox="1"/>
          <p:nvPr/>
        </p:nvSpPr>
        <p:spPr>
          <a:xfrm>
            <a:off x="1383275" y="1619075"/>
            <a:ext cx="29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Grablee.me</a:t>
            </a:r>
            <a:b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Поиск информации о человеке по соц сетям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g1bb94079bb0_0_140"/>
          <p:cNvSpPr/>
          <p:nvPr/>
        </p:nvSpPr>
        <p:spPr>
          <a:xfrm>
            <a:off x="478000" y="1652683"/>
            <a:ext cx="726600" cy="67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bb94079bb0_0_140"/>
          <p:cNvSpPr txBox="1"/>
          <p:nvPr/>
        </p:nvSpPr>
        <p:spPr>
          <a:xfrm>
            <a:off x="478001" y="1715079"/>
            <a:ext cx="7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bb94079bb0_0_140"/>
          <p:cNvSpPr/>
          <p:nvPr/>
        </p:nvSpPr>
        <p:spPr>
          <a:xfrm>
            <a:off x="10464300" y="536267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bb94079bb0_0_140"/>
          <p:cNvSpPr txBox="1"/>
          <p:nvPr/>
        </p:nvSpPr>
        <p:spPr>
          <a:xfrm>
            <a:off x="10575700" y="5529177"/>
            <a:ext cx="7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bb94079bb0_0_140"/>
          <p:cNvSpPr/>
          <p:nvPr/>
        </p:nvSpPr>
        <p:spPr>
          <a:xfrm>
            <a:off x="10464307" y="1715086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bb94079bb0_0_140"/>
          <p:cNvSpPr txBox="1"/>
          <p:nvPr/>
        </p:nvSpPr>
        <p:spPr>
          <a:xfrm>
            <a:off x="10551901" y="1881575"/>
            <a:ext cx="77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bb94079bb0_0_140"/>
          <p:cNvSpPr/>
          <p:nvPr/>
        </p:nvSpPr>
        <p:spPr>
          <a:xfrm>
            <a:off x="390450" y="536267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bb94079bb0_0_140"/>
          <p:cNvSpPr txBox="1"/>
          <p:nvPr/>
        </p:nvSpPr>
        <p:spPr>
          <a:xfrm>
            <a:off x="501850" y="5529177"/>
            <a:ext cx="7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bb94079bb0_0_140"/>
          <p:cNvSpPr/>
          <p:nvPr/>
        </p:nvSpPr>
        <p:spPr>
          <a:xfrm>
            <a:off x="390450" y="165267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bb94079bb0_0_140"/>
          <p:cNvSpPr txBox="1"/>
          <p:nvPr/>
        </p:nvSpPr>
        <p:spPr>
          <a:xfrm>
            <a:off x="501850" y="1819177"/>
            <a:ext cx="7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1bb94079bb0_0_140"/>
          <p:cNvPicPr preferRelativeResize="0"/>
          <p:nvPr/>
        </p:nvPicPr>
        <p:blipFill rotWithShape="1">
          <a:blip r:embed="rId3">
            <a:alphaModFix/>
          </a:blip>
          <a:srcRect b="0" l="-29699" r="29699" t="0"/>
          <a:stretch/>
        </p:blipFill>
        <p:spPr>
          <a:xfrm>
            <a:off x="926900" y="2916651"/>
            <a:ext cx="7375226" cy="20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bb94079bb0_0_140"/>
          <p:cNvSpPr txBox="1"/>
          <p:nvPr/>
        </p:nvSpPr>
        <p:spPr>
          <a:xfrm>
            <a:off x="7250075" y="1653425"/>
            <a:ext cx="2983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Grablee.hr</a:t>
            </a:r>
            <a:b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Поиск и проверка сотрудников на благонадёжность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g1bb94079bb0_0_140"/>
          <p:cNvSpPr txBox="1"/>
          <p:nvPr/>
        </p:nvSpPr>
        <p:spPr>
          <a:xfrm>
            <a:off x="1383275" y="5329075"/>
            <a:ext cx="29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Grablee.member</a:t>
            </a:r>
            <a:b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Проверка контрагентов и поставщиков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g1bb94079bb0_0_140"/>
          <p:cNvSpPr txBox="1"/>
          <p:nvPr/>
        </p:nvSpPr>
        <p:spPr>
          <a:xfrm>
            <a:off x="7432900" y="5329075"/>
            <a:ext cx="29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Grablee.safety</a:t>
            </a:r>
            <a:b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Поиск цифрового следа в сети и его удаление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a270f1a58_1_0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Команда проекта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g1ba270f1a58_1_0"/>
          <p:cNvSpPr txBox="1"/>
          <p:nvPr/>
        </p:nvSpPr>
        <p:spPr>
          <a:xfrm>
            <a:off x="11517600" y="6119100"/>
            <a:ext cx="67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g1ba270f1a58_1_0"/>
          <p:cNvSpPr txBox="1"/>
          <p:nvPr/>
        </p:nvSpPr>
        <p:spPr>
          <a:xfrm>
            <a:off x="1056175" y="4540025"/>
            <a:ext cx="279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Андрей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Frontend разработчик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g1ba270f1a58_1_0"/>
          <p:cNvSpPr txBox="1"/>
          <p:nvPr/>
        </p:nvSpPr>
        <p:spPr>
          <a:xfrm>
            <a:off x="4665350" y="45400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Александр</a:t>
            </a:r>
            <a:b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Backend разработчик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ba270f1a58_1_0"/>
          <p:cNvSpPr txBox="1"/>
          <p:nvPr/>
        </p:nvSpPr>
        <p:spPr>
          <a:xfrm>
            <a:off x="8452325" y="4540025"/>
            <a:ext cx="264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Вардан </a:t>
            </a:r>
            <a:b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PM Аналитик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g1ba270f1a58_1_0"/>
          <p:cNvSpPr txBox="1"/>
          <p:nvPr/>
        </p:nvSpPr>
        <p:spPr>
          <a:xfrm>
            <a:off x="1083975" y="5689675"/>
            <a:ext cx="502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Контакт для связи: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grablee.ecosystem@rambler.ru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Google Shape;124;g1ba270f1a58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864" y="2349600"/>
            <a:ext cx="2009587" cy="20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ba270f1a58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7526" y="2424212"/>
            <a:ext cx="2009587" cy="20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ba270f1a58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251" y="2349600"/>
            <a:ext cx="2009587" cy="200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bc877bb993_1_79"/>
          <p:cNvSpPr txBox="1"/>
          <p:nvPr>
            <p:ph idx="1" type="body"/>
          </p:nvPr>
        </p:nvSpPr>
        <p:spPr>
          <a:xfrm>
            <a:off x="1618925" y="423350"/>
            <a:ext cx="9459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Рынок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g1bc877bb993_1_79"/>
          <p:cNvSpPr txBox="1"/>
          <p:nvPr/>
        </p:nvSpPr>
        <p:spPr>
          <a:xfrm>
            <a:off x="11344275" y="6119100"/>
            <a:ext cx="8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3" name="Google Shape;133;g1bc877bb993_1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138" y="1607825"/>
            <a:ext cx="8289772" cy="50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c877bb993_1_79"/>
          <p:cNvSpPr txBox="1"/>
          <p:nvPr/>
        </p:nvSpPr>
        <p:spPr>
          <a:xfrm>
            <a:off x="4676775" y="5181600"/>
            <a:ext cx="7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bc877bb993_1_79"/>
          <p:cNvSpPr txBox="1"/>
          <p:nvPr/>
        </p:nvSpPr>
        <p:spPr>
          <a:xfrm>
            <a:off x="4533900" y="520065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g1bc877bb993_1_79"/>
          <p:cNvSpPr txBox="1"/>
          <p:nvPr/>
        </p:nvSpPr>
        <p:spPr>
          <a:xfrm>
            <a:off x="3779276" y="1981200"/>
            <a:ext cx="191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17 млн человек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1bc877bb993_1_79"/>
          <p:cNvSpPr txBox="1"/>
          <p:nvPr/>
        </p:nvSpPr>
        <p:spPr>
          <a:xfrm>
            <a:off x="3849676" y="2895600"/>
            <a:ext cx="191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 млн человек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g1bc877bb993_1_79"/>
          <p:cNvSpPr txBox="1"/>
          <p:nvPr/>
        </p:nvSpPr>
        <p:spPr>
          <a:xfrm>
            <a:off x="3779277" y="3910699"/>
            <a:ext cx="222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2.6 млн человек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g1bc877bb993_1_79"/>
          <p:cNvSpPr txBox="1"/>
          <p:nvPr/>
        </p:nvSpPr>
        <p:spPr>
          <a:xfrm>
            <a:off x="4132213" y="5105400"/>
            <a:ext cx="151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900 тыс. человек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0" name="Google Shape;140;g1bc877bb993_1_79"/>
          <p:cNvCxnSpPr/>
          <p:nvPr/>
        </p:nvCxnSpPr>
        <p:spPr>
          <a:xfrm>
            <a:off x="5676900" y="2324100"/>
            <a:ext cx="3210000" cy="28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g1bc877bb993_1_79"/>
          <p:cNvSpPr txBox="1"/>
          <p:nvPr/>
        </p:nvSpPr>
        <p:spPr>
          <a:xfrm>
            <a:off x="9001125" y="1815000"/>
            <a:ext cx="2900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Рынок нетворкинга и поиска информации о людях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g1bc877bb993_1_79"/>
          <p:cNvSpPr txBox="1"/>
          <p:nvPr/>
        </p:nvSpPr>
        <p:spPr>
          <a:xfrm>
            <a:off x="9001125" y="3005625"/>
            <a:ext cx="222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Потенциальные пользователи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3" name="Google Shape;143;g1bc877bb993_1_79"/>
          <p:cNvCxnSpPr/>
          <p:nvPr/>
        </p:nvCxnSpPr>
        <p:spPr>
          <a:xfrm>
            <a:off x="5772225" y="3248025"/>
            <a:ext cx="3076500" cy="19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g1bc877bb993_1_79"/>
          <p:cNvSpPr txBox="1"/>
          <p:nvPr/>
        </p:nvSpPr>
        <p:spPr>
          <a:xfrm>
            <a:off x="9001125" y="3843825"/>
            <a:ext cx="258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Платёжеспособные пользователи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5" name="Google Shape;145;g1bc877bb993_1_79"/>
          <p:cNvCxnSpPr>
            <a:endCxn id="144" idx="1"/>
          </p:cNvCxnSpPr>
          <p:nvPr/>
        </p:nvCxnSpPr>
        <p:spPr>
          <a:xfrm>
            <a:off x="5733825" y="4189425"/>
            <a:ext cx="3267300" cy="8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g1bc877bb993_1_79"/>
          <p:cNvCxnSpPr>
            <a:stCxn id="139" idx="3"/>
          </p:cNvCxnSpPr>
          <p:nvPr/>
        </p:nvCxnSpPr>
        <p:spPr>
          <a:xfrm flipH="1" rot="10800000">
            <a:off x="5647813" y="5553000"/>
            <a:ext cx="3391500" cy="14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g1bc877bb993_1_79"/>
          <p:cNvSpPr txBox="1"/>
          <p:nvPr/>
        </p:nvSpPr>
        <p:spPr>
          <a:xfrm>
            <a:off x="9083175" y="5343900"/>
            <a:ext cx="205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Наши клиенты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92431d039_0_0"/>
          <p:cNvSpPr/>
          <p:nvPr/>
        </p:nvSpPr>
        <p:spPr>
          <a:xfrm>
            <a:off x="5354444" y="0"/>
            <a:ext cx="6852004" cy="3722913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039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g1b92431d039_0_0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Целевая аудитория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g1b92431d039_0_0"/>
          <p:cNvSpPr/>
          <p:nvPr/>
        </p:nvSpPr>
        <p:spPr>
          <a:xfrm rot="5400000">
            <a:off x="1491862" y="2321185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g1b92431d039_0_0"/>
          <p:cNvSpPr/>
          <p:nvPr/>
        </p:nvSpPr>
        <p:spPr>
          <a:xfrm rot="5400000">
            <a:off x="5243288" y="4664660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g1b92431d039_0_0"/>
          <p:cNvSpPr/>
          <p:nvPr/>
        </p:nvSpPr>
        <p:spPr>
          <a:xfrm rot="5400000">
            <a:off x="8994638" y="2321185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g1b92431d039_0_0"/>
          <p:cNvSpPr txBox="1"/>
          <p:nvPr/>
        </p:nvSpPr>
        <p:spPr>
          <a:xfrm>
            <a:off x="413427" y="4478150"/>
            <a:ext cx="37686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Участники нетворк мероприятий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g1b92431d039_0_0"/>
          <p:cNvSpPr txBox="1"/>
          <p:nvPr/>
        </p:nvSpPr>
        <p:spPr>
          <a:xfrm>
            <a:off x="4102525" y="3240400"/>
            <a:ext cx="421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Малый и средний бизнес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g1b92431d039_0_0"/>
          <p:cNvSpPr txBox="1"/>
          <p:nvPr/>
        </p:nvSpPr>
        <p:spPr>
          <a:xfrm>
            <a:off x="7667600" y="4508025"/>
            <a:ext cx="42132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Пользователи сервисов онлайн знакомств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0" name="Google Shape;160;g1b92431d039_0_0"/>
          <p:cNvGrpSpPr/>
          <p:nvPr/>
        </p:nvGrpSpPr>
        <p:grpSpPr>
          <a:xfrm>
            <a:off x="9656830" y="2892796"/>
            <a:ext cx="287400" cy="246062"/>
            <a:chOff x="142875" y="1268413"/>
            <a:chExt cx="287400" cy="246062"/>
          </a:xfrm>
        </p:grpSpPr>
        <p:sp>
          <p:nvSpPr>
            <p:cNvPr id="161" name="Google Shape;161;g1b92431d039_0_0"/>
            <p:cNvSpPr/>
            <p:nvPr/>
          </p:nvSpPr>
          <p:spPr>
            <a:xfrm>
              <a:off x="142875" y="1438275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0"/>
                    <a:pt x="52" y="10"/>
                  </a:cubicBezTo>
                  <a:cubicBezTo>
                    <a:pt x="32" y="10"/>
                    <a:pt x="14" y="6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8"/>
                  </a:cubicBezTo>
                  <a:cubicBezTo>
                    <a:pt x="105" y="5"/>
                    <a:pt x="103" y="2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62" name="Google Shape;162;g1b92431d039_0_0"/>
            <p:cNvSpPr/>
            <p:nvPr/>
          </p:nvSpPr>
          <p:spPr>
            <a:xfrm>
              <a:off x="142875" y="1366838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1"/>
                    <a:pt x="52" y="11"/>
                  </a:cubicBezTo>
                  <a:cubicBezTo>
                    <a:pt x="32" y="11"/>
                    <a:pt x="14" y="6"/>
                    <a:pt x="5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9"/>
                  </a:cubicBezTo>
                  <a:cubicBezTo>
                    <a:pt x="105" y="6"/>
                    <a:pt x="103" y="3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63" name="Google Shape;163;g1b92431d039_0_0"/>
            <p:cNvSpPr/>
            <p:nvPr/>
          </p:nvSpPr>
          <p:spPr>
            <a:xfrm>
              <a:off x="142875" y="1268413"/>
              <a:ext cx="287400" cy="1032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64" name="Google Shape;164;g1b92431d039_0_0"/>
          <p:cNvGrpSpPr/>
          <p:nvPr/>
        </p:nvGrpSpPr>
        <p:grpSpPr>
          <a:xfrm>
            <a:off x="2142819" y="2867205"/>
            <a:ext cx="298450" cy="295275"/>
            <a:chOff x="-1697038" y="-249238"/>
            <a:chExt cx="298450" cy="295275"/>
          </a:xfrm>
        </p:grpSpPr>
        <p:sp>
          <p:nvSpPr>
            <p:cNvPr id="165" name="Google Shape;165;g1b92431d039_0_0"/>
            <p:cNvSpPr/>
            <p:nvPr/>
          </p:nvSpPr>
          <p:spPr>
            <a:xfrm>
              <a:off x="-1697038" y="-109538"/>
              <a:ext cx="196850" cy="155575"/>
            </a:xfrm>
            <a:custGeom>
              <a:rect b="b" l="l" r="r" t="t"/>
              <a:pathLst>
                <a:path extrusionOk="0" h="57" w="72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66" name="Google Shape;166;g1b92431d039_0_0"/>
            <p:cNvSpPr/>
            <p:nvPr/>
          </p:nvSpPr>
          <p:spPr>
            <a:xfrm>
              <a:off x="-1660525" y="-215900"/>
              <a:ext cx="111125" cy="98425"/>
            </a:xfrm>
            <a:custGeom>
              <a:rect b="b" l="l" r="r" t="t"/>
              <a:pathLst>
                <a:path extrusionOk="0" h="36" w="41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67" name="Google Shape;167;g1b92431d039_0_0"/>
            <p:cNvSpPr/>
            <p:nvPr/>
          </p:nvSpPr>
          <p:spPr>
            <a:xfrm>
              <a:off x="-1573213" y="-249238"/>
              <a:ext cx="174625" cy="139700"/>
            </a:xfrm>
            <a:custGeom>
              <a:rect b="b" l="l" r="r" t="t"/>
              <a:pathLst>
                <a:path extrusionOk="0" h="51" w="64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68" name="Google Shape;168;g1b92431d039_0_0"/>
          <p:cNvSpPr/>
          <p:nvPr/>
        </p:nvSpPr>
        <p:spPr>
          <a:xfrm>
            <a:off x="5939574" y="5202133"/>
            <a:ext cx="219075" cy="314325"/>
          </a:xfrm>
          <a:custGeom>
            <a:rect b="b" l="l" r="r" t="t"/>
            <a:pathLst>
              <a:path extrusionOk="0" h="115" w="80">
                <a:moveTo>
                  <a:pt x="65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2" y="47"/>
                  <a:pt x="22" y="46"/>
                  <a:pt x="22" y="4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21"/>
                  <a:pt x="30" y="12"/>
                  <a:pt x="39" y="12"/>
                </a:cubicBezTo>
                <a:cubicBezTo>
                  <a:pt x="49" y="12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9"/>
                  <a:pt x="6" y="115"/>
                  <a:pt x="14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3" y="115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1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1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79"/>
                  <a:pt x="31" y="76"/>
                  <a:pt x="31" y="73"/>
                </a:cubicBezTo>
                <a:cubicBezTo>
                  <a:pt x="31" y="68"/>
                  <a:pt x="35" y="63"/>
                  <a:pt x="40" y="63"/>
                </a:cubicBezTo>
                <a:cubicBezTo>
                  <a:pt x="45" y="63"/>
                  <a:pt x="50" y="68"/>
                  <a:pt x="50" y="73"/>
                </a:cubicBezTo>
                <a:cubicBezTo>
                  <a:pt x="50" y="76"/>
                  <a:pt x="48" y="79"/>
                  <a:pt x="45" y="80"/>
                </a:cubicBezTo>
                <a:cubicBezTo>
                  <a:pt x="45" y="81"/>
                  <a:pt x="45" y="81"/>
                  <a:pt x="45" y="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g1b92431d039_0_0"/>
          <p:cNvSpPr/>
          <p:nvPr/>
        </p:nvSpPr>
        <p:spPr>
          <a:xfrm>
            <a:off x="2220914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g1b92431d039_0_0"/>
          <p:cNvSpPr/>
          <p:nvPr/>
        </p:nvSpPr>
        <p:spPr>
          <a:xfrm>
            <a:off x="5972289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g1b92431d039_0_0"/>
          <p:cNvSpPr/>
          <p:nvPr/>
        </p:nvSpPr>
        <p:spPr>
          <a:xfrm>
            <a:off x="9723688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g1b92431d039_0_0"/>
          <p:cNvSpPr txBox="1"/>
          <p:nvPr/>
        </p:nvSpPr>
        <p:spPr>
          <a:xfrm>
            <a:off x="11417875" y="6165100"/>
            <a:ext cx="71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8135c2e38_0_0"/>
          <p:cNvSpPr txBox="1"/>
          <p:nvPr>
            <p:ph idx="1" type="body"/>
          </p:nvPr>
        </p:nvSpPr>
        <p:spPr>
          <a:xfrm>
            <a:off x="1692974" y="431400"/>
            <a:ext cx="92430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71"/>
              <a:buNone/>
            </a:pPr>
            <a:r>
              <a:rPr b="1" lang="en-US" sz="5000">
                <a:latin typeface="Comfortaa"/>
                <a:ea typeface="Comfortaa"/>
                <a:cs typeface="Comfortaa"/>
                <a:sym typeface="Comfortaa"/>
              </a:rPr>
              <a:t>В чём проблемы</a:t>
            </a:r>
            <a:endParaRPr b="1" sz="5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g1a8135c2e38_0_0"/>
          <p:cNvSpPr txBox="1"/>
          <p:nvPr/>
        </p:nvSpPr>
        <p:spPr>
          <a:xfrm>
            <a:off x="11604625" y="6119625"/>
            <a:ext cx="488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b="0" i="0" sz="3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g1a8135c2e38_0_0"/>
          <p:cNvSpPr txBox="1"/>
          <p:nvPr/>
        </p:nvSpPr>
        <p:spPr>
          <a:xfrm>
            <a:off x="1769063" y="3905925"/>
            <a:ext cx="3756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В наличии удобного и быстрого  способа передачи своих контактов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g1a8135c2e38_0_0"/>
          <p:cNvSpPr/>
          <p:nvPr/>
        </p:nvSpPr>
        <p:spPr>
          <a:xfrm>
            <a:off x="809775" y="2686608"/>
            <a:ext cx="726600" cy="67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a8135c2e38_0_0"/>
          <p:cNvSpPr txBox="1"/>
          <p:nvPr/>
        </p:nvSpPr>
        <p:spPr>
          <a:xfrm>
            <a:off x="657801" y="2758504"/>
            <a:ext cx="7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1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a8135c2e38_0_0"/>
          <p:cNvSpPr txBox="1"/>
          <p:nvPr/>
        </p:nvSpPr>
        <p:spPr>
          <a:xfrm>
            <a:off x="1757263" y="2832700"/>
            <a:ext cx="366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поиске информации о человеке</a:t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g1a8135c2e38_0_0"/>
          <p:cNvSpPr/>
          <p:nvPr/>
        </p:nvSpPr>
        <p:spPr>
          <a:xfrm>
            <a:off x="722225" y="390592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a8135c2e38_0_0"/>
          <p:cNvSpPr txBox="1"/>
          <p:nvPr/>
        </p:nvSpPr>
        <p:spPr>
          <a:xfrm>
            <a:off x="833625" y="4072427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a8135c2e38_0_0"/>
          <p:cNvSpPr/>
          <p:nvPr/>
        </p:nvSpPr>
        <p:spPr>
          <a:xfrm>
            <a:off x="722225" y="2686600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a8135c2e38_0_0"/>
          <p:cNvSpPr txBox="1"/>
          <p:nvPr/>
        </p:nvSpPr>
        <p:spPr>
          <a:xfrm>
            <a:off x="833625" y="2853102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a8135c2e38_0_0"/>
          <p:cNvSpPr/>
          <p:nvPr/>
        </p:nvSpPr>
        <p:spPr>
          <a:xfrm>
            <a:off x="722225" y="512527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a8135c2e38_0_0"/>
          <p:cNvSpPr txBox="1"/>
          <p:nvPr/>
        </p:nvSpPr>
        <p:spPr>
          <a:xfrm>
            <a:off x="833625" y="5291777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1a8135c2e38_0_0"/>
          <p:cNvCxnSpPr/>
          <p:nvPr/>
        </p:nvCxnSpPr>
        <p:spPr>
          <a:xfrm>
            <a:off x="6088600" y="1785750"/>
            <a:ext cx="0" cy="4483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0" name="Google Shape;190;g1a8135c2e38_0_0"/>
          <p:cNvSpPr txBox="1"/>
          <p:nvPr/>
        </p:nvSpPr>
        <p:spPr>
          <a:xfrm>
            <a:off x="657800" y="1821800"/>
            <a:ext cx="536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Потребительский сегмент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g1a8135c2e38_0_0"/>
          <p:cNvSpPr txBox="1"/>
          <p:nvPr/>
        </p:nvSpPr>
        <p:spPr>
          <a:xfrm>
            <a:off x="6760375" y="1821788"/>
            <a:ext cx="305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Бизнес сегмент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g1a8135c2e38_0_0"/>
          <p:cNvSpPr txBox="1"/>
          <p:nvPr/>
        </p:nvSpPr>
        <p:spPr>
          <a:xfrm>
            <a:off x="1769075" y="5088975"/>
            <a:ext cx="369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поиске общих интересов при онлайн и офлайн знакомствах</a:t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a8135c2e38_0_0"/>
          <p:cNvSpPr txBox="1"/>
          <p:nvPr/>
        </p:nvSpPr>
        <p:spPr>
          <a:xfrm>
            <a:off x="7926851" y="3905925"/>
            <a:ext cx="395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проверке информации о поставщиках и контрагентах</a:t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g1a8135c2e38_0_0"/>
          <p:cNvSpPr/>
          <p:nvPr/>
        </p:nvSpPr>
        <p:spPr>
          <a:xfrm>
            <a:off x="6967550" y="2686608"/>
            <a:ext cx="726600" cy="67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a8135c2e38_0_0"/>
          <p:cNvSpPr txBox="1"/>
          <p:nvPr/>
        </p:nvSpPr>
        <p:spPr>
          <a:xfrm>
            <a:off x="6815576" y="2758504"/>
            <a:ext cx="7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1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a8135c2e38_0_0"/>
          <p:cNvSpPr txBox="1"/>
          <p:nvPr/>
        </p:nvSpPr>
        <p:spPr>
          <a:xfrm>
            <a:off x="7915038" y="2604100"/>
            <a:ext cx="3668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поиске информации о новых работниках </a:t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g1a8135c2e38_0_0"/>
          <p:cNvSpPr/>
          <p:nvPr/>
        </p:nvSpPr>
        <p:spPr>
          <a:xfrm>
            <a:off x="6880000" y="390592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a8135c2e38_0_0"/>
          <p:cNvSpPr txBox="1"/>
          <p:nvPr/>
        </p:nvSpPr>
        <p:spPr>
          <a:xfrm>
            <a:off x="6991400" y="4072427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a8135c2e38_0_0"/>
          <p:cNvSpPr/>
          <p:nvPr/>
        </p:nvSpPr>
        <p:spPr>
          <a:xfrm>
            <a:off x="6880000" y="2686600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a8135c2e38_0_0"/>
          <p:cNvSpPr txBox="1"/>
          <p:nvPr/>
        </p:nvSpPr>
        <p:spPr>
          <a:xfrm>
            <a:off x="6991400" y="2853102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a8135c2e38_0_0"/>
          <p:cNvSpPr txBox="1"/>
          <p:nvPr/>
        </p:nvSpPr>
        <p:spPr>
          <a:xfrm>
            <a:off x="8038200" y="4657425"/>
            <a:ext cx="247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g1a8135c2e38_0_0"/>
          <p:cNvSpPr/>
          <p:nvPr/>
        </p:nvSpPr>
        <p:spPr>
          <a:xfrm>
            <a:off x="6880000" y="5125275"/>
            <a:ext cx="949500" cy="88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a8135c2e38_0_0"/>
          <p:cNvSpPr txBox="1"/>
          <p:nvPr/>
        </p:nvSpPr>
        <p:spPr>
          <a:xfrm>
            <a:off x="6991400" y="5291777"/>
            <a:ext cx="7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a8135c2e38_0_0"/>
          <p:cNvSpPr txBox="1"/>
          <p:nvPr/>
        </p:nvSpPr>
        <p:spPr>
          <a:xfrm>
            <a:off x="7926850" y="5088975"/>
            <a:ext cx="3699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 наличии удобного и быстрого  способа удаления своего цифрового следа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00eac730c_0_32"/>
          <p:cNvSpPr/>
          <p:nvPr/>
        </p:nvSpPr>
        <p:spPr>
          <a:xfrm>
            <a:off x="50" y="3892847"/>
            <a:ext cx="12192000" cy="84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g2000eac730c_0_32"/>
          <p:cNvSpPr/>
          <p:nvPr/>
        </p:nvSpPr>
        <p:spPr>
          <a:xfrm>
            <a:off x="0" y="2614048"/>
            <a:ext cx="12192000" cy="84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000eac730c_0_32"/>
          <p:cNvSpPr/>
          <p:nvPr/>
        </p:nvSpPr>
        <p:spPr>
          <a:xfrm>
            <a:off x="0" y="1335250"/>
            <a:ext cx="12192000" cy="8493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000eac730c_0_32"/>
          <p:cNvSpPr/>
          <p:nvPr/>
        </p:nvSpPr>
        <p:spPr>
          <a:xfrm>
            <a:off x="5340000" y="3"/>
            <a:ext cx="6852001" cy="4628925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157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g2000eac730c_0_32"/>
          <p:cNvSpPr txBox="1"/>
          <p:nvPr>
            <p:ph idx="1" type="body"/>
          </p:nvPr>
        </p:nvSpPr>
        <p:spPr>
          <a:xfrm>
            <a:off x="2034209" y="1680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Решение проблемы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14" name="Google Shape;214;g2000eac730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431" y="1528358"/>
            <a:ext cx="463076" cy="463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spa\Downloads\free-icon-lotus-187862.png" id="215" name="Google Shape;215;g2000eac730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406" y="28071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000eac730c_0_32"/>
          <p:cNvSpPr txBox="1"/>
          <p:nvPr/>
        </p:nvSpPr>
        <p:spPr>
          <a:xfrm>
            <a:off x="1425550" y="3777650"/>
            <a:ext cx="94599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Бесплатно, достаточно посмотреть 2 рекламных ролика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17" name="Google Shape;217;g2000eac730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481" y="41232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000eac730c_0_32"/>
          <p:cNvSpPr txBox="1"/>
          <p:nvPr/>
        </p:nvSpPr>
        <p:spPr>
          <a:xfrm>
            <a:off x="1425500" y="1220050"/>
            <a:ext cx="10628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Создание платформы для поиска людей по email/</a:t>
            </a:r>
            <a:br>
              <a:rPr b="1" lang="en-U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n-U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номеру телефона/социальной сети</a:t>
            </a:r>
            <a:endParaRPr b="1"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g2000eac730c_0_32"/>
          <p:cNvSpPr txBox="1"/>
          <p:nvPr/>
        </p:nvSpPr>
        <p:spPr>
          <a:xfrm>
            <a:off x="962425" y="2614050"/>
            <a:ext cx="9863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Заменяет многочасовой поиск, несколькими минутами ожидания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g2000eac730c_0_32"/>
          <p:cNvSpPr txBox="1"/>
          <p:nvPr/>
        </p:nvSpPr>
        <p:spPr>
          <a:xfrm>
            <a:off x="11348475" y="6119100"/>
            <a:ext cx="107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g2000eac730c_0_32"/>
          <p:cNvSpPr/>
          <p:nvPr/>
        </p:nvSpPr>
        <p:spPr>
          <a:xfrm>
            <a:off x="50" y="5171648"/>
            <a:ext cx="12192000" cy="8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aspa\Downloads\free-icon-lotus-187862.png" id="222" name="Google Shape;222;g2000eac730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456" y="53647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000eac730c_0_32"/>
          <p:cNvSpPr txBox="1"/>
          <p:nvPr/>
        </p:nvSpPr>
        <p:spPr>
          <a:xfrm>
            <a:off x="1366100" y="5171650"/>
            <a:ext cx="9459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Анонимность поиска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b94079bb0_0_249"/>
          <p:cNvSpPr txBox="1"/>
          <p:nvPr>
            <p:ph idx="1" type="body"/>
          </p:nvPr>
        </p:nvSpPr>
        <p:spPr>
          <a:xfrm>
            <a:off x="4046400" y="657100"/>
            <a:ext cx="4251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1420"/>
              <a:buNone/>
            </a:pPr>
            <a:r>
              <a:rPr b="1" lang="en-US" sz="5000">
                <a:latin typeface="Comfortaa"/>
                <a:ea typeface="Comfortaa"/>
                <a:cs typeface="Comfortaa"/>
                <a:sym typeface="Comfortaa"/>
              </a:rPr>
              <a:t>Конкуренты</a:t>
            </a:r>
            <a:endParaRPr b="1" sz="5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g1bb94079bb0_0_249"/>
          <p:cNvSpPr txBox="1"/>
          <p:nvPr/>
        </p:nvSpPr>
        <p:spPr>
          <a:xfrm>
            <a:off x="11703900" y="6119100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30" name="Google Shape;230;g1bb94079bb0_0_249"/>
          <p:cNvGraphicFramePr/>
          <p:nvPr/>
        </p:nvGraphicFramePr>
        <p:xfrm>
          <a:off x="54625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{9E32F2D8-87C4-4BA7-8297-00343D910081}</a:tableStyleId>
              </a:tblPr>
              <a:tblGrid>
                <a:gridCol w="2816650"/>
                <a:gridCol w="1928125"/>
                <a:gridCol w="1928125"/>
                <a:gridCol w="1928125"/>
                <a:gridCol w="1928125"/>
              </a:tblGrid>
              <a:tr h="74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Скорость поиска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Высокая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Низкая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Средняя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Средняя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Точность поиска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Низкая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Средняя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Высокая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Высокая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9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Возможность сохранять результаты поиска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Частично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Нет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Нет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Да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4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UI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Удобен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 удобен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 удобен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Удобен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4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Количество информации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Огромное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 социальная сеть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Большое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Большое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1" name="Google Shape;231;g1bb94079bb0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1638" y="1943000"/>
            <a:ext cx="122872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bb94079bb0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0251" y="1981025"/>
            <a:ext cx="14402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bb94079bb0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3322" y="1923600"/>
            <a:ext cx="535066" cy="5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bb94079bb0_0_249"/>
          <p:cNvPicPr preferRelativeResize="0"/>
          <p:nvPr/>
        </p:nvPicPr>
        <p:blipFill rotWithShape="1">
          <a:blip r:embed="rId6">
            <a:alphaModFix/>
          </a:blip>
          <a:srcRect b="0" l="-29699" r="29699" t="0"/>
          <a:stretch/>
        </p:blipFill>
        <p:spPr>
          <a:xfrm>
            <a:off x="8991954" y="2022378"/>
            <a:ext cx="1697547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b677090ac_3_518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Конкурентные преимущества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0" name="Google Shape;240;g1ab677090ac_3_518"/>
          <p:cNvSpPr/>
          <p:nvPr/>
        </p:nvSpPr>
        <p:spPr>
          <a:xfrm>
            <a:off x="8485716" y="3981388"/>
            <a:ext cx="22200" cy="207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1" name="Google Shape;241;g1ab677090ac_3_518"/>
          <p:cNvSpPr/>
          <p:nvPr/>
        </p:nvSpPr>
        <p:spPr>
          <a:xfrm>
            <a:off x="8154182" y="3649061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g1ab677090ac_3_518"/>
          <p:cNvSpPr/>
          <p:nvPr/>
        </p:nvSpPr>
        <p:spPr>
          <a:xfrm>
            <a:off x="8322203" y="3859066"/>
            <a:ext cx="349250" cy="222250"/>
          </a:xfrm>
          <a:custGeom>
            <a:rect b="b" l="l" r="r" t="t"/>
            <a:pathLst>
              <a:path extrusionOk="0" h="81" w="127">
                <a:moveTo>
                  <a:pt x="107" y="34"/>
                </a:moveTo>
                <a:cubicBezTo>
                  <a:pt x="105" y="33"/>
                  <a:pt x="102" y="33"/>
                  <a:pt x="100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9" y="30"/>
                  <a:pt x="100" y="26"/>
                  <a:pt x="100" y="23"/>
                </a:cubicBezTo>
                <a:cubicBezTo>
                  <a:pt x="100" y="10"/>
                  <a:pt x="88" y="0"/>
                  <a:pt x="73" y="0"/>
                </a:cubicBezTo>
                <a:cubicBezTo>
                  <a:pt x="60" y="0"/>
                  <a:pt x="50" y="7"/>
                  <a:pt x="46" y="17"/>
                </a:cubicBezTo>
                <a:cubicBezTo>
                  <a:pt x="44" y="16"/>
                  <a:pt x="41" y="15"/>
                  <a:pt x="38" y="15"/>
                </a:cubicBezTo>
                <a:cubicBezTo>
                  <a:pt x="27" y="15"/>
                  <a:pt x="17" y="24"/>
                  <a:pt x="15" y="35"/>
                </a:cubicBezTo>
                <a:cubicBezTo>
                  <a:pt x="7" y="39"/>
                  <a:pt x="0" y="47"/>
                  <a:pt x="0" y="57"/>
                </a:cubicBezTo>
                <a:cubicBezTo>
                  <a:pt x="0" y="69"/>
                  <a:pt x="10" y="79"/>
                  <a:pt x="21" y="80"/>
                </a:cubicBezTo>
                <a:cubicBezTo>
                  <a:pt x="24" y="81"/>
                  <a:pt x="26" y="81"/>
                  <a:pt x="29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2" y="81"/>
                  <a:pt x="104" y="81"/>
                  <a:pt x="106" y="80"/>
                </a:cubicBezTo>
                <a:cubicBezTo>
                  <a:pt x="118" y="79"/>
                  <a:pt x="127" y="69"/>
                  <a:pt x="127" y="57"/>
                </a:cubicBezTo>
                <a:cubicBezTo>
                  <a:pt x="127" y="45"/>
                  <a:pt x="118" y="35"/>
                  <a:pt x="107" y="34"/>
                </a:cubicBezTo>
                <a:close/>
                <a:moveTo>
                  <a:pt x="76" y="52"/>
                </a:moveTo>
                <a:cubicBezTo>
                  <a:pt x="74" y="56"/>
                  <a:pt x="70" y="61"/>
                  <a:pt x="67" y="65"/>
                </a:cubicBezTo>
                <a:cubicBezTo>
                  <a:pt x="65" y="68"/>
                  <a:pt x="61" y="68"/>
                  <a:pt x="59" y="65"/>
                </a:cubicBezTo>
                <a:cubicBezTo>
                  <a:pt x="57" y="61"/>
                  <a:pt x="53" y="56"/>
                  <a:pt x="50" y="52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8"/>
                  <a:pt x="59" y="27"/>
                  <a:pt x="60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9" y="28"/>
                  <a:pt x="69" y="30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5"/>
                  <a:pt x="69" y="45"/>
                  <a:pt x="69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3" name="Google Shape;243;g1ab677090ac_3_518"/>
          <p:cNvSpPr/>
          <p:nvPr/>
        </p:nvSpPr>
        <p:spPr>
          <a:xfrm>
            <a:off x="7625587" y="2603814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g1ab677090ac_3_518"/>
          <p:cNvSpPr/>
          <p:nvPr/>
        </p:nvSpPr>
        <p:spPr>
          <a:xfrm>
            <a:off x="7858696" y="2789298"/>
            <a:ext cx="219075" cy="314325"/>
          </a:xfrm>
          <a:custGeom>
            <a:rect b="b" l="l" r="r" t="t"/>
            <a:pathLst>
              <a:path extrusionOk="0" h="115" w="80">
                <a:moveTo>
                  <a:pt x="65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2" y="47"/>
                  <a:pt x="22" y="46"/>
                  <a:pt x="22" y="4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21"/>
                  <a:pt x="30" y="12"/>
                  <a:pt x="39" y="12"/>
                </a:cubicBezTo>
                <a:cubicBezTo>
                  <a:pt x="49" y="12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9"/>
                  <a:pt x="6" y="115"/>
                  <a:pt x="14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3" y="115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1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1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79"/>
                  <a:pt x="31" y="76"/>
                  <a:pt x="31" y="73"/>
                </a:cubicBezTo>
                <a:cubicBezTo>
                  <a:pt x="31" y="68"/>
                  <a:pt x="35" y="63"/>
                  <a:pt x="40" y="63"/>
                </a:cubicBezTo>
                <a:cubicBezTo>
                  <a:pt x="45" y="63"/>
                  <a:pt x="50" y="68"/>
                  <a:pt x="50" y="73"/>
                </a:cubicBezTo>
                <a:cubicBezTo>
                  <a:pt x="50" y="76"/>
                  <a:pt x="48" y="79"/>
                  <a:pt x="45" y="80"/>
                </a:cubicBezTo>
                <a:cubicBezTo>
                  <a:pt x="45" y="81"/>
                  <a:pt x="45" y="81"/>
                  <a:pt x="45" y="8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g1ab677090ac_3_518"/>
          <p:cNvSpPr/>
          <p:nvPr/>
        </p:nvSpPr>
        <p:spPr>
          <a:xfrm>
            <a:off x="7320787" y="4694307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6" name="Google Shape;246;g1ab677090ac_3_518"/>
          <p:cNvSpPr/>
          <p:nvPr/>
        </p:nvSpPr>
        <p:spPr>
          <a:xfrm>
            <a:off x="7504683" y="4925828"/>
            <a:ext cx="317500" cy="222250"/>
          </a:xfrm>
          <a:custGeom>
            <a:rect b="b" l="l" r="r" t="t"/>
            <a:pathLst>
              <a:path extrusionOk="0" h="81" w="116">
                <a:moveTo>
                  <a:pt x="84" y="1"/>
                </a:moveTo>
                <a:cubicBezTo>
                  <a:pt x="88" y="0"/>
                  <a:pt x="88" y="0"/>
                  <a:pt x="88" y="0"/>
                </a:cubicBezTo>
                <a:cubicBezTo>
                  <a:pt x="82" y="0"/>
                  <a:pt x="78" y="2"/>
                  <a:pt x="76" y="6"/>
                </a:cubicBezTo>
                <a:cubicBezTo>
                  <a:pt x="73" y="5"/>
                  <a:pt x="70" y="5"/>
                  <a:pt x="6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5"/>
                  <a:pt x="42" y="5"/>
                  <a:pt x="39" y="6"/>
                </a:cubicBezTo>
                <a:cubicBezTo>
                  <a:pt x="37" y="2"/>
                  <a:pt x="33" y="0"/>
                  <a:pt x="28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19" y="1"/>
                  <a:pt x="0" y="11"/>
                  <a:pt x="0" y="2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3"/>
                  <a:pt x="9" y="81"/>
                  <a:pt x="21" y="81"/>
                </a:cubicBezTo>
                <a:cubicBezTo>
                  <a:pt x="32" y="81"/>
                  <a:pt x="41" y="74"/>
                  <a:pt x="42" y="64"/>
                </a:cubicBezTo>
                <a:cubicBezTo>
                  <a:pt x="44" y="64"/>
                  <a:pt x="46" y="64"/>
                  <a:pt x="47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4"/>
                  <a:pt x="71" y="64"/>
                  <a:pt x="73" y="64"/>
                </a:cubicBezTo>
                <a:cubicBezTo>
                  <a:pt x="74" y="73"/>
                  <a:pt x="83" y="81"/>
                  <a:pt x="95" y="81"/>
                </a:cubicBezTo>
                <a:cubicBezTo>
                  <a:pt x="106" y="81"/>
                  <a:pt x="116" y="73"/>
                  <a:pt x="116" y="62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6" y="11"/>
                  <a:pt x="96" y="1"/>
                  <a:pt x="84" y="1"/>
                </a:cubicBezTo>
                <a:close/>
                <a:moveTo>
                  <a:pt x="35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8"/>
                  <a:pt x="26" y="50"/>
                  <a:pt x="24" y="50"/>
                </a:cubicBezTo>
                <a:cubicBezTo>
                  <a:pt x="22" y="50"/>
                  <a:pt x="20" y="48"/>
                  <a:pt x="20" y="46"/>
                </a:cubicBezTo>
                <a:cubicBezTo>
                  <a:pt x="20" y="40"/>
                  <a:pt x="20" y="40"/>
                  <a:pt x="20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1" y="40"/>
                  <a:pt x="9" y="38"/>
                  <a:pt x="9" y="36"/>
                </a:cubicBezTo>
                <a:cubicBezTo>
                  <a:pt x="9" y="34"/>
                  <a:pt x="11" y="32"/>
                  <a:pt x="1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5"/>
                  <a:pt x="22" y="23"/>
                  <a:pt x="24" y="23"/>
                </a:cubicBezTo>
                <a:cubicBezTo>
                  <a:pt x="26" y="23"/>
                  <a:pt x="28" y="25"/>
                  <a:pt x="28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7" y="32"/>
                  <a:pt x="39" y="34"/>
                  <a:pt x="39" y="36"/>
                </a:cubicBezTo>
                <a:cubicBezTo>
                  <a:pt x="39" y="38"/>
                  <a:pt x="37" y="40"/>
                  <a:pt x="35" y="40"/>
                </a:cubicBezTo>
                <a:close/>
                <a:moveTo>
                  <a:pt x="80" y="42"/>
                </a:moveTo>
                <a:cubicBezTo>
                  <a:pt x="77" y="42"/>
                  <a:pt x="75" y="40"/>
                  <a:pt x="75" y="37"/>
                </a:cubicBezTo>
                <a:cubicBezTo>
                  <a:pt x="75" y="35"/>
                  <a:pt x="77" y="33"/>
                  <a:pt x="80" y="33"/>
                </a:cubicBezTo>
                <a:cubicBezTo>
                  <a:pt x="83" y="33"/>
                  <a:pt x="85" y="35"/>
                  <a:pt x="85" y="37"/>
                </a:cubicBezTo>
                <a:cubicBezTo>
                  <a:pt x="85" y="40"/>
                  <a:pt x="83" y="42"/>
                  <a:pt x="80" y="42"/>
                </a:cubicBezTo>
                <a:close/>
                <a:moveTo>
                  <a:pt x="91" y="52"/>
                </a:moveTo>
                <a:cubicBezTo>
                  <a:pt x="89" y="52"/>
                  <a:pt x="86" y="50"/>
                  <a:pt x="86" y="47"/>
                </a:cubicBezTo>
                <a:cubicBezTo>
                  <a:pt x="86" y="45"/>
                  <a:pt x="89" y="43"/>
                  <a:pt x="91" y="43"/>
                </a:cubicBezTo>
                <a:cubicBezTo>
                  <a:pt x="94" y="43"/>
                  <a:pt x="96" y="45"/>
                  <a:pt x="96" y="47"/>
                </a:cubicBezTo>
                <a:cubicBezTo>
                  <a:pt x="96" y="50"/>
                  <a:pt x="94" y="52"/>
                  <a:pt x="91" y="52"/>
                </a:cubicBezTo>
                <a:close/>
                <a:moveTo>
                  <a:pt x="91" y="31"/>
                </a:moveTo>
                <a:cubicBezTo>
                  <a:pt x="89" y="31"/>
                  <a:pt x="86" y="29"/>
                  <a:pt x="86" y="27"/>
                </a:cubicBezTo>
                <a:cubicBezTo>
                  <a:pt x="86" y="25"/>
                  <a:pt x="89" y="23"/>
                  <a:pt x="91" y="23"/>
                </a:cubicBezTo>
                <a:cubicBezTo>
                  <a:pt x="94" y="23"/>
                  <a:pt x="96" y="25"/>
                  <a:pt x="96" y="27"/>
                </a:cubicBezTo>
                <a:cubicBezTo>
                  <a:pt x="96" y="29"/>
                  <a:pt x="94" y="31"/>
                  <a:pt x="91" y="31"/>
                </a:cubicBezTo>
                <a:close/>
                <a:moveTo>
                  <a:pt x="103" y="42"/>
                </a:moveTo>
                <a:cubicBezTo>
                  <a:pt x="100" y="42"/>
                  <a:pt x="98" y="40"/>
                  <a:pt x="98" y="37"/>
                </a:cubicBezTo>
                <a:cubicBezTo>
                  <a:pt x="98" y="35"/>
                  <a:pt x="100" y="33"/>
                  <a:pt x="103" y="33"/>
                </a:cubicBezTo>
                <a:cubicBezTo>
                  <a:pt x="105" y="33"/>
                  <a:pt x="108" y="35"/>
                  <a:pt x="108" y="37"/>
                </a:cubicBezTo>
                <a:cubicBezTo>
                  <a:pt x="108" y="40"/>
                  <a:pt x="105" y="42"/>
                  <a:pt x="103" y="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7" name="Google Shape;247;g1ab677090ac_3_518"/>
          <p:cNvSpPr/>
          <p:nvPr/>
        </p:nvSpPr>
        <p:spPr>
          <a:xfrm flipH="1">
            <a:off x="3684184" y="3843863"/>
            <a:ext cx="22200" cy="207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g1ab677090ac_3_518"/>
          <p:cNvSpPr/>
          <p:nvPr/>
        </p:nvSpPr>
        <p:spPr>
          <a:xfrm flipH="1">
            <a:off x="3184693" y="3500036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g1ab677090ac_3_518"/>
          <p:cNvSpPr/>
          <p:nvPr/>
        </p:nvSpPr>
        <p:spPr>
          <a:xfrm flipH="1">
            <a:off x="3881213" y="2336327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g1ab677090ac_3_518"/>
          <p:cNvSpPr/>
          <p:nvPr/>
        </p:nvSpPr>
        <p:spPr>
          <a:xfrm flipH="1">
            <a:off x="4109813" y="4694307"/>
            <a:ext cx="685200" cy="685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 dir="5400000" dist="50800">
              <a:srgbClr val="000000">
                <a:alpha val="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1" name="Google Shape;251;g1ab677090ac_3_518"/>
          <p:cNvGrpSpPr/>
          <p:nvPr/>
        </p:nvGrpSpPr>
        <p:grpSpPr>
          <a:xfrm>
            <a:off x="3584357" y="3716863"/>
            <a:ext cx="296863" cy="295275"/>
            <a:chOff x="1358900" y="-334963"/>
            <a:chExt cx="296863" cy="295275"/>
          </a:xfrm>
        </p:grpSpPr>
        <p:sp>
          <p:nvSpPr>
            <p:cNvPr id="252" name="Google Shape;252;g1ab677090ac_3_518"/>
            <p:cNvSpPr/>
            <p:nvPr/>
          </p:nvSpPr>
          <p:spPr>
            <a:xfrm>
              <a:off x="1358900" y="-195263"/>
              <a:ext cx="196850" cy="155575"/>
            </a:xfrm>
            <a:custGeom>
              <a:rect b="b" l="l" r="r" t="t"/>
              <a:pathLst>
                <a:path extrusionOk="0" h="57" w="72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3" name="Google Shape;253;g1ab677090ac_3_518"/>
            <p:cNvSpPr/>
            <p:nvPr/>
          </p:nvSpPr>
          <p:spPr>
            <a:xfrm>
              <a:off x="1395412" y="-301625"/>
              <a:ext cx="111125" cy="98425"/>
            </a:xfrm>
            <a:custGeom>
              <a:rect b="b" l="l" r="r" t="t"/>
              <a:pathLst>
                <a:path extrusionOk="0" h="36" w="41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4" name="Google Shape;254;g1ab677090ac_3_518"/>
            <p:cNvSpPr/>
            <p:nvPr/>
          </p:nvSpPr>
          <p:spPr>
            <a:xfrm>
              <a:off x="1482725" y="-334963"/>
              <a:ext cx="173038" cy="139700"/>
            </a:xfrm>
            <a:custGeom>
              <a:rect b="b" l="l" r="r" t="t"/>
              <a:pathLst>
                <a:path extrusionOk="0" h="51" w="64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55" name="Google Shape;255;g1ab677090ac_3_518"/>
          <p:cNvSpPr/>
          <p:nvPr/>
        </p:nvSpPr>
        <p:spPr>
          <a:xfrm>
            <a:off x="4091209" y="2521811"/>
            <a:ext cx="265113" cy="314325"/>
          </a:xfrm>
          <a:custGeom>
            <a:rect b="b" l="l" r="r" t="t"/>
            <a:pathLst>
              <a:path extrusionOk="0" h="115" w="97">
                <a:moveTo>
                  <a:pt x="90" y="18"/>
                </a:moveTo>
                <a:cubicBezTo>
                  <a:pt x="81" y="7"/>
                  <a:pt x="81" y="7"/>
                  <a:pt x="81" y="7"/>
                </a:cubicBezTo>
                <a:cubicBezTo>
                  <a:pt x="77" y="3"/>
                  <a:pt x="71" y="0"/>
                  <a:pt x="66" y="0"/>
                </a:cubicBezTo>
                <a:cubicBezTo>
                  <a:pt x="61" y="0"/>
                  <a:pt x="56" y="2"/>
                  <a:pt x="53" y="5"/>
                </a:cubicBezTo>
                <a:cubicBezTo>
                  <a:pt x="25" y="28"/>
                  <a:pt x="25" y="28"/>
                  <a:pt x="25" y="28"/>
                </a:cubicBezTo>
                <a:cubicBezTo>
                  <a:pt x="19" y="34"/>
                  <a:pt x="17" y="43"/>
                  <a:pt x="20" y="50"/>
                </a:cubicBezTo>
                <a:cubicBezTo>
                  <a:pt x="21" y="53"/>
                  <a:pt x="21" y="53"/>
                  <a:pt x="21" y="5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0"/>
                  <a:pt x="34" y="38"/>
                  <a:pt x="38" y="35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5"/>
                  <a:pt x="63" y="14"/>
                  <a:pt x="65" y="14"/>
                </a:cubicBezTo>
                <a:cubicBezTo>
                  <a:pt x="68" y="14"/>
                  <a:pt x="70" y="15"/>
                  <a:pt x="72" y="18"/>
                </a:cubicBezTo>
                <a:cubicBezTo>
                  <a:pt x="78" y="24"/>
                  <a:pt x="78" y="24"/>
                  <a:pt x="78" y="24"/>
                </a:cubicBezTo>
                <a:cubicBezTo>
                  <a:pt x="82" y="30"/>
                  <a:pt x="81" y="34"/>
                  <a:pt x="76" y="3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3" y="48"/>
                  <a:pt x="63" y="48"/>
                </a:cubicBezTo>
                <a:cubicBezTo>
                  <a:pt x="59" y="44"/>
                  <a:pt x="53" y="41"/>
                  <a:pt x="48" y="41"/>
                </a:cubicBezTo>
                <a:cubicBezTo>
                  <a:pt x="43" y="41"/>
                  <a:pt x="38" y="43"/>
                  <a:pt x="35" y="46"/>
                </a:cubicBezTo>
                <a:cubicBezTo>
                  <a:pt x="8" y="70"/>
                  <a:pt x="8" y="70"/>
                  <a:pt x="8" y="70"/>
                </a:cubicBezTo>
                <a:cubicBezTo>
                  <a:pt x="4" y="73"/>
                  <a:pt x="1" y="78"/>
                  <a:pt x="1" y="83"/>
                </a:cubicBezTo>
                <a:cubicBezTo>
                  <a:pt x="0" y="88"/>
                  <a:pt x="2" y="94"/>
                  <a:pt x="5" y="98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8" y="113"/>
                  <a:pt x="24" y="115"/>
                  <a:pt x="30" y="115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35" y="115"/>
                  <a:pt x="39" y="114"/>
                  <a:pt x="43" y="110"/>
                </a:cubicBezTo>
                <a:cubicBezTo>
                  <a:pt x="70" y="87"/>
                  <a:pt x="70" y="87"/>
                  <a:pt x="70" y="87"/>
                </a:cubicBezTo>
                <a:cubicBezTo>
                  <a:pt x="76" y="82"/>
                  <a:pt x="79" y="72"/>
                  <a:pt x="75" y="65"/>
                </a:cubicBezTo>
                <a:cubicBezTo>
                  <a:pt x="74" y="62"/>
                  <a:pt x="74" y="62"/>
                  <a:pt x="74" y="6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2" y="75"/>
                  <a:pt x="61" y="78"/>
                  <a:pt x="58" y="80"/>
                </a:cubicBezTo>
                <a:cubicBezTo>
                  <a:pt x="38" y="97"/>
                  <a:pt x="38" y="97"/>
                  <a:pt x="38" y="97"/>
                </a:cubicBezTo>
                <a:cubicBezTo>
                  <a:pt x="34" y="100"/>
                  <a:pt x="32" y="102"/>
                  <a:pt x="30" y="102"/>
                </a:cubicBezTo>
                <a:cubicBezTo>
                  <a:pt x="28" y="102"/>
                  <a:pt x="25" y="100"/>
                  <a:pt x="23" y="98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88"/>
                  <a:pt x="14" y="86"/>
                  <a:pt x="15" y="84"/>
                </a:cubicBezTo>
                <a:cubicBezTo>
                  <a:pt x="15" y="82"/>
                  <a:pt x="16" y="79"/>
                  <a:pt x="20" y="76"/>
                </a:cubicBezTo>
                <a:cubicBezTo>
                  <a:pt x="32" y="66"/>
                  <a:pt x="32" y="66"/>
                  <a:pt x="32" y="66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71"/>
                  <a:pt x="42" y="74"/>
                  <a:pt x="48" y="74"/>
                </a:cubicBezTo>
                <a:cubicBezTo>
                  <a:pt x="52" y="74"/>
                  <a:pt x="57" y="72"/>
                  <a:pt x="61" y="69"/>
                </a:cubicBezTo>
                <a:cubicBezTo>
                  <a:pt x="88" y="46"/>
                  <a:pt x="88" y="46"/>
                  <a:pt x="88" y="46"/>
                </a:cubicBezTo>
                <a:cubicBezTo>
                  <a:pt x="96" y="39"/>
                  <a:pt x="97" y="26"/>
                  <a:pt x="90" y="18"/>
                </a:cubicBezTo>
                <a:close/>
                <a:moveTo>
                  <a:pt x="48" y="60"/>
                </a:moveTo>
                <a:cubicBezTo>
                  <a:pt x="46" y="60"/>
                  <a:pt x="44" y="59"/>
                  <a:pt x="42" y="57"/>
                </a:cubicBezTo>
                <a:cubicBezTo>
                  <a:pt x="44" y="56"/>
                  <a:pt x="46" y="56"/>
                  <a:pt x="48" y="56"/>
                </a:cubicBezTo>
                <a:cubicBezTo>
                  <a:pt x="49" y="56"/>
                  <a:pt x="51" y="56"/>
                  <a:pt x="53" y="58"/>
                </a:cubicBezTo>
                <a:cubicBezTo>
                  <a:pt x="51" y="59"/>
                  <a:pt x="49" y="60"/>
                  <a:pt x="48" y="6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6" name="Google Shape;256;g1ab677090ac_3_518"/>
          <p:cNvGrpSpPr/>
          <p:nvPr/>
        </p:nvGrpSpPr>
        <p:grpSpPr>
          <a:xfrm>
            <a:off x="4287265" y="4871059"/>
            <a:ext cx="330200" cy="331788"/>
            <a:chOff x="-1677988" y="2139950"/>
            <a:chExt cx="330200" cy="331788"/>
          </a:xfrm>
        </p:grpSpPr>
        <p:sp>
          <p:nvSpPr>
            <p:cNvPr id="257" name="Google Shape;257;g1ab677090ac_3_518"/>
            <p:cNvSpPr/>
            <p:nvPr/>
          </p:nvSpPr>
          <p:spPr>
            <a:xfrm>
              <a:off x="-1558925" y="2235200"/>
              <a:ext cx="104775" cy="141288"/>
            </a:xfrm>
            <a:custGeom>
              <a:rect b="b" l="l" r="r" t="t"/>
              <a:pathLst>
                <a:path extrusionOk="0" h="52" w="38">
                  <a:moveTo>
                    <a:pt x="11" y="48"/>
                  </a:moveTo>
                  <a:cubicBezTo>
                    <a:pt x="5" y="52"/>
                    <a:pt x="0" y="48"/>
                    <a:pt x="1" y="40"/>
                  </a:cubicBezTo>
                  <a:cubicBezTo>
                    <a:pt x="1" y="33"/>
                    <a:pt x="1" y="20"/>
                    <a:pt x="1" y="12"/>
                  </a:cubicBezTo>
                  <a:cubicBezTo>
                    <a:pt x="1" y="4"/>
                    <a:pt x="5" y="0"/>
                    <a:pt x="11" y="4"/>
                  </a:cubicBezTo>
                  <a:cubicBezTo>
                    <a:pt x="17" y="8"/>
                    <a:pt x="27" y="15"/>
                    <a:pt x="33" y="19"/>
                  </a:cubicBezTo>
                  <a:cubicBezTo>
                    <a:pt x="38" y="23"/>
                    <a:pt x="38" y="29"/>
                    <a:pt x="33" y="33"/>
                  </a:cubicBezTo>
                  <a:cubicBezTo>
                    <a:pt x="27" y="37"/>
                    <a:pt x="17" y="44"/>
                    <a:pt x="11" y="4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8" name="Google Shape;258;g1ab677090ac_3_518"/>
            <p:cNvSpPr/>
            <p:nvPr/>
          </p:nvSpPr>
          <p:spPr>
            <a:xfrm>
              <a:off x="-1677988" y="2139950"/>
              <a:ext cx="330200" cy="331788"/>
            </a:xfrm>
            <a:custGeom>
              <a:rect b="b" l="l" r="r" t="t"/>
              <a:pathLst>
                <a:path extrusionOk="0" h="122" w="121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1" y="0"/>
                  </a:cubicBezTo>
                  <a:close/>
                  <a:moveTo>
                    <a:pt x="61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1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1" y="11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59" name="Google Shape;259;g1ab677090ac_3_518"/>
          <p:cNvSpPr txBox="1"/>
          <p:nvPr/>
        </p:nvSpPr>
        <p:spPr>
          <a:xfrm>
            <a:off x="8415349" y="2672275"/>
            <a:ext cx="374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Позволяет создавать отказоустойчивое приложение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g1ab677090ac_3_518"/>
          <p:cNvSpPr txBox="1"/>
          <p:nvPr/>
        </p:nvSpPr>
        <p:spPr>
          <a:xfrm>
            <a:off x="8415347" y="2011900"/>
            <a:ext cx="363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Микросервисная архитектура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g1ab677090ac_3_518"/>
          <p:cNvSpPr txBox="1"/>
          <p:nvPr/>
        </p:nvSpPr>
        <p:spPr>
          <a:xfrm>
            <a:off x="8121974" y="5018225"/>
            <a:ext cx="374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Шаблоны сохранения контактов</a:t>
            </a:r>
            <a:endParaRPr b="1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2" name="Google Shape;262;g1ab677090ac_3_518"/>
          <p:cNvSpPr txBox="1"/>
          <p:nvPr/>
        </p:nvSpPr>
        <p:spPr>
          <a:xfrm>
            <a:off x="8110550" y="4714025"/>
            <a:ext cx="474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Сохранение результата поиска</a:t>
            </a:r>
            <a:endParaRPr b="1" i="0" sz="1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g1ab677090ac_3_518"/>
          <p:cNvSpPr txBox="1"/>
          <p:nvPr/>
        </p:nvSpPr>
        <p:spPr>
          <a:xfrm>
            <a:off x="8924925" y="3768650"/>
            <a:ext cx="30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Малые затраты на реализацию и содержание продукта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g1ab677090ac_3_518"/>
          <p:cNvSpPr txBox="1"/>
          <p:nvPr/>
        </p:nvSpPr>
        <p:spPr>
          <a:xfrm>
            <a:off x="8919055" y="3455875"/>
            <a:ext cx="262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Малые затраты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g1ab677090ac_3_518"/>
          <p:cNvSpPr/>
          <p:nvPr/>
        </p:nvSpPr>
        <p:spPr>
          <a:xfrm>
            <a:off x="2834681" y="3832363"/>
            <a:ext cx="22200" cy="207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g1ab677090ac_3_518"/>
          <p:cNvSpPr txBox="1"/>
          <p:nvPr/>
        </p:nvSpPr>
        <p:spPr>
          <a:xfrm>
            <a:off x="984055" y="2467434"/>
            <a:ext cx="27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Нет необходимости в регистрации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g1ab677090ac_3_518"/>
          <p:cNvSpPr txBox="1"/>
          <p:nvPr/>
        </p:nvSpPr>
        <p:spPr>
          <a:xfrm>
            <a:off x="1557952" y="2092313"/>
            <a:ext cx="21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Регистрация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g1ab677090ac_3_518"/>
          <p:cNvSpPr txBox="1"/>
          <p:nvPr/>
        </p:nvSpPr>
        <p:spPr>
          <a:xfrm>
            <a:off x="1257035" y="5042557"/>
            <a:ext cx="27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Любое действие реализуемо в несколько кликов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g1ab677090ac_3_518"/>
          <p:cNvSpPr txBox="1"/>
          <p:nvPr/>
        </p:nvSpPr>
        <p:spPr>
          <a:xfrm>
            <a:off x="551954" y="4742975"/>
            <a:ext cx="34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Понятный интерфейс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g1ab677090ac_3_518"/>
          <p:cNvSpPr txBox="1"/>
          <p:nvPr/>
        </p:nvSpPr>
        <p:spPr>
          <a:xfrm>
            <a:off x="382550" y="3730563"/>
            <a:ext cx="289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Интелектуальный поиск информации о интересах</a:t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g1ab677090ac_3_518"/>
          <p:cNvSpPr txBox="1"/>
          <p:nvPr/>
        </p:nvSpPr>
        <p:spPr>
          <a:xfrm>
            <a:off x="-180254" y="3380675"/>
            <a:ext cx="34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Поиск информации 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2" name="Google Shape;272;g1ab677090ac_3_518"/>
          <p:cNvPicPr preferRelativeResize="0"/>
          <p:nvPr/>
        </p:nvPicPr>
        <p:blipFill rotWithShape="1">
          <a:blip r:embed="rId3">
            <a:alphaModFix/>
          </a:blip>
          <a:srcRect b="108" l="0" r="0" t="118"/>
          <a:stretch/>
        </p:blipFill>
        <p:spPr>
          <a:xfrm>
            <a:off x="5188685" y="1869055"/>
            <a:ext cx="1814627" cy="392725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73" name="Google Shape;273;g1ab677090ac_3_5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5838" y="1713433"/>
            <a:ext cx="2200313" cy="423849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ab677090ac_3_518"/>
          <p:cNvSpPr txBox="1"/>
          <p:nvPr/>
        </p:nvSpPr>
        <p:spPr>
          <a:xfrm>
            <a:off x="11676350" y="6119100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lors 18 Dark">
      <a:dk1>
        <a:srgbClr val="FFFFFF"/>
      </a:dk1>
      <a:lt1>
        <a:srgbClr val="313131"/>
      </a:lt1>
      <a:dk2>
        <a:srgbClr val="313C3F"/>
      </a:dk2>
      <a:lt2>
        <a:srgbClr val="FFFFFF"/>
      </a:lt2>
      <a:accent1>
        <a:srgbClr val="DF1E2C"/>
      </a:accent1>
      <a:accent2>
        <a:srgbClr val="A34D9D"/>
      </a:accent2>
      <a:accent3>
        <a:srgbClr val="FFC000"/>
      </a:accent3>
      <a:accent4>
        <a:srgbClr val="418386"/>
      </a:accent4>
      <a:accent5>
        <a:srgbClr val="00B0F0"/>
      </a:accent5>
      <a:accent6>
        <a:srgbClr val="7F6F8F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2018-11-06T13:28:40Z</dcterms:created>
  <dc:creator>Dracarys</dc:creator>
</cp:coreProperties>
</file>