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2" r:id="rId4"/>
    <p:sldId id="259" r:id="rId5"/>
    <p:sldId id="263" r:id="rId6"/>
    <p:sldId id="280" r:id="rId7"/>
    <p:sldId id="264" r:id="rId8"/>
    <p:sldId id="286" r:id="rId9"/>
    <p:sldId id="281" r:id="rId10"/>
    <p:sldId id="282" r:id="rId11"/>
    <p:sldId id="283" r:id="rId12"/>
    <p:sldId id="285" r:id="rId13"/>
    <p:sldId id="276"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850" y="-37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1BC7DAE-B2F0-4477-9E31-ED259E90430B}" type="datetimeFigureOut">
              <a:rPr lang="ru-RU" smtClean="0"/>
              <a:pPr/>
              <a:t>20.10.2022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BE36808-37BA-4600-A6CB-14743AF34E67}"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1BC7DAE-B2F0-4477-9E31-ED259E90430B}" type="datetimeFigureOut">
              <a:rPr lang="ru-RU" smtClean="0"/>
              <a:pPr/>
              <a:t>20.10.2022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BE36808-37BA-4600-A6CB-14743AF34E67}"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1BC7DAE-B2F0-4477-9E31-ED259E90430B}" type="datetimeFigureOut">
              <a:rPr lang="ru-RU" smtClean="0"/>
              <a:pPr/>
              <a:t>20.10.2022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BE36808-37BA-4600-A6CB-14743AF34E67}"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1BC7DAE-B2F0-4477-9E31-ED259E90430B}" type="datetimeFigureOut">
              <a:rPr lang="ru-RU" smtClean="0"/>
              <a:pPr/>
              <a:t>20.10.2022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BE36808-37BA-4600-A6CB-14743AF34E67}"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1BC7DAE-B2F0-4477-9E31-ED259E90430B}" type="datetimeFigureOut">
              <a:rPr lang="ru-RU" smtClean="0"/>
              <a:pPr/>
              <a:t>20.10.2022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BE36808-37BA-4600-A6CB-14743AF34E67}"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1BC7DAE-B2F0-4477-9E31-ED259E90430B}" type="datetimeFigureOut">
              <a:rPr lang="ru-RU" smtClean="0"/>
              <a:pPr/>
              <a:t>20.10.2022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BE36808-37BA-4600-A6CB-14743AF34E67}"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1BC7DAE-B2F0-4477-9E31-ED259E90430B}" type="datetimeFigureOut">
              <a:rPr lang="ru-RU" smtClean="0"/>
              <a:pPr/>
              <a:t>20.10.2022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BE36808-37BA-4600-A6CB-14743AF34E67}"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1BC7DAE-B2F0-4477-9E31-ED259E90430B}" type="datetimeFigureOut">
              <a:rPr lang="ru-RU" smtClean="0"/>
              <a:pPr/>
              <a:t>20.10.2022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BE36808-37BA-4600-A6CB-14743AF34E67}"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BC7DAE-B2F0-4477-9E31-ED259E90430B}" type="datetimeFigureOut">
              <a:rPr lang="ru-RU" smtClean="0"/>
              <a:pPr/>
              <a:t>20.10.2022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BE36808-37BA-4600-A6CB-14743AF34E67}"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1BC7DAE-B2F0-4477-9E31-ED259E90430B}" type="datetimeFigureOut">
              <a:rPr lang="ru-RU" smtClean="0"/>
              <a:pPr/>
              <a:t>20.10.2022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BE36808-37BA-4600-A6CB-14743AF34E67}"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1BC7DAE-B2F0-4477-9E31-ED259E90430B}" type="datetimeFigureOut">
              <a:rPr lang="ru-RU" smtClean="0"/>
              <a:pPr/>
              <a:t>20.10.2022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BE36808-37BA-4600-A6CB-14743AF34E67}"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31BC7DAE-B2F0-4477-9E31-ED259E90430B}" type="datetimeFigureOut">
              <a:rPr lang="ru-RU" smtClean="0"/>
              <a:pPr/>
              <a:t>20.10.2022</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3BE36808-37BA-4600-A6CB-14743AF34E67}"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28.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7.jpeg"/><Relationship Id="rId5" Type="http://schemas.openxmlformats.org/officeDocument/2006/relationships/image" Target="../media/image23.jpeg"/><Relationship Id="rId10" Type="http://schemas.openxmlformats.org/officeDocument/2006/relationships/image" Target="../media/image19.jpeg"/><Relationship Id="rId4" Type="http://schemas.openxmlformats.org/officeDocument/2006/relationships/image" Target="../media/image22.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1670" y="3870176"/>
            <a:ext cx="3725422" cy="24836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3" name="Подзаголовок 2"/>
          <p:cNvSpPr>
            <a:spLocks noGrp="1"/>
          </p:cNvSpPr>
          <p:nvPr>
            <p:ph type="subTitle" idx="1"/>
          </p:nvPr>
        </p:nvSpPr>
        <p:spPr>
          <a:xfrm>
            <a:off x="5763693" y="5111983"/>
            <a:ext cx="3291555" cy="1389668"/>
          </a:xfrm>
        </p:spPr>
        <p:txBody>
          <a:bodyPr>
            <a:normAutofit fontScale="92500" lnSpcReduction="20000"/>
          </a:bodyPr>
          <a:lstStyle/>
          <a:p>
            <a:r>
              <a:rPr lang="sah-RU" sz="1600" b="1" dirty="0" smtClean="0">
                <a:solidFill>
                  <a:schemeClr val="tx1"/>
                </a:solidFill>
              </a:rPr>
              <a:t>Толордо Сергеев Сережа</a:t>
            </a:r>
          </a:p>
          <a:p>
            <a:r>
              <a:rPr lang="sah-RU" sz="1600" b="1" dirty="0">
                <a:solidFill>
                  <a:schemeClr val="tx1"/>
                </a:solidFill>
              </a:rPr>
              <a:t>3</a:t>
            </a:r>
            <a:r>
              <a:rPr lang="sah-RU" sz="1600" b="1" dirty="0" smtClean="0">
                <a:solidFill>
                  <a:schemeClr val="tx1"/>
                </a:solidFill>
              </a:rPr>
              <a:t>б </a:t>
            </a:r>
            <a:r>
              <a:rPr lang="sah-RU" sz="1600" b="1" dirty="0" smtClean="0">
                <a:solidFill>
                  <a:schemeClr val="tx1"/>
                </a:solidFill>
              </a:rPr>
              <a:t>кылаас</a:t>
            </a:r>
          </a:p>
          <a:p>
            <a:r>
              <a:rPr lang="sah-RU" sz="1600" b="1" dirty="0" smtClean="0">
                <a:solidFill>
                  <a:schemeClr val="tx1"/>
                </a:solidFill>
              </a:rPr>
              <a:t>В.Н.Оконешников аатынан </a:t>
            </a:r>
          </a:p>
          <a:p>
            <a:r>
              <a:rPr lang="sah-RU" sz="1600" b="1" dirty="0" smtClean="0">
                <a:solidFill>
                  <a:schemeClr val="tx1"/>
                </a:solidFill>
              </a:rPr>
              <a:t>Павловскай орто оскуолата</a:t>
            </a:r>
          </a:p>
          <a:p>
            <a:r>
              <a:rPr lang="sah-RU" sz="1600" b="1" dirty="0" smtClean="0">
                <a:solidFill>
                  <a:schemeClr val="tx1"/>
                </a:solidFill>
              </a:rPr>
              <a:t>Салайааччы Дмитриева А.А.</a:t>
            </a:r>
          </a:p>
          <a:p>
            <a:endParaRPr lang="sah-RU" sz="1600" b="1" dirty="0" smtClean="0">
              <a:solidFill>
                <a:schemeClr val="tx1"/>
              </a:solidFill>
            </a:endParaRPr>
          </a:p>
          <a:p>
            <a:endParaRPr lang="sah-RU" sz="1600" b="1" dirty="0" smtClean="0">
              <a:solidFill>
                <a:schemeClr val="tx1"/>
              </a:solidFill>
            </a:endParaRPr>
          </a:p>
          <a:p>
            <a:endParaRPr lang="ru-RU" sz="1600" dirty="0"/>
          </a:p>
        </p:txBody>
      </p:sp>
      <p:sp>
        <p:nvSpPr>
          <p:cNvPr id="2" name="Заголовок 1"/>
          <p:cNvSpPr>
            <a:spLocks noGrp="1"/>
          </p:cNvSpPr>
          <p:nvPr>
            <p:ph type="ctrTitle"/>
          </p:nvPr>
        </p:nvSpPr>
        <p:spPr>
          <a:xfrm>
            <a:off x="233199" y="199365"/>
            <a:ext cx="8659281" cy="986663"/>
          </a:xfrm>
          <a:solidFill>
            <a:schemeClr val="accent5">
              <a:lumMod val="20000"/>
              <a:lumOff val="80000"/>
            </a:schemeClr>
          </a:solidFill>
        </p:spPr>
        <p:txBody>
          <a:bodyPr>
            <a:normAutofit fontScale="90000"/>
          </a:bodyPr>
          <a:lstStyle/>
          <a:p>
            <a:r>
              <a:rPr lang="ru-RU" b="1" dirty="0" smtClean="0">
                <a:solidFill>
                  <a:srgbClr val="FF0000"/>
                </a:solidFill>
              </a:rPr>
              <a:t> </a:t>
            </a:r>
            <a:r>
              <a:rPr lang="ru-RU" sz="3100" b="1" dirty="0" err="1" smtClean="0">
                <a:solidFill>
                  <a:srgbClr val="FF0000"/>
                </a:solidFill>
              </a:rPr>
              <a:t>А.Е.Кулаковскай</a:t>
            </a:r>
            <a:r>
              <a:rPr lang="ru-RU" sz="3100" b="1" dirty="0" smtClean="0">
                <a:solidFill>
                  <a:srgbClr val="FF0000"/>
                </a:solidFill>
              </a:rPr>
              <a:t> - </a:t>
            </a:r>
            <a:r>
              <a:rPr lang="ru-RU" sz="3100" b="1" dirty="0" err="1" smtClean="0">
                <a:solidFill>
                  <a:srgbClr val="FF0000"/>
                </a:solidFill>
              </a:rPr>
              <a:t>саха</a:t>
            </a:r>
            <a:r>
              <a:rPr lang="ru-RU" sz="3100" b="1" dirty="0" smtClean="0">
                <a:solidFill>
                  <a:srgbClr val="FF0000"/>
                </a:solidFill>
              </a:rPr>
              <a:t> </a:t>
            </a:r>
            <a:r>
              <a:rPr lang="ru-RU" sz="3100" b="1" dirty="0" err="1" smtClean="0">
                <a:solidFill>
                  <a:srgbClr val="FF0000"/>
                </a:solidFill>
              </a:rPr>
              <a:t>омук</a:t>
            </a:r>
            <a:r>
              <a:rPr lang="ru-RU" sz="3100" b="1" dirty="0" smtClean="0">
                <a:solidFill>
                  <a:srgbClr val="FF0000"/>
                </a:solidFill>
              </a:rPr>
              <a:t> </a:t>
            </a:r>
            <a:r>
              <a:rPr lang="ru-RU" sz="3100" b="1" dirty="0" err="1" smtClean="0">
                <a:solidFill>
                  <a:srgbClr val="FF0000"/>
                </a:solidFill>
              </a:rPr>
              <a:t>чулуу</a:t>
            </a:r>
            <a:r>
              <a:rPr lang="ru-RU" sz="3100" b="1" dirty="0" smtClean="0">
                <a:solidFill>
                  <a:srgbClr val="FF0000"/>
                </a:solidFill>
              </a:rPr>
              <a:t> </a:t>
            </a:r>
            <a:r>
              <a:rPr lang="ru-RU" sz="3100" b="1" dirty="0" err="1" smtClean="0">
                <a:solidFill>
                  <a:srgbClr val="FF0000"/>
                </a:solidFill>
              </a:rPr>
              <a:t>ки</a:t>
            </a:r>
            <a:r>
              <a:rPr lang="sah-RU" sz="3100" b="1" dirty="0" smtClean="0">
                <a:solidFill>
                  <a:srgbClr val="FF0000"/>
                </a:solidFill>
              </a:rPr>
              <a:t>һ</a:t>
            </a:r>
            <a:r>
              <a:rPr lang="ru-RU" sz="3100" b="1" dirty="0" err="1" smtClean="0">
                <a:solidFill>
                  <a:srgbClr val="FF0000"/>
                </a:solidFill>
              </a:rPr>
              <a:t>итэ</a:t>
            </a:r>
            <a:r>
              <a:rPr lang="ru-RU" b="1" dirty="0" smtClean="0">
                <a:solidFill>
                  <a:srgbClr val="FF0000"/>
                </a:solidFill>
              </a:rPr>
              <a:t>.</a:t>
            </a:r>
            <a:endParaRPr lang="ru-RU" b="1" dirty="0">
              <a:solidFill>
                <a:srgbClr val="FF0000"/>
              </a:solidFill>
            </a:endParaRPr>
          </a:p>
        </p:txBody>
      </p:sp>
      <p:pic>
        <p:nvPicPr>
          <p:cNvPr id="5"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763852">
            <a:off x="6484061" y="1293126"/>
            <a:ext cx="1809750" cy="2524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0849567">
            <a:off x="3522234" y="2081363"/>
            <a:ext cx="2389653" cy="18722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259632" y="1268760"/>
            <a:ext cx="1728192" cy="25543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2524749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E:\ВСЕ ФОТО С ТЕЛЕФОНА\Рига Уйгу европа\IMG-20190603-WA0049.jpg"/>
          <p:cNvPicPr>
            <a:picLocks noChangeAspect="1" noChangeArrowheads="1"/>
          </p:cNvPicPr>
          <p:nvPr/>
        </p:nvPicPr>
        <p:blipFill>
          <a:blip r:embed="rId2" cstate="print"/>
          <a:srcRect/>
          <a:stretch>
            <a:fillRect/>
          </a:stretch>
        </p:blipFill>
        <p:spPr bwMode="auto">
          <a:xfrm>
            <a:off x="395536" y="1052736"/>
            <a:ext cx="2736304" cy="2052228"/>
          </a:xfrm>
          <a:prstGeom prst="rect">
            <a:avLst/>
          </a:prstGeom>
          <a:noFill/>
        </p:spPr>
      </p:pic>
      <p:sp>
        <p:nvSpPr>
          <p:cNvPr id="4" name="TextBox 3"/>
          <p:cNvSpPr txBox="1"/>
          <p:nvPr/>
        </p:nvSpPr>
        <p:spPr>
          <a:xfrm>
            <a:off x="5940152" y="2852936"/>
            <a:ext cx="2952328" cy="2308324"/>
          </a:xfrm>
          <a:prstGeom prst="rect">
            <a:avLst/>
          </a:prstGeom>
          <a:solidFill>
            <a:schemeClr val="accent5">
              <a:lumMod val="40000"/>
              <a:lumOff val="60000"/>
            </a:schemeClr>
          </a:solidFill>
        </p:spPr>
        <p:txBody>
          <a:bodyPr wrap="square" rtlCol="0">
            <a:spAutoFit/>
          </a:bodyPr>
          <a:lstStyle/>
          <a:p>
            <a:r>
              <a:rPr lang="sah-RU" b="1" dirty="0" smtClean="0">
                <a:solidFill>
                  <a:srgbClr val="00B050"/>
                </a:solidFill>
              </a:rPr>
              <a:t>Биһиги нэһилиэкпит дьоно  Латвияҕа Европа ыһыаҕын тэрийбиттэр. Бу ыһыах А.Е.Кулаковскай “Сайын кэлиитэ” айымньытынан ыытыллыбыт</a:t>
            </a:r>
          </a:p>
        </p:txBody>
      </p:sp>
      <p:pic>
        <p:nvPicPr>
          <p:cNvPr id="23554" name="Picture 2"/>
          <p:cNvPicPr>
            <a:picLocks noChangeAspect="1" noChangeArrowheads="1"/>
          </p:cNvPicPr>
          <p:nvPr/>
        </p:nvPicPr>
        <p:blipFill>
          <a:blip r:embed="rId3" cstate="print"/>
          <a:srcRect/>
          <a:stretch>
            <a:fillRect/>
          </a:stretch>
        </p:blipFill>
        <p:spPr bwMode="auto">
          <a:xfrm>
            <a:off x="3323762" y="836712"/>
            <a:ext cx="2691102" cy="2016224"/>
          </a:xfrm>
          <a:prstGeom prst="rect">
            <a:avLst/>
          </a:prstGeom>
          <a:noFill/>
          <a:ln w="9525">
            <a:noFill/>
            <a:miter lim="800000"/>
            <a:headEnd/>
            <a:tailEnd/>
          </a:ln>
        </p:spPr>
      </p:pic>
      <p:pic>
        <p:nvPicPr>
          <p:cNvPr id="23555" name="Picture 3" descr="E:\ВСЕ ФОТО С ТЕЛЕФОНА\Рига Уйгу европа\IMG-20190601-WA0134.jpg"/>
          <p:cNvPicPr>
            <a:picLocks noChangeAspect="1" noChangeArrowheads="1"/>
          </p:cNvPicPr>
          <p:nvPr/>
        </p:nvPicPr>
        <p:blipFill>
          <a:blip r:embed="rId4" cstate="print"/>
          <a:srcRect/>
          <a:stretch>
            <a:fillRect/>
          </a:stretch>
        </p:blipFill>
        <p:spPr bwMode="auto">
          <a:xfrm>
            <a:off x="539552" y="3573016"/>
            <a:ext cx="2129898" cy="2839864"/>
          </a:xfrm>
          <a:prstGeom prst="rect">
            <a:avLst/>
          </a:prstGeom>
          <a:noFill/>
        </p:spPr>
      </p:pic>
      <p:pic>
        <p:nvPicPr>
          <p:cNvPr id="23556" name="Picture 4" descr="E:\ВСЕ ФОТО С ТЕЛЕФОНА\Рига Уйгу европа\IMG-20190601-WA0061.jpg"/>
          <p:cNvPicPr>
            <a:picLocks noChangeAspect="1" noChangeArrowheads="1"/>
          </p:cNvPicPr>
          <p:nvPr/>
        </p:nvPicPr>
        <p:blipFill>
          <a:blip r:embed="rId5" cstate="print"/>
          <a:srcRect/>
          <a:stretch>
            <a:fillRect/>
          </a:stretch>
        </p:blipFill>
        <p:spPr bwMode="auto">
          <a:xfrm>
            <a:off x="6084168" y="836712"/>
            <a:ext cx="2623840" cy="1967880"/>
          </a:xfrm>
          <a:prstGeom prst="rect">
            <a:avLst/>
          </a:prstGeom>
          <a:noFill/>
        </p:spPr>
      </p:pic>
      <p:sp>
        <p:nvSpPr>
          <p:cNvPr id="8" name="TextBox 7"/>
          <p:cNvSpPr txBox="1"/>
          <p:nvPr/>
        </p:nvSpPr>
        <p:spPr>
          <a:xfrm>
            <a:off x="2843808" y="5445224"/>
            <a:ext cx="5184576" cy="1200329"/>
          </a:xfrm>
          <a:prstGeom prst="rect">
            <a:avLst/>
          </a:prstGeom>
          <a:solidFill>
            <a:schemeClr val="accent5">
              <a:lumMod val="40000"/>
              <a:lumOff val="60000"/>
            </a:schemeClr>
          </a:solidFill>
        </p:spPr>
        <p:txBody>
          <a:bodyPr wrap="square" rtlCol="0">
            <a:spAutoFit/>
          </a:bodyPr>
          <a:lstStyle/>
          <a:p>
            <a:r>
              <a:rPr lang="sah-RU" b="1" dirty="0" smtClean="0">
                <a:solidFill>
                  <a:srgbClr val="00B050"/>
                </a:solidFill>
              </a:rPr>
              <a:t>Биһиги оскуолабыт учууталлара бэйэлэрин кылаастарыгар саха алфавитын көбүөрүн тикпиттэр. Бу көбүөрү Плиска музейыгар бэлэхтээбиттэр.</a:t>
            </a:r>
          </a:p>
        </p:txBody>
      </p:sp>
      <p:sp>
        <p:nvSpPr>
          <p:cNvPr id="9" name="TextBox 8"/>
          <p:cNvSpPr txBox="1"/>
          <p:nvPr/>
        </p:nvSpPr>
        <p:spPr>
          <a:xfrm>
            <a:off x="1115617" y="188640"/>
            <a:ext cx="6264696" cy="523220"/>
          </a:xfrm>
          <a:prstGeom prst="rect">
            <a:avLst/>
          </a:prstGeom>
          <a:solidFill>
            <a:schemeClr val="accent4">
              <a:lumMod val="40000"/>
              <a:lumOff val="60000"/>
            </a:schemeClr>
          </a:solidFill>
        </p:spPr>
        <p:txBody>
          <a:bodyPr wrap="square" rtlCol="0">
            <a:spAutoFit/>
          </a:bodyPr>
          <a:lstStyle/>
          <a:p>
            <a:r>
              <a:rPr lang="sah-RU" sz="2800" b="1" dirty="0" smtClean="0">
                <a:solidFill>
                  <a:srgbClr val="00B050"/>
                </a:solidFill>
              </a:rPr>
              <a:t>Биһиги оскуолабытыгар үйэтитии </a:t>
            </a:r>
          </a:p>
        </p:txBody>
      </p:sp>
      <p:pic>
        <p:nvPicPr>
          <p:cNvPr id="23557" name="Picture 5" descr="E:\ВСЕ ФОТО С ТЕЛЕФОНА\Рига Уйгу европа\IMG-20190601-WA0095.jpg"/>
          <p:cNvPicPr>
            <a:picLocks noChangeAspect="1" noChangeArrowheads="1"/>
          </p:cNvPicPr>
          <p:nvPr/>
        </p:nvPicPr>
        <p:blipFill>
          <a:blip r:embed="rId6" cstate="print"/>
          <a:srcRect/>
          <a:stretch>
            <a:fillRect/>
          </a:stretch>
        </p:blipFill>
        <p:spPr bwMode="auto">
          <a:xfrm>
            <a:off x="2915816" y="3212976"/>
            <a:ext cx="2719851" cy="203988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7" y="188640"/>
            <a:ext cx="6264696" cy="523220"/>
          </a:xfrm>
          <a:prstGeom prst="rect">
            <a:avLst/>
          </a:prstGeom>
          <a:solidFill>
            <a:schemeClr val="accent4">
              <a:lumMod val="40000"/>
              <a:lumOff val="60000"/>
            </a:schemeClr>
          </a:solidFill>
        </p:spPr>
        <p:txBody>
          <a:bodyPr wrap="square" rtlCol="0">
            <a:spAutoFit/>
          </a:bodyPr>
          <a:lstStyle/>
          <a:p>
            <a:r>
              <a:rPr lang="sah-RU" sz="2800" b="1" dirty="0" smtClean="0">
                <a:solidFill>
                  <a:srgbClr val="00B050"/>
                </a:solidFill>
              </a:rPr>
              <a:t>Биһиги кылааспытыгар  үйэтитии </a:t>
            </a:r>
          </a:p>
        </p:txBody>
      </p:sp>
      <p:pic>
        <p:nvPicPr>
          <p:cNvPr id="24579" name="Picture 3" descr="C:\Users\home\Desktop\Фото тлф\самсунг J3 фотки\IMG-20200901-WA0112.jpg"/>
          <p:cNvPicPr>
            <a:picLocks noChangeAspect="1" noChangeArrowheads="1"/>
          </p:cNvPicPr>
          <p:nvPr/>
        </p:nvPicPr>
        <p:blipFill>
          <a:blip r:embed="rId2" cstate="print"/>
          <a:srcRect b="15637"/>
          <a:stretch>
            <a:fillRect/>
          </a:stretch>
        </p:blipFill>
        <p:spPr bwMode="auto">
          <a:xfrm>
            <a:off x="539552" y="908720"/>
            <a:ext cx="3082405" cy="1944216"/>
          </a:xfrm>
          <a:prstGeom prst="rect">
            <a:avLst/>
          </a:prstGeom>
          <a:noFill/>
        </p:spPr>
      </p:pic>
      <p:pic>
        <p:nvPicPr>
          <p:cNvPr id="24580" name="Picture 4" descr="C:\Users\home\Desktop\Фото тлф\февраль 2021\WhatsApp Images\Sent\IMG-20200918-WA0010.jpg"/>
          <p:cNvPicPr>
            <a:picLocks noChangeAspect="1" noChangeArrowheads="1"/>
          </p:cNvPicPr>
          <p:nvPr/>
        </p:nvPicPr>
        <p:blipFill>
          <a:blip r:embed="rId3" cstate="print"/>
          <a:srcRect/>
          <a:stretch>
            <a:fillRect/>
          </a:stretch>
        </p:blipFill>
        <p:spPr bwMode="auto">
          <a:xfrm>
            <a:off x="4716016" y="2996952"/>
            <a:ext cx="2046465" cy="1152128"/>
          </a:xfrm>
          <a:prstGeom prst="rect">
            <a:avLst/>
          </a:prstGeom>
          <a:noFill/>
        </p:spPr>
      </p:pic>
      <p:pic>
        <p:nvPicPr>
          <p:cNvPr id="24581" name="Picture 5" descr="C:\Users\home\Desktop\Фото тлф\февраль 2021\WhatsApp Images\Sent\IMG-20200921-WA0005.jpg"/>
          <p:cNvPicPr>
            <a:picLocks noChangeAspect="1" noChangeArrowheads="1"/>
          </p:cNvPicPr>
          <p:nvPr/>
        </p:nvPicPr>
        <p:blipFill>
          <a:blip r:embed="rId4" cstate="print"/>
          <a:srcRect/>
          <a:stretch>
            <a:fillRect/>
          </a:stretch>
        </p:blipFill>
        <p:spPr bwMode="auto">
          <a:xfrm>
            <a:off x="539552" y="2996952"/>
            <a:ext cx="1872208" cy="1054024"/>
          </a:xfrm>
          <a:prstGeom prst="rect">
            <a:avLst/>
          </a:prstGeom>
          <a:noFill/>
        </p:spPr>
      </p:pic>
      <p:pic>
        <p:nvPicPr>
          <p:cNvPr id="24582" name="Picture 6" descr="C:\Users\home\Desktop\Фото тлф\февраль 2021\WhatsApp Images\Sent\IMG-20210123-WA0011.jpg"/>
          <p:cNvPicPr>
            <a:picLocks noChangeAspect="1" noChangeArrowheads="1"/>
          </p:cNvPicPr>
          <p:nvPr/>
        </p:nvPicPr>
        <p:blipFill>
          <a:blip r:embed="rId5" cstate="print"/>
          <a:srcRect/>
          <a:stretch>
            <a:fillRect/>
          </a:stretch>
        </p:blipFill>
        <p:spPr bwMode="auto">
          <a:xfrm>
            <a:off x="2555776" y="2996952"/>
            <a:ext cx="2061016" cy="1160320"/>
          </a:xfrm>
          <a:prstGeom prst="rect">
            <a:avLst/>
          </a:prstGeom>
          <a:noFill/>
        </p:spPr>
      </p:pic>
      <p:pic>
        <p:nvPicPr>
          <p:cNvPr id="24585" name="Picture 9"/>
          <p:cNvPicPr>
            <a:picLocks noChangeAspect="1" noChangeArrowheads="1"/>
          </p:cNvPicPr>
          <p:nvPr/>
        </p:nvPicPr>
        <p:blipFill>
          <a:blip r:embed="rId6" cstate="print"/>
          <a:srcRect b="40111"/>
          <a:stretch>
            <a:fillRect/>
          </a:stretch>
        </p:blipFill>
        <p:spPr bwMode="auto">
          <a:xfrm>
            <a:off x="3779912" y="908720"/>
            <a:ext cx="1759951" cy="1872208"/>
          </a:xfrm>
          <a:prstGeom prst="rect">
            <a:avLst/>
          </a:prstGeom>
          <a:noFill/>
          <a:ln w="9525">
            <a:noFill/>
            <a:miter lim="800000"/>
            <a:headEnd/>
            <a:tailEnd/>
          </a:ln>
        </p:spPr>
      </p:pic>
      <p:pic>
        <p:nvPicPr>
          <p:cNvPr id="11" name="Picture 7" descr="C:\Users\qwerty1\Desktop\Новая папка (4)\IMG_7446.PNG"/>
          <p:cNvPicPr>
            <a:picLocks noChangeAspect="1" noChangeArrowheads="1"/>
          </p:cNvPicPr>
          <p:nvPr/>
        </p:nvPicPr>
        <p:blipFill>
          <a:blip r:embed="rId7" cstate="print"/>
          <a:srcRect l="28111" r="29722"/>
          <a:stretch>
            <a:fillRect/>
          </a:stretch>
        </p:blipFill>
        <p:spPr bwMode="auto">
          <a:xfrm>
            <a:off x="5868144" y="908719"/>
            <a:ext cx="1224136" cy="1632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586" name="Picture 10"/>
          <p:cNvPicPr>
            <a:picLocks noChangeAspect="1" noChangeArrowheads="1"/>
          </p:cNvPicPr>
          <p:nvPr/>
        </p:nvPicPr>
        <p:blipFill>
          <a:blip r:embed="rId8" cstate="print"/>
          <a:srcRect/>
          <a:stretch>
            <a:fillRect/>
          </a:stretch>
        </p:blipFill>
        <p:spPr bwMode="auto">
          <a:xfrm>
            <a:off x="6876256" y="2996952"/>
            <a:ext cx="1824203" cy="1368152"/>
          </a:xfrm>
          <a:prstGeom prst="rect">
            <a:avLst/>
          </a:prstGeom>
          <a:noFill/>
          <a:ln w="9525">
            <a:noFill/>
            <a:miter lim="800000"/>
            <a:headEnd/>
            <a:tailEnd/>
          </a:ln>
        </p:spPr>
      </p:pic>
      <p:sp>
        <p:nvSpPr>
          <p:cNvPr id="24588" name="AutoShape 12" descr="blob:https://web.whatsapp.com/b06dce46-29ab-44a9-b6e6-cf7d6c2967f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590" name="AutoShape 14" descr="blob:https://web.whatsapp.com/b06dce46-29ab-44a9-b6e6-cf7d6c2967f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4591" name="Picture 15"/>
          <p:cNvPicPr>
            <a:picLocks noChangeAspect="1" noChangeArrowheads="1"/>
          </p:cNvPicPr>
          <p:nvPr/>
        </p:nvPicPr>
        <p:blipFill>
          <a:blip r:embed="rId9" cstate="print"/>
          <a:srcRect/>
          <a:stretch>
            <a:fillRect/>
          </a:stretch>
        </p:blipFill>
        <p:spPr bwMode="auto">
          <a:xfrm>
            <a:off x="6588224" y="4797152"/>
            <a:ext cx="2376264" cy="1782198"/>
          </a:xfrm>
          <a:prstGeom prst="rect">
            <a:avLst/>
          </a:prstGeom>
          <a:noFill/>
          <a:ln w="9525">
            <a:noFill/>
            <a:miter lim="800000"/>
            <a:headEnd/>
            <a:tailEnd/>
          </a:ln>
        </p:spPr>
      </p:pic>
      <p:pic>
        <p:nvPicPr>
          <p:cNvPr id="16" name="Picture 5" descr="C:\Users\qwerty1\Desktop\Новая папка (4)\IMG_7422.PNG"/>
          <p:cNvPicPr>
            <a:picLocks noChangeAspect="1" noChangeArrowheads="1"/>
          </p:cNvPicPr>
          <p:nvPr/>
        </p:nvPicPr>
        <p:blipFill>
          <a:blip r:embed="rId10" cstate="print"/>
          <a:srcRect l="30119" r="27714"/>
          <a:stretch>
            <a:fillRect/>
          </a:stretch>
        </p:blipFill>
        <p:spPr bwMode="auto">
          <a:xfrm>
            <a:off x="7164288" y="908720"/>
            <a:ext cx="1188147" cy="1584176"/>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323528" y="4365104"/>
            <a:ext cx="6120680" cy="2031325"/>
          </a:xfrm>
          <a:prstGeom prst="rect">
            <a:avLst/>
          </a:prstGeom>
          <a:solidFill>
            <a:schemeClr val="accent4">
              <a:lumMod val="40000"/>
              <a:lumOff val="60000"/>
            </a:schemeClr>
          </a:solidFill>
        </p:spPr>
        <p:txBody>
          <a:bodyPr wrap="square" rtlCol="0">
            <a:spAutoFit/>
          </a:bodyPr>
          <a:lstStyle/>
          <a:p>
            <a:r>
              <a:rPr lang="sah-RU" b="1" dirty="0" smtClean="0">
                <a:solidFill>
                  <a:srgbClr val="00B050"/>
                </a:solidFill>
              </a:rPr>
              <a:t>Биһиги 1 кылааска үөрэнэ киирбиппитигэр кылааспытыгар портрет баара. Бу- А.Е Кулаковскай портрета этэ. Кини туһунан уруоктарга, кылаас таһынан дьарыктарга билсэбит. Кини омуктар “77,88,99  албастарын” сахалар үөрэтэн туттуҥ диэбит. Ол иһин араас наука кистэлэҥнэрин үөрэтэбит, чинчийэбит, үгэстэри салгыыбыт.</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508104" y="548680"/>
            <a:ext cx="2166983" cy="999662"/>
          </a:xfrm>
        </p:spPr>
        <p:txBody>
          <a:bodyPr>
            <a:normAutofit fontScale="40000" lnSpcReduction="20000"/>
          </a:bodyPr>
          <a:lstStyle/>
          <a:p>
            <a:r>
              <a:rPr lang="sah-RU" b="1" dirty="0" smtClean="0">
                <a:solidFill>
                  <a:srgbClr val="FF0000"/>
                </a:solidFill>
              </a:rPr>
              <a:t>Нэлэ тэриэкэлээх,</a:t>
            </a:r>
            <a:endParaRPr lang="ru-RU" b="1" dirty="0" smtClean="0">
              <a:solidFill>
                <a:srgbClr val="FF0000"/>
              </a:solidFill>
            </a:endParaRPr>
          </a:p>
          <a:p>
            <a:r>
              <a:rPr lang="sah-RU" b="1" dirty="0" smtClean="0">
                <a:solidFill>
                  <a:srgbClr val="FF0000"/>
                </a:solidFill>
              </a:rPr>
              <a:t>Ньала хамыйахтаах,</a:t>
            </a:r>
            <a:endParaRPr lang="ru-RU" b="1" dirty="0" smtClean="0">
              <a:solidFill>
                <a:srgbClr val="FF0000"/>
              </a:solidFill>
            </a:endParaRPr>
          </a:p>
          <a:p>
            <a:r>
              <a:rPr lang="sah-RU" b="1" dirty="0" smtClean="0">
                <a:solidFill>
                  <a:srgbClr val="FF0000"/>
                </a:solidFill>
              </a:rPr>
              <a:t>Кымаах-имээх кытыйалаах,</a:t>
            </a:r>
            <a:endParaRPr lang="ru-RU" b="1" dirty="0" smtClean="0">
              <a:solidFill>
                <a:srgbClr val="FF0000"/>
              </a:solidFill>
            </a:endParaRPr>
          </a:p>
          <a:p>
            <a:r>
              <a:rPr lang="sah-RU" b="1" dirty="0" smtClean="0">
                <a:solidFill>
                  <a:srgbClr val="FF0000"/>
                </a:solidFill>
              </a:rPr>
              <a:t>Лобуй-ибий чохоолоох,</a:t>
            </a:r>
            <a:endParaRPr lang="ru-RU" b="1" dirty="0" smtClean="0">
              <a:solidFill>
                <a:srgbClr val="FF0000"/>
              </a:solidFill>
            </a:endParaRPr>
          </a:p>
          <a:p>
            <a:r>
              <a:rPr lang="sah-RU" b="1" dirty="0" smtClean="0">
                <a:solidFill>
                  <a:srgbClr val="FF0000"/>
                </a:solidFill>
              </a:rPr>
              <a:t>Чохчой-икчэй солуурчахтаах,</a:t>
            </a:r>
            <a:endParaRPr lang="ru-RU" b="1" dirty="0">
              <a:solidFill>
                <a:srgbClr val="FF0000"/>
              </a:solidFill>
            </a:endParaRPr>
          </a:p>
        </p:txBody>
      </p:sp>
      <p:sp>
        <p:nvSpPr>
          <p:cNvPr id="4" name="Текст 3"/>
          <p:cNvSpPr>
            <a:spLocks noGrp="1"/>
          </p:cNvSpPr>
          <p:nvPr>
            <p:ph type="body" sz="half" idx="3"/>
          </p:nvPr>
        </p:nvSpPr>
        <p:spPr>
          <a:xfrm>
            <a:off x="7062816" y="1988840"/>
            <a:ext cx="2081184" cy="352048"/>
          </a:xfrm>
        </p:spPr>
        <p:txBody>
          <a:bodyPr>
            <a:normAutofit/>
          </a:bodyPr>
          <a:lstStyle/>
          <a:p>
            <a:r>
              <a:rPr lang="ru-RU" sz="1600" b="1" dirty="0" smtClean="0">
                <a:solidFill>
                  <a:srgbClr val="C00000"/>
                </a:solidFill>
              </a:rPr>
              <a:t>СЕРГЕЕВ СЕРЕЖА</a:t>
            </a:r>
            <a:endParaRPr lang="ru-RU" sz="1600" b="1" dirty="0">
              <a:solidFill>
                <a:srgbClr val="C00000"/>
              </a:solidFill>
            </a:endParaRPr>
          </a:p>
        </p:txBody>
      </p:sp>
      <p:pic>
        <p:nvPicPr>
          <p:cNvPr id="4098" name="Picture 2"/>
          <p:cNvPicPr>
            <a:picLocks noGrp="1" noChangeAspect="1" noChangeArrowheads="1"/>
          </p:cNvPicPr>
          <p:nvPr>
            <p:ph sz="quarter" idx="2"/>
          </p:nvPr>
        </p:nvPicPr>
        <p:blipFill>
          <a:blip r:embed="rId2" cstate="print"/>
          <a:srcRect t="2190" r="8071"/>
          <a:stretch>
            <a:fillRect/>
          </a:stretch>
        </p:blipFill>
        <p:spPr bwMode="auto">
          <a:xfrm>
            <a:off x="5868144" y="1484784"/>
            <a:ext cx="1167652" cy="1224136"/>
          </a:xfrm>
          <a:prstGeom prst="rect">
            <a:avLst/>
          </a:prstGeom>
          <a:noFill/>
          <a:ln w="9525">
            <a:noFill/>
            <a:miter lim="800000"/>
            <a:headEnd/>
            <a:tailEnd/>
          </a:ln>
        </p:spPr>
      </p:pic>
      <p:pic>
        <p:nvPicPr>
          <p:cNvPr id="4099" name="Picture 3"/>
          <p:cNvPicPr>
            <a:picLocks noGrp="1" noChangeAspect="1" noChangeArrowheads="1"/>
          </p:cNvPicPr>
          <p:nvPr>
            <p:ph sz="quarter" idx="4"/>
          </p:nvPr>
        </p:nvPicPr>
        <p:blipFill>
          <a:blip r:embed="rId3" cstate="print"/>
          <a:srcRect/>
          <a:stretch>
            <a:fillRect/>
          </a:stretch>
        </p:blipFill>
        <p:spPr bwMode="auto">
          <a:xfrm>
            <a:off x="7668344" y="116633"/>
            <a:ext cx="1094323" cy="161099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4716016" y="5122300"/>
            <a:ext cx="1944216" cy="1403043"/>
          </a:xfrm>
          <a:prstGeom prst="rect">
            <a:avLst/>
          </a:prstGeom>
          <a:noFill/>
          <a:ln w="9525">
            <a:noFill/>
            <a:miter lim="800000"/>
            <a:headEnd/>
            <a:tailEnd/>
          </a:ln>
        </p:spPr>
      </p:pic>
      <p:sp>
        <p:nvSpPr>
          <p:cNvPr id="7" name="Текст 2"/>
          <p:cNvSpPr txBox="1">
            <a:spLocks/>
          </p:cNvSpPr>
          <p:nvPr/>
        </p:nvSpPr>
        <p:spPr>
          <a:xfrm>
            <a:off x="4716016" y="4077072"/>
            <a:ext cx="1951789" cy="1084499"/>
          </a:xfrm>
          <a:prstGeom prst="rect">
            <a:avLst/>
          </a:prstGeom>
        </p:spPr>
        <p:txBody>
          <a:bodyPr vert="horz" lIns="91440" tIns="45720" rIns="91440" bIns="45720" rtlCol="0" anchor="b">
            <a:normAutofit fontScale="47500" lnSpcReduction="20000"/>
          </a:bodyPr>
          <a:lstStyle/>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Сутаакы тириитэ сутуруо,</a:t>
            </a:r>
            <a:endParaRPr kumimoji="0" lang="ru-RU" sz="2400" b="1"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Сылгы көхсө сыалыйа,</a:t>
            </a:r>
            <a:endParaRPr kumimoji="0" lang="ru-RU" sz="2400" b="1"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Ырыган тириитэ ыстаан,</a:t>
            </a:r>
            <a:endParaRPr kumimoji="0" lang="ru-RU" sz="2400" b="1"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Өрүнньүк тириитэ үтүлүк,</a:t>
            </a:r>
            <a:endParaRPr kumimoji="0" lang="ru-RU" sz="2400" b="1" i="0" u="none" strike="noStrike" kern="1200" cap="none" spc="0" normalizeH="0" baseline="0" noProof="0" dirty="0">
              <a:ln>
                <a:noFill/>
              </a:ln>
              <a:solidFill>
                <a:srgbClr val="FF0000"/>
              </a:solidFill>
              <a:effectLst/>
              <a:uLnTx/>
              <a:uFillTx/>
              <a:latin typeface="+mj-lt"/>
              <a:ea typeface="+mj-ea"/>
              <a:cs typeface="+mj-cs"/>
            </a:endParaRPr>
          </a:p>
        </p:txBody>
      </p:sp>
      <p:pic>
        <p:nvPicPr>
          <p:cNvPr id="8" name="Picture 3"/>
          <p:cNvPicPr>
            <a:picLocks noChangeAspect="1" noChangeArrowheads="1"/>
          </p:cNvPicPr>
          <p:nvPr/>
        </p:nvPicPr>
        <p:blipFill>
          <a:blip r:embed="rId5" cstate="print"/>
          <a:srcRect/>
          <a:stretch>
            <a:fillRect/>
          </a:stretch>
        </p:blipFill>
        <p:spPr bwMode="auto">
          <a:xfrm>
            <a:off x="7164288" y="4365104"/>
            <a:ext cx="1368152" cy="1775261"/>
          </a:xfrm>
          <a:prstGeom prst="rect">
            <a:avLst/>
          </a:prstGeom>
          <a:noFill/>
          <a:ln w="9525">
            <a:noFill/>
            <a:miter lim="800000"/>
            <a:headEnd/>
            <a:tailEnd/>
          </a:ln>
        </p:spPr>
      </p:pic>
      <p:sp>
        <p:nvSpPr>
          <p:cNvPr id="9" name="Текст 3"/>
          <p:cNvSpPr txBox="1">
            <a:spLocks/>
          </p:cNvSpPr>
          <p:nvPr/>
        </p:nvSpPr>
        <p:spPr>
          <a:xfrm>
            <a:off x="6876257" y="6093296"/>
            <a:ext cx="2267743" cy="41406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1600" b="1" i="0" u="none" strike="noStrike" kern="1200" cap="none" spc="0" normalizeH="0" baseline="0" noProof="0" dirty="0" smtClean="0">
                <a:ln>
                  <a:noFill/>
                </a:ln>
                <a:solidFill>
                  <a:srgbClr val="C00000"/>
                </a:solidFill>
                <a:effectLst/>
                <a:uLnTx/>
                <a:uFillTx/>
                <a:latin typeface="+mj-lt"/>
                <a:ea typeface="+mj-ea"/>
                <a:cs typeface="+mj-cs"/>
              </a:rPr>
              <a:t>НИКОЛАЕВ АЙХАН</a:t>
            </a:r>
            <a:endParaRPr kumimoji="0" lang="ru-RU" sz="1600" b="1" i="0" u="none" strike="noStrike" kern="1200" cap="none" spc="0" normalizeH="0" baseline="0" noProof="0" dirty="0">
              <a:ln>
                <a:noFill/>
              </a:ln>
              <a:solidFill>
                <a:srgbClr val="C00000"/>
              </a:solidFill>
              <a:effectLst/>
              <a:uLnTx/>
              <a:uFillTx/>
              <a:latin typeface="+mj-lt"/>
              <a:ea typeface="+mj-ea"/>
              <a:cs typeface="+mj-cs"/>
            </a:endParaRPr>
          </a:p>
        </p:txBody>
      </p:sp>
      <p:pic>
        <p:nvPicPr>
          <p:cNvPr id="10" name="Picture 2"/>
          <p:cNvPicPr>
            <a:picLocks noChangeAspect="1" noChangeArrowheads="1"/>
          </p:cNvPicPr>
          <p:nvPr/>
        </p:nvPicPr>
        <p:blipFill>
          <a:blip r:embed="rId6" cstate="print"/>
          <a:srcRect/>
          <a:stretch>
            <a:fillRect/>
          </a:stretch>
        </p:blipFill>
        <p:spPr bwMode="auto">
          <a:xfrm rot="16200000">
            <a:off x="785242" y="4551462"/>
            <a:ext cx="1564163" cy="2343575"/>
          </a:xfrm>
          <a:prstGeom prst="rect">
            <a:avLst/>
          </a:prstGeom>
          <a:noFill/>
          <a:ln w="9525">
            <a:noFill/>
            <a:miter lim="800000"/>
            <a:headEnd/>
            <a:tailEnd/>
          </a:ln>
        </p:spPr>
      </p:pic>
      <p:pic>
        <p:nvPicPr>
          <p:cNvPr id="11" name="Picture 2"/>
          <p:cNvPicPr>
            <a:picLocks noChangeAspect="1" noChangeArrowheads="1"/>
          </p:cNvPicPr>
          <p:nvPr/>
        </p:nvPicPr>
        <p:blipFill>
          <a:blip r:embed="rId7" cstate="print"/>
          <a:srcRect/>
          <a:stretch>
            <a:fillRect/>
          </a:stretch>
        </p:blipFill>
        <p:spPr bwMode="auto">
          <a:xfrm>
            <a:off x="2987824" y="4365104"/>
            <a:ext cx="956906" cy="1728192"/>
          </a:xfrm>
          <a:prstGeom prst="rect">
            <a:avLst/>
          </a:prstGeom>
          <a:noFill/>
          <a:ln w="9525">
            <a:noFill/>
            <a:miter lim="800000"/>
            <a:headEnd/>
            <a:tailEnd/>
          </a:ln>
        </p:spPr>
      </p:pic>
      <p:sp>
        <p:nvSpPr>
          <p:cNvPr id="12" name="Текст 2"/>
          <p:cNvSpPr txBox="1">
            <a:spLocks/>
          </p:cNvSpPr>
          <p:nvPr/>
        </p:nvSpPr>
        <p:spPr>
          <a:xfrm>
            <a:off x="755576" y="3933056"/>
            <a:ext cx="1728192" cy="940483"/>
          </a:xfrm>
          <a:prstGeom prst="rect">
            <a:avLst/>
          </a:prstGeom>
        </p:spPr>
        <p:txBody>
          <a:bodyPr vert="horz" lIns="91440" tIns="45720" rIns="91440" bIns="45720" rtlCol="0" anchor="b">
            <a:normAutofit fontScale="40000" lnSpcReduction="20000"/>
          </a:bodyPr>
          <a:lstStyle/>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Үүтүнэн үлсэммит,</a:t>
            </a:r>
            <a:endParaRPr kumimoji="0" lang="ru-RU" sz="2400" b="1"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Тары таптаабыт,</a:t>
            </a:r>
            <a:endParaRPr kumimoji="0" lang="ru-RU" sz="2400" b="1"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Ымдааны ыймахтаабыт,</a:t>
            </a:r>
            <a:endParaRPr kumimoji="0" lang="ru-RU" sz="2400" b="1"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Сиӊэни испит,</a:t>
            </a:r>
            <a:endParaRPr kumimoji="0" lang="ru-RU" sz="2400" b="1" i="0" u="none" strike="noStrike" kern="1200" cap="none" spc="0" normalizeH="0" baseline="0" noProof="0" dirty="0">
              <a:ln>
                <a:noFill/>
              </a:ln>
              <a:solidFill>
                <a:srgbClr val="FF0000"/>
              </a:solidFill>
              <a:effectLst/>
              <a:uLnTx/>
              <a:uFillTx/>
              <a:latin typeface="+mj-lt"/>
              <a:ea typeface="+mj-ea"/>
              <a:cs typeface="+mj-cs"/>
            </a:endParaRPr>
          </a:p>
        </p:txBody>
      </p:sp>
      <p:sp>
        <p:nvSpPr>
          <p:cNvPr id="13" name="Текст 3"/>
          <p:cNvSpPr txBox="1">
            <a:spLocks/>
          </p:cNvSpPr>
          <p:nvPr/>
        </p:nvSpPr>
        <p:spPr>
          <a:xfrm>
            <a:off x="2699792" y="6165304"/>
            <a:ext cx="2072951" cy="40797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1600" b="1" i="0" u="none" strike="noStrike" kern="1200" cap="none" spc="0" normalizeH="0" baseline="0" noProof="0" dirty="0" smtClean="0">
                <a:ln>
                  <a:noFill/>
                </a:ln>
                <a:solidFill>
                  <a:srgbClr val="C00000"/>
                </a:solidFill>
                <a:effectLst/>
                <a:uLnTx/>
                <a:uFillTx/>
                <a:latin typeface="+mj-lt"/>
                <a:ea typeface="+mj-ea"/>
                <a:cs typeface="+mj-cs"/>
              </a:rPr>
              <a:t>ЕГОРОВ МИША </a:t>
            </a:r>
            <a:endParaRPr kumimoji="0" lang="ru-RU" sz="1600" b="1" i="0" u="none" strike="noStrike" kern="1200" cap="none" spc="0" normalizeH="0" baseline="0" noProof="0" dirty="0">
              <a:ln>
                <a:noFill/>
              </a:ln>
              <a:solidFill>
                <a:srgbClr val="C00000"/>
              </a:solidFill>
              <a:effectLst/>
              <a:uLnTx/>
              <a:uFillTx/>
              <a:latin typeface="+mj-lt"/>
              <a:ea typeface="+mj-ea"/>
              <a:cs typeface="+mj-cs"/>
            </a:endParaRPr>
          </a:p>
        </p:txBody>
      </p:sp>
      <p:sp>
        <p:nvSpPr>
          <p:cNvPr id="14" name="TextBox 13"/>
          <p:cNvSpPr txBox="1"/>
          <p:nvPr/>
        </p:nvSpPr>
        <p:spPr>
          <a:xfrm>
            <a:off x="0" y="116632"/>
            <a:ext cx="6228184" cy="461665"/>
          </a:xfrm>
          <a:prstGeom prst="rect">
            <a:avLst/>
          </a:prstGeom>
          <a:solidFill>
            <a:schemeClr val="accent4">
              <a:lumMod val="40000"/>
              <a:lumOff val="60000"/>
            </a:schemeClr>
          </a:solidFill>
        </p:spPr>
        <p:txBody>
          <a:bodyPr wrap="square" rtlCol="0">
            <a:spAutoFit/>
          </a:bodyPr>
          <a:lstStyle/>
          <a:p>
            <a:r>
              <a:rPr lang="sah-RU" sz="2400" b="1" dirty="0" smtClean="0">
                <a:solidFill>
                  <a:srgbClr val="00B050"/>
                </a:solidFill>
              </a:rPr>
              <a:t>“Кэччэгэй баай” айымньыны биллибит </a:t>
            </a:r>
          </a:p>
        </p:txBody>
      </p:sp>
      <p:pic>
        <p:nvPicPr>
          <p:cNvPr id="15" name="Picture 2"/>
          <p:cNvPicPr>
            <a:picLocks noChangeAspect="1" noChangeArrowheads="1"/>
          </p:cNvPicPr>
          <p:nvPr/>
        </p:nvPicPr>
        <p:blipFill>
          <a:blip r:embed="rId8" cstate="print"/>
          <a:srcRect/>
          <a:stretch>
            <a:fillRect/>
          </a:stretch>
        </p:blipFill>
        <p:spPr bwMode="auto">
          <a:xfrm rot="16200000" flipV="1">
            <a:off x="478436" y="2265980"/>
            <a:ext cx="1440160" cy="1893992"/>
          </a:xfrm>
          <a:prstGeom prst="rect">
            <a:avLst/>
          </a:prstGeom>
          <a:noFill/>
          <a:ln w="9525">
            <a:noFill/>
            <a:miter lim="800000"/>
            <a:headEnd/>
            <a:tailEnd/>
          </a:ln>
        </p:spPr>
      </p:pic>
      <p:pic>
        <p:nvPicPr>
          <p:cNvPr id="16" name="Picture 2"/>
          <p:cNvPicPr>
            <a:picLocks noChangeAspect="1" noChangeArrowheads="1"/>
          </p:cNvPicPr>
          <p:nvPr/>
        </p:nvPicPr>
        <p:blipFill>
          <a:blip r:embed="rId9" cstate="print"/>
          <a:srcRect/>
          <a:stretch>
            <a:fillRect/>
          </a:stretch>
        </p:blipFill>
        <p:spPr bwMode="auto">
          <a:xfrm>
            <a:off x="3635896" y="2204864"/>
            <a:ext cx="943984" cy="1296144"/>
          </a:xfrm>
          <a:prstGeom prst="rect">
            <a:avLst/>
          </a:prstGeom>
          <a:noFill/>
          <a:ln w="9525">
            <a:noFill/>
            <a:miter lim="800000"/>
            <a:headEnd/>
            <a:tailEnd/>
          </a:ln>
        </p:spPr>
      </p:pic>
      <p:sp>
        <p:nvSpPr>
          <p:cNvPr id="17" name="Текст 2"/>
          <p:cNvSpPr txBox="1">
            <a:spLocks/>
          </p:cNvSpPr>
          <p:nvPr/>
        </p:nvSpPr>
        <p:spPr>
          <a:xfrm>
            <a:off x="2195736" y="2636912"/>
            <a:ext cx="1224136" cy="724458"/>
          </a:xfrm>
          <a:prstGeom prst="rect">
            <a:avLst/>
          </a:prstGeom>
        </p:spPr>
        <p:txBody>
          <a:bodyPr vert="horz" lIns="91440" tIns="45720" rIns="91440" bIns="45720" rtlCol="0" anchor="b">
            <a:normAutofit fontScale="32500" lnSpcReduction="20000"/>
          </a:bodyPr>
          <a:lstStyle/>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«Аҕал» диэтэххэ</a:t>
            </a:r>
            <a:endParaRPr kumimoji="0" lang="ru-RU" sz="2400" b="1"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Антах хайыhар,</a:t>
            </a:r>
            <a:endParaRPr kumimoji="0" lang="ru-RU" sz="2400" b="1"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«Ыл» диэтэххэ</a:t>
            </a:r>
            <a:endParaRPr kumimoji="0" lang="ru-RU" sz="2400" b="1"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Ымас гынар,</a:t>
            </a:r>
            <a:endParaRPr kumimoji="0" lang="ru-RU" sz="2400" b="1" i="0" u="none" strike="noStrike" kern="1200" cap="none" spc="0" normalizeH="0" baseline="0" noProof="0" dirty="0">
              <a:ln>
                <a:noFill/>
              </a:ln>
              <a:solidFill>
                <a:srgbClr val="FF0000"/>
              </a:solidFill>
              <a:effectLst/>
              <a:uLnTx/>
              <a:uFillTx/>
              <a:latin typeface="+mj-lt"/>
              <a:ea typeface="+mj-ea"/>
              <a:cs typeface="+mj-cs"/>
            </a:endParaRPr>
          </a:p>
        </p:txBody>
      </p:sp>
      <p:sp>
        <p:nvSpPr>
          <p:cNvPr id="18" name="Текст 3"/>
          <p:cNvSpPr txBox="1">
            <a:spLocks/>
          </p:cNvSpPr>
          <p:nvPr/>
        </p:nvSpPr>
        <p:spPr>
          <a:xfrm>
            <a:off x="2267744" y="3573016"/>
            <a:ext cx="2351315" cy="42405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ru-RU" b="1" i="0" u="none" strike="noStrike" kern="1200" cap="none" spc="0" normalizeH="0" baseline="0" noProof="0" dirty="0" smtClean="0">
                <a:ln>
                  <a:noFill/>
                </a:ln>
                <a:solidFill>
                  <a:srgbClr val="C00000"/>
                </a:solidFill>
                <a:effectLst/>
                <a:uLnTx/>
                <a:uFillTx/>
                <a:latin typeface="+mj-lt"/>
                <a:ea typeface="+mj-ea"/>
                <a:cs typeface="+mj-cs"/>
              </a:rPr>
              <a:t>ПОПОВА САРГЫ</a:t>
            </a:r>
            <a:endParaRPr kumimoji="0" lang="ru-RU" b="1" i="0" u="none" strike="noStrike" kern="1200" cap="none" spc="0" normalizeH="0" baseline="0" noProof="0" dirty="0">
              <a:ln>
                <a:noFill/>
              </a:ln>
              <a:solidFill>
                <a:srgbClr val="C00000"/>
              </a:solidFill>
              <a:effectLst/>
              <a:uLnTx/>
              <a:uFillTx/>
              <a:latin typeface="+mj-lt"/>
              <a:ea typeface="+mj-ea"/>
              <a:cs typeface="+mj-cs"/>
            </a:endParaRPr>
          </a:p>
        </p:txBody>
      </p:sp>
      <p:sp>
        <p:nvSpPr>
          <p:cNvPr id="19" name="TextBox 18"/>
          <p:cNvSpPr txBox="1"/>
          <p:nvPr/>
        </p:nvSpPr>
        <p:spPr>
          <a:xfrm>
            <a:off x="251520" y="620688"/>
            <a:ext cx="5112568" cy="1477328"/>
          </a:xfrm>
          <a:prstGeom prst="rect">
            <a:avLst/>
          </a:prstGeom>
          <a:solidFill>
            <a:schemeClr val="accent4">
              <a:lumMod val="40000"/>
              <a:lumOff val="60000"/>
            </a:schemeClr>
          </a:solidFill>
        </p:spPr>
        <p:txBody>
          <a:bodyPr wrap="square" rtlCol="0">
            <a:spAutoFit/>
          </a:bodyPr>
          <a:lstStyle/>
          <a:p>
            <a:r>
              <a:rPr lang="sah-RU" b="1" dirty="0" smtClean="0">
                <a:solidFill>
                  <a:srgbClr val="00B050"/>
                </a:solidFill>
              </a:rPr>
              <a:t>Бу айымньыны чаастарга арааран  ырыттыбыт, ол кэмнээҕи аһы, таҥаһы, олоҕу,  дьон майгытын биллибит, билбэт тылларбытын быһаардыбыт, нойосуус  үөрэттибит, уруһуйдаатыбыт</a:t>
            </a:r>
          </a:p>
        </p:txBody>
      </p:sp>
      <p:pic>
        <p:nvPicPr>
          <p:cNvPr id="20" name="Picture 2"/>
          <p:cNvPicPr>
            <a:picLocks noChangeAspect="1" noChangeArrowheads="1"/>
          </p:cNvPicPr>
          <p:nvPr/>
        </p:nvPicPr>
        <p:blipFill>
          <a:blip r:embed="rId10" cstate="print"/>
          <a:srcRect/>
          <a:stretch>
            <a:fillRect/>
          </a:stretch>
        </p:blipFill>
        <p:spPr bwMode="auto">
          <a:xfrm rot="16200000">
            <a:off x="6088581" y="2560491"/>
            <a:ext cx="1008112" cy="1448985"/>
          </a:xfrm>
          <a:prstGeom prst="rect">
            <a:avLst/>
          </a:prstGeom>
          <a:noFill/>
          <a:ln w="9525">
            <a:noFill/>
            <a:miter lim="800000"/>
            <a:headEnd/>
            <a:tailEnd/>
          </a:ln>
        </p:spPr>
      </p:pic>
      <p:pic>
        <p:nvPicPr>
          <p:cNvPr id="21" name="Picture 3"/>
          <p:cNvPicPr>
            <a:picLocks noChangeAspect="1" noChangeArrowheads="1"/>
          </p:cNvPicPr>
          <p:nvPr/>
        </p:nvPicPr>
        <p:blipFill>
          <a:blip r:embed="rId11" cstate="print"/>
          <a:srcRect/>
          <a:stretch>
            <a:fillRect/>
          </a:stretch>
        </p:blipFill>
        <p:spPr bwMode="auto">
          <a:xfrm>
            <a:off x="5076056" y="2348880"/>
            <a:ext cx="700355" cy="1296144"/>
          </a:xfrm>
          <a:prstGeom prst="rect">
            <a:avLst/>
          </a:prstGeom>
          <a:noFill/>
          <a:ln w="9525">
            <a:noFill/>
            <a:miter lim="800000"/>
            <a:headEnd/>
            <a:tailEnd/>
          </a:ln>
        </p:spPr>
      </p:pic>
      <p:sp>
        <p:nvSpPr>
          <p:cNvPr id="22" name="Текст 2"/>
          <p:cNvSpPr txBox="1">
            <a:spLocks/>
          </p:cNvSpPr>
          <p:nvPr/>
        </p:nvSpPr>
        <p:spPr>
          <a:xfrm>
            <a:off x="7452320" y="2924944"/>
            <a:ext cx="1440160" cy="864096"/>
          </a:xfrm>
          <a:prstGeom prst="rect">
            <a:avLst/>
          </a:prstGeom>
        </p:spPr>
        <p:txBody>
          <a:bodyPr vert="horz" lIns="91440" tIns="45720" rIns="91440" bIns="45720" rtlCol="0" anchor="b">
            <a:normAutofit fontScale="32500" lnSpcReduction="20000"/>
          </a:bodyPr>
          <a:lstStyle/>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Торбос – тобук таӊаhа,</a:t>
            </a:r>
            <a:endParaRPr kumimoji="0" lang="ru-RU" sz="2400" b="1"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Хапсык – хабах таӊаhа,</a:t>
            </a:r>
            <a:endParaRPr kumimoji="0" lang="ru-RU" sz="2400" b="1"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Сүүнэ киэргэлэ сүүс таӊаhа,</a:t>
            </a:r>
            <a:endParaRPr kumimoji="0" lang="ru-RU" sz="2400" b="1" i="0" u="none" strike="noStrike" kern="1200" cap="none" spc="0" normalizeH="0" baseline="0" noProof="0" dirty="0" smtClean="0">
              <a:ln>
                <a:noFill/>
              </a:ln>
              <a:solidFill>
                <a:srgbClr val="FF0000"/>
              </a:solidFill>
              <a:effectLst/>
              <a:uLnTx/>
              <a:uFillTx/>
              <a:latin typeface="+mj-lt"/>
              <a:ea typeface="+mj-ea"/>
              <a:cs typeface="+mj-cs"/>
            </a:endParaRPr>
          </a:p>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2400" b="1" i="0" u="none" strike="noStrike" kern="1200" cap="none" spc="0" normalizeH="0" baseline="0" noProof="0" dirty="0" smtClean="0">
                <a:ln>
                  <a:noFill/>
                </a:ln>
                <a:solidFill>
                  <a:srgbClr val="FF0000"/>
                </a:solidFill>
                <a:effectLst/>
                <a:uLnTx/>
                <a:uFillTx/>
                <a:latin typeface="+mj-lt"/>
                <a:ea typeface="+mj-ea"/>
                <a:cs typeface="+mj-cs"/>
              </a:rPr>
              <a:t>Намчы таӊаhа намыаска.</a:t>
            </a:r>
            <a:endParaRPr kumimoji="0" lang="ru-RU" sz="2400" b="1" i="0" u="none" strike="noStrike" kern="1200" cap="none" spc="0" normalizeH="0" baseline="0" noProof="0" dirty="0">
              <a:ln>
                <a:noFill/>
              </a:ln>
              <a:gradFill>
                <a:gsLst>
                  <a:gs pos="0">
                    <a:schemeClr val="tx1"/>
                  </a:gs>
                  <a:gs pos="40000">
                    <a:schemeClr val="tx1">
                      <a:lumMod val="75000"/>
                      <a:lumOff val="25000"/>
                    </a:schemeClr>
                  </a:gs>
                  <a:gs pos="100000">
                    <a:schemeClr val="tx2">
                      <a:alpha val="65000"/>
                    </a:schemeClr>
                  </a:gs>
                </a:gsLst>
                <a:lin ang="5400000" scaled="0"/>
              </a:gradFill>
              <a:effectLst/>
              <a:uLnTx/>
              <a:uFillTx/>
              <a:latin typeface="+mj-lt"/>
              <a:ea typeface="+mj-ea"/>
              <a:cs typeface="+mj-cs"/>
            </a:endParaRPr>
          </a:p>
        </p:txBody>
      </p:sp>
      <p:sp>
        <p:nvSpPr>
          <p:cNvPr id="23" name="Текст 3"/>
          <p:cNvSpPr txBox="1">
            <a:spLocks/>
          </p:cNvSpPr>
          <p:nvPr/>
        </p:nvSpPr>
        <p:spPr>
          <a:xfrm>
            <a:off x="5076056" y="3789040"/>
            <a:ext cx="2520280" cy="36928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20000"/>
              </a:spcBef>
              <a:spcAft>
                <a:spcPts val="300"/>
              </a:spcAft>
              <a:buClr>
                <a:schemeClr val="accent6">
                  <a:lumMod val="75000"/>
                </a:schemeClr>
              </a:buClr>
              <a:buSzPct val="130000"/>
              <a:buFont typeface="Georgia" pitchFamily="18" charset="0"/>
              <a:buNone/>
              <a:tabLst/>
              <a:defRPr/>
            </a:pPr>
            <a:r>
              <a:rPr kumimoji="0" lang="sah-RU" sz="1600" b="1" i="0" u="none" strike="noStrike" kern="1200" cap="none" spc="0" normalizeH="0" baseline="0" noProof="0" dirty="0" smtClean="0">
                <a:ln>
                  <a:noFill/>
                </a:ln>
                <a:solidFill>
                  <a:srgbClr val="C00000"/>
                </a:solidFill>
                <a:effectLst/>
                <a:uLnTx/>
                <a:uFillTx/>
                <a:latin typeface="+mj-lt"/>
                <a:ea typeface="+mj-ea"/>
                <a:cs typeface="+mj-cs"/>
              </a:rPr>
              <a:t>ОКОНЕШНИКОВ  ОЛЕГ</a:t>
            </a:r>
            <a:endParaRPr kumimoji="0" lang="ru-RU" sz="1600" b="1" i="0" u="none" strike="noStrike" kern="1200" cap="none" spc="0" normalizeH="0" baseline="0" noProof="0" dirty="0">
              <a:ln>
                <a:noFill/>
              </a:ln>
              <a:solidFill>
                <a:srgbClr val="C00000"/>
              </a:solidFill>
              <a:effectLst/>
              <a:uLnTx/>
              <a:uFillTx/>
              <a:latin typeface="+mj-lt"/>
              <a:ea typeface="+mj-ea"/>
              <a:cs typeface="+mj-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7328" y="2085130"/>
            <a:ext cx="1404552" cy="800219"/>
          </a:xfrm>
          <a:prstGeom prst="rect">
            <a:avLst/>
          </a:prstGeom>
          <a:solidFill>
            <a:schemeClr val="accent5">
              <a:lumMod val="20000"/>
              <a:lumOff val="80000"/>
            </a:schemeClr>
          </a:solidFill>
        </p:spPr>
        <p:txBody>
          <a:bodyPr wrap="none" rtlCol="0">
            <a:spAutoFit/>
          </a:bodyPr>
          <a:lstStyle/>
          <a:p>
            <a:r>
              <a:rPr lang="sah-RU" sz="2800" b="1" dirty="0" smtClean="0">
                <a:solidFill>
                  <a:srgbClr val="7030A0"/>
                </a:solidFill>
              </a:rPr>
              <a:t>Түмүк</a:t>
            </a:r>
            <a:r>
              <a:rPr lang="ru-RU" sz="2800" b="1" dirty="0" smtClean="0">
                <a:solidFill>
                  <a:srgbClr val="7030A0"/>
                </a:solidFill>
              </a:rPr>
              <a:t>:</a:t>
            </a:r>
          </a:p>
          <a:p>
            <a:endParaRPr lang="ru-RU" dirty="0"/>
          </a:p>
        </p:txBody>
      </p:sp>
      <p:sp>
        <p:nvSpPr>
          <p:cNvPr id="3" name="Прямоугольник 2"/>
          <p:cNvSpPr/>
          <p:nvPr/>
        </p:nvSpPr>
        <p:spPr>
          <a:xfrm>
            <a:off x="179512" y="2708920"/>
            <a:ext cx="8867262" cy="3539430"/>
          </a:xfrm>
          <a:prstGeom prst="rect">
            <a:avLst/>
          </a:prstGeom>
          <a:solidFill>
            <a:schemeClr val="accent5">
              <a:lumMod val="20000"/>
              <a:lumOff val="80000"/>
            </a:schemeClr>
          </a:solidFill>
        </p:spPr>
        <p:txBody>
          <a:bodyPr wrap="square">
            <a:spAutoFit/>
          </a:bodyPr>
          <a:lstStyle/>
          <a:p>
            <a:r>
              <a:rPr lang="sah-RU" sz="2800" b="1" i="1" dirty="0">
                <a:solidFill>
                  <a:srgbClr val="0070C0"/>
                </a:solidFill>
              </a:rPr>
              <a:t>Аныгы киһи быһыытынан норуоппут чулуу дьоннорун үөрэтэрбит, билэрбит олус наадалаах</a:t>
            </a:r>
            <a:r>
              <a:rPr lang="sah-RU" sz="2800" b="1" i="1" dirty="0" smtClean="0">
                <a:solidFill>
                  <a:srgbClr val="0070C0"/>
                </a:solidFill>
              </a:rPr>
              <a:t>. Дьоннор историяны оҥороллор.  </a:t>
            </a:r>
            <a:r>
              <a:rPr lang="sah-RU" sz="2800" b="1" i="1" dirty="0">
                <a:solidFill>
                  <a:srgbClr val="0070C0"/>
                </a:solidFill>
              </a:rPr>
              <a:t>Кинилэр олохторун билэн киһи сайдар, холобур </a:t>
            </a:r>
            <a:r>
              <a:rPr lang="sah-RU" sz="2800" b="1" i="1" dirty="0" smtClean="0">
                <a:solidFill>
                  <a:srgbClr val="0070C0"/>
                </a:solidFill>
              </a:rPr>
              <a:t>ылар.Мин Алексей Елисеевич Кулаковскай туһунан билбиппин маннык атын дьоҥҥо кэпсээммин кини аатын үйэтитэр үлэҕэ кыттыһабын. </a:t>
            </a:r>
            <a:endParaRPr lang="ru-RU" sz="2800" b="1" i="1" dirty="0">
              <a:solidFill>
                <a:srgbClr val="0070C0"/>
              </a:solidFill>
            </a:endParaRPr>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655635" y="135703"/>
            <a:ext cx="3419739" cy="2282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8" name="Picture 2" descr="Картинки по запросу старинные рукописи"/>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9798"/>
          <a:stretch/>
        </p:blipFill>
        <p:spPr bwMode="auto">
          <a:xfrm rot="20636227">
            <a:off x="362352" y="419860"/>
            <a:ext cx="2781300" cy="1714057"/>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Картинки по запросу старинные рукописи"/>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91880" y="115910"/>
            <a:ext cx="1659016" cy="21929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35533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225" y="186348"/>
            <a:ext cx="7637027" cy="6678751"/>
          </a:xfrm>
          <a:prstGeom prst="rect">
            <a:avLst/>
          </a:prstGeom>
          <a:noFill/>
        </p:spPr>
        <p:txBody>
          <a:bodyPr wrap="none" rtlCol="0">
            <a:spAutoFit/>
          </a:bodyPr>
          <a:lstStyle/>
          <a:p>
            <a:r>
              <a:rPr lang="sah-RU" sz="2500" b="1" u="sng" dirty="0" smtClean="0">
                <a:solidFill>
                  <a:srgbClr val="FF0000"/>
                </a:solidFill>
              </a:rPr>
              <a:t>Сыалым:</a:t>
            </a:r>
            <a:r>
              <a:rPr lang="sah-RU" sz="2500" b="1" dirty="0" smtClean="0">
                <a:solidFill>
                  <a:srgbClr val="FF0000"/>
                </a:solidFill>
              </a:rPr>
              <a:t>  </a:t>
            </a:r>
            <a:r>
              <a:rPr lang="sah-RU" sz="2500" b="1" dirty="0" smtClean="0">
                <a:solidFill>
                  <a:srgbClr val="7030A0"/>
                </a:solidFill>
              </a:rPr>
              <a:t>саха омук сайдыытыгар улахан</a:t>
            </a:r>
          </a:p>
          <a:p>
            <a:r>
              <a:rPr lang="sah-RU" sz="2500" b="1" dirty="0" smtClean="0">
                <a:solidFill>
                  <a:srgbClr val="7030A0"/>
                </a:solidFill>
              </a:rPr>
              <a:t> кылааты киллэрбит А.Е.Кулаковскай туһунан </a:t>
            </a:r>
          </a:p>
          <a:p>
            <a:r>
              <a:rPr lang="sah-RU" sz="2500" b="1" dirty="0" smtClean="0">
                <a:solidFill>
                  <a:srgbClr val="7030A0"/>
                </a:solidFill>
              </a:rPr>
              <a:t>үөрэтии уонна кэпсээһин</a:t>
            </a:r>
            <a:r>
              <a:rPr lang="sah-RU" sz="2500" dirty="0" smtClean="0">
                <a:solidFill>
                  <a:srgbClr val="7030A0"/>
                </a:solidFill>
              </a:rPr>
              <a:t>.</a:t>
            </a:r>
          </a:p>
          <a:p>
            <a:endParaRPr lang="sah-RU" sz="2500" dirty="0"/>
          </a:p>
          <a:p>
            <a:r>
              <a:rPr lang="sah-RU" sz="2500" b="1" u="sng" dirty="0" smtClean="0">
                <a:solidFill>
                  <a:srgbClr val="FF0000"/>
                </a:solidFill>
              </a:rPr>
              <a:t>Соруктарым:</a:t>
            </a:r>
          </a:p>
          <a:p>
            <a:pPr lvl="0"/>
            <a:r>
              <a:rPr lang="sah-RU" sz="2500" dirty="0" smtClean="0">
                <a:solidFill>
                  <a:srgbClr val="7030A0"/>
                </a:solidFill>
              </a:rPr>
              <a:t>1</a:t>
            </a:r>
            <a:r>
              <a:rPr lang="sah-RU" sz="2500" b="1" dirty="0" smtClean="0">
                <a:solidFill>
                  <a:srgbClr val="7030A0"/>
                </a:solidFill>
              </a:rPr>
              <a:t>. А.Е.Кулаковскай </a:t>
            </a:r>
            <a:r>
              <a:rPr lang="sah-RU" sz="2500" b="1" dirty="0">
                <a:solidFill>
                  <a:srgbClr val="7030A0"/>
                </a:solidFill>
              </a:rPr>
              <a:t>туһунан үөрэтии</a:t>
            </a:r>
            <a:endParaRPr lang="ru-RU" sz="2500" b="1" dirty="0">
              <a:solidFill>
                <a:srgbClr val="7030A0"/>
              </a:solidFill>
            </a:endParaRPr>
          </a:p>
          <a:p>
            <a:pPr lvl="0"/>
            <a:r>
              <a:rPr lang="sah-RU" sz="2500" b="1" dirty="0" smtClean="0">
                <a:solidFill>
                  <a:srgbClr val="7030A0"/>
                </a:solidFill>
              </a:rPr>
              <a:t>2. Кини </a:t>
            </a:r>
            <a:r>
              <a:rPr lang="sah-RU" sz="2500" b="1" dirty="0">
                <a:solidFill>
                  <a:srgbClr val="7030A0"/>
                </a:solidFill>
              </a:rPr>
              <a:t>айымньыларыттан билсиһии</a:t>
            </a:r>
            <a:endParaRPr lang="ru-RU" sz="2500" b="1" dirty="0">
              <a:solidFill>
                <a:srgbClr val="7030A0"/>
              </a:solidFill>
            </a:endParaRPr>
          </a:p>
          <a:p>
            <a:pPr lvl="0"/>
            <a:r>
              <a:rPr lang="sah-RU" sz="2500" b="1" dirty="0" smtClean="0">
                <a:solidFill>
                  <a:srgbClr val="7030A0"/>
                </a:solidFill>
              </a:rPr>
              <a:t>3. Үөрэтэн </a:t>
            </a:r>
            <a:r>
              <a:rPr lang="sah-RU" sz="2500" b="1" dirty="0">
                <a:solidFill>
                  <a:srgbClr val="7030A0"/>
                </a:solidFill>
              </a:rPr>
              <a:t>билбиппин дьоҥҥо тиэрдии</a:t>
            </a:r>
            <a:endParaRPr lang="ru-RU" sz="2500" b="1" dirty="0">
              <a:solidFill>
                <a:srgbClr val="7030A0"/>
              </a:solidFill>
            </a:endParaRPr>
          </a:p>
          <a:p>
            <a:endParaRPr lang="sah-RU" sz="2500" b="1" dirty="0"/>
          </a:p>
          <a:p>
            <a:r>
              <a:rPr lang="sah-RU" sz="2500" b="1" u="sng" dirty="0" smtClean="0">
                <a:solidFill>
                  <a:srgbClr val="FF0000"/>
                </a:solidFill>
              </a:rPr>
              <a:t>Үлэ актуальноһа</a:t>
            </a:r>
            <a:r>
              <a:rPr lang="sah-RU" sz="2500" b="1" u="sng" dirty="0" smtClean="0">
                <a:solidFill>
                  <a:srgbClr val="7030A0"/>
                </a:solidFill>
              </a:rPr>
              <a:t>:</a:t>
            </a:r>
            <a:r>
              <a:rPr lang="sah-RU" sz="2500" dirty="0" smtClean="0">
                <a:solidFill>
                  <a:srgbClr val="7030A0"/>
                </a:solidFill>
              </a:rPr>
              <a:t>  </a:t>
            </a:r>
            <a:r>
              <a:rPr lang="sah-RU" sz="2500" b="1" dirty="0">
                <a:solidFill>
                  <a:srgbClr val="7030A0"/>
                </a:solidFill>
              </a:rPr>
              <a:t>Поэт, этнограф, </a:t>
            </a:r>
            <a:r>
              <a:rPr lang="ru-RU" sz="2500" b="1" dirty="0">
                <a:solidFill>
                  <a:srgbClr val="7030A0"/>
                </a:solidFill>
              </a:rPr>
              <a:t>математика </a:t>
            </a:r>
            <a:endParaRPr lang="ru-RU" sz="2500" b="1" dirty="0" smtClean="0">
              <a:solidFill>
                <a:srgbClr val="7030A0"/>
              </a:solidFill>
            </a:endParaRPr>
          </a:p>
          <a:p>
            <a:r>
              <a:rPr lang="ru-RU" sz="2500" b="1" dirty="0" err="1" smtClean="0">
                <a:solidFill>
                  <a:srgbClr val="7030A0"/>
                </a:solidFill>
              </a:rPr>
              <a:t>учуутала</a:t>
            </a:r>
            <a:r>
              <a:rPr lang="ru-RU" sz="2500" b="1" dirty="0" smtClean="0">
                <a:solidFill>
                  <a:srgbClr val="7030A0"/>
                </a:solidFill>
              </a:rPr>
              <a:t>  </a:t>
            </a:r>
            <a:r>
              <a:rPr lang="ru-RU" sz="2500" b="1" dirty="0" err="1" smtClean="0">
                <a:solidFill>
                  <a:srgbClr val="7030A0"/>
                </a:solidFill>
              </a:rPr>
              <a:t>А.Е.Кулаковскай</a:t>
            </a:r>
            <a:r>
              <a:rPr lang="ru-RU" sz="2500" b="1" dirty="0" smtClean="0">
                <a:solidFill>
                  <a:srgbClr val="7030A0"/>
                </a:solidFill>
              </a:rPr>
              <a:t> </a:t>
            </a:r>
            <a:r>
              <a:rPr lang="ru-RU" sz="2500" b="1" dirty="0" err="1" smtClean="0">
                <a:solidFill>
                  <a:srgbClr val="7030A0"/>
                </a:solidFill>
              </a:rPr>
              <a:t>норуотун</a:t>
            </a:r>
            <a:r>
              <a:rPr lang="ru-RU" sz="2500" b="1" dirty="0" smtClean="0">
                <a:solidFill>
                  <a:srgbClr val="7030A0"/>
                </a:solidFill>
              </a:rPr>
              <a:t> </a:t>
            </a:r>
            <a:r>
              <a:rPr lang="sah-RU" sz="2500" b="1" dirty="0" smtClean="0">
                <a:solidFill>
                  <a:srgbClr val="7030A0"/>
                </a:solidFill>
              </a:rPr>
              <a:t> </a:t>
            </a:r>
            <a:r>
              <a:rPr lang="ru-RU" sz="2500" b="1" dirty="0" smtClean="0">
                <a:solidFill>
                  <a:srgbClr val="7030A0"/>
                </a:solidFill>
              </a:rPr>
              <a:t>оло5ун </a:t>
            </a:r>
          </a:p>
          <a:p>
            <a:r>
              <a:rPr lang="ru-RU" sz="2500" b="1" dirty="0" err="1">
                <a:solidFill>
                  <a:srgbClr val="7030A0"/>
                </a:solidFill>
              </a:rPr>
              <a:t>т</a:t>
            </a:r>
            <a:r>
              <a:rPr lang="ru-RU" sz="2500" b="1" dirty="0" err="1" smtClean="0">
                <a:solidFill>
                  <a:srgbClr val="7030A0"/>
                </a:solidFill>
              </a:rPr>
              <a:t>уһунан</a:t>
            </a:r>
            <a:r>
              <a:rPr lang="ru-RU" sz="2500" b="1" dirty="0" smtClean="0">
                <a:solidFill>
                  <a:srgbClr val="7030A0"/>
                </a:solidFill>
              </a:rPr>
              <a:t> </a:t>
            </a:r>
            <a:r>
              <a:rPr lang="sah-RU" sz="2500" b="1" dirty="0" smtClean="0">
                <a:solidFill>
                  <a:srgbClr val="7030A0"/>
                </a:solidFill>
              </a:rPr>
              <a:t> араас айымньылары айбыт. Кини саха</a:t>
            </a:r>
          </a:p>
          <a:p>
            <a:r>
              <a:rPr lang="sah-RU" sz="2500" b="1" dirty="0" smtClean="0">
                <a:solidFill>
                  <a:srgbClr val="7030A0"/>
                </a:solidFill>
              </a:rPr>
              <a:t> </a:t>
            </a:r>
            <a:r>
              <a:rPr lang="sah-RU" sz="2500" b="1" dirty="0">
                <a:solidFill>
                  <a:srgbClr val="7030A0"/>
                </a:solidFill>
              </a:rPr>
              <a:t>норуота </a:t>
            </a:r>
            <a:r>
              <a:rPr lang="sah-RU" sz="2500" b="1" dirty="0" smtClean="0">
                <a:solidFill>
                  <a:srgbClr val="7030A0"/>
                </a:solidFill>
              </a:rPr>
              <a:t>атын  омуктар </a:t>
            </a:r>
            <a:r>
              <a:rPr lang="sah-RU" sz="2500" b="1" dirty="0">
                <a:solidFill>
                  <a:srgbClr val="7030A0"/>
                </a:solidFill>
              </a:rPr>
              <a:t>курдук </a:t>
            </a:r>
            <a:r>
              <a:rPr lang="sah-RU" sz="2500" b="1" dirty="0" smtClean="0">
                <a:solidFill>
                  <a:srgbClr val="7030A0"/>
                </a:solidFill>
              </a:rPr>
              <a:t>сайдыылаах  </a:t>
            </a:r>
          </a:p>
          <a:p>
            <a:r>
              <a:rPr lang="sah-RU" sz="2500" b="1" dirty="0" smtClean="0">
                <a:solidFill>
                  <a:srgbClr val="7030A0"/>
                </a:solidFill>
              </a:rPr>
              <a:t>буоларыгар </a:t>
            </a:r>
            <a:r>
              <a:rPr lang="sah-RU" sz="2500" b="1" dirty="0">
                <a:solidFill>
                  <a:srgbClr val="7030A0"/>
                </a:solidFill>
              </a:rPr>
              <a:t>тугу </a:t>
            </a:r>
            <a:r>
              <a:rPr lang="sah-RU" sz="2500" b="1" dirty="0" smtClean="0">
                <a:solidFill>
                  <a:srgbClr val="7030A0"/>
                </a:solidFill>
              </a:rPr>
              <a:t>гыныахха наадатын </a:t>
            </a:r>
            <a:r>
              <a:rPr lang="sah-RU" sz="2500" b="1" dirty="0">
                <a:solidFill>
                  <a:srgbClr val="7030A0"/>
                </a:solidFill>
              </a:rPr>
              <a:t>туһунан </a:t>
            </a:r>
            <a:endParaRPr lang="sah-RU" sz="2500" b="1" dirty="0" smtClean="0">
              <a:solidFill>
                <a:srgbClr val="7030A0"/>
              </a:solidFill>
            </a:endParaRPr>
          </a:p>
          <a:p>
            <a:r>
              <a:rPr lang="sah-RU" sz="2500" b="1" dirty="0" smtClean="0">
                <a:solidFill>
                  <a:srgbClr val="7030A0"/>
                </a:solidFill>
              </a:rPr>
              <a:t>эппит. Онон </a:t>
            </a:r>
            <a:r>
              <a:rPr lang="sah-RU" sz="2500" b="1" dirty="0">
                <a:solidFill>
                  <a:srgbClr val="7030A0"/>
                </a:solidFill>
              </a:rPr>
              <a:t>Өксөкүлээх </a:t>
            </a:r>
            <a:r>
              <a:rPr lang="sah-RU" sz="2500" b="1" dirty="0" smtClean="0">
                <a:solidFill>
                  <a:srgbClr val="7030A0"/>
                </a:solidFill>
              </a:rPr>
              <a:t>Өлөксөйү </a:t>
            </a:r>
            <a:r>
              <a:rPr lang="sah-RU" sz="2500" b="1" dirty="0">
                <a:solidFill>
                  <a:srgbClr val="7030A0"/>
                </a:solidFill>
              </a:rPr>
              <a:t>билэрбит</a:t>
            </a:r>
            <a:r>
              <a:rPr lang="sah-RU" sz="2500" b="1" dirty="0" smtClean="0">
                <a:solidFill>
                  <a:srgbClr val="7030A0"/>
                </a:solidFill>
              </a:rPr>
              <a:t>,</a:t>
            </a:r>
            <a:endParaRPr lang="en-US" sz="2500" b="1" dirty="0" smtClean="0">
              <a:solidFill>
                <a:srgbClr val="7030A0"/>
              </a:solidFill>
            </a:endParaRPr>
          </a:p>
          <a:p>
            <a:r>
              <a:rPr lang="sah-RU" sz="2500" b="1" dirty="0" smtClean="0">
                <a:solidFill>
                  <a:srgbClr val="7030A0"/>
                </a:solidFill>
              </a:rPr>
              <a:t> </a:t>
            </a:r>
            <a:r>
              <a:rPr lang="sah-RU" sz="2500" b="1" dirty="0">
                <a:solidFill>
                  <a:srgbClr val="7030A0"/>
                </a:solidFill>
              </a:rPr>
              <a:t>үөрэтэрбит олус наадалаах. </a:t>
            </a:r>
            <a:endParaRPr lang="ru-RU" sz="2500" b="1" dirty="0">
              <a:solidFill>
                <a:srgbClr val="7030A0"/>
              </a:solidFill>
            </a:endParaRPr>
          </a:p>
          <a:p>
            <a:endParaRPr lang="sah-RU" sz="2800" b="1" u="sng" dirty="0" smtClean="0"/>
          </a:p>
        </p:txBody>
      </p:sp>
    </p:spTree>
    <p:extLst>
      <p:ext uri="{BB962C8B-B14F-4D97-AF65-F5344CB8AC3E}">
        <p14:creationId xmlns="" xmlns:p14="http://schemas.microsoft.com/office/powerpoint/2010/main" val="2277082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404664"/>
            <a:ext cx="5931432" cy="954107"/>
          </a:xfrm>
          <a:prstGeom prst="rect">
            <a:avLst/>
          </a:prstGeom>
          <a:solidFill>
            <a:schemeClr val="accent3">
              <a:lumMod val="40000"/>
              <a:lumOff val="60000"/>
            </a:schemeClr>
          </a:solidFill>
        </p:spPr>
        <p:txBody>
          <a:bodyPr wrap="none" rtlCol="0">
            <a:spAutoFit/>
          </a:bodyPr>
          <a:lstStyle/>
          <a:p>
            <a:r>
              <a:rPr lang="sah-RU" sz="2800" b="1" dirty="0" smtClean="0">
                <a:solidFill>
                  <a:schemeClr val="accent1">
                    <a:lumMod val="75000"/>
                  </a:schemeClr>
                </a:solidFill>
              </a:rPr>
              <a:t>Алексей Елисеевич Кулаковскай</a:t>
            </a:r>
          </a:p>
          <a:p>
            <a:pPr algn="ctr"/>
            <a:r>
              <a:rPr lang="sah-RU" sz="2800" b="1" dirty="0">
                <a:solidFill>
                  <a:schemeClr val="accent1">
                    <a:lumMod val="75000"/>
                  </a:schemeClr>
                </a:solidFill>
              </a:rPr>
              <a:t>д</a:t>
            </a:r>
            <a:r>
              <a:rPr lang="sah-RU" sz="2800" b="1" dirty="0" smtClean="0">
                <a:solidFill>
                  <a:schemeClr val="accent1">
                    <a:lumMod val="75000"/>
                  </a:schemeClr>
                </a:solidFill>
              </a:rPr>
              <a:t>ьоно-сэргэтэ.</a:t>
            </a:r>
          </a:p>
        </p:txBody>
      </p:sp>
      <p:cxnSp>
        <p:nvCxnSpPr>
          <p:cNvPr id="5" name="Прямая со стрелкой 4"/>
          <p:cNvCxnSpPr/>
          <p:nvPr/>
        </p:nvCxnSpPr>
        <p:spPr>
          <a:xfrm flipH="1">
            <a:off x="2339752" y="1268760"/>
            <a:ext cx="792088"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a:off x="4522747" y="1484784"/>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6444208" y="1358771"/>
            <a:ext cx="693582" cy="414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75856" y="1953577"/>
            <a:ext cx="2263761" cy="2677656"/>
          </a:xfrm>
          <a:prstGeom prst="rect">
            <a:avLst/>
          </a:prstGeom>
          <a:solidFill>
            <a:srgbClr val="FFFF99"/>
          </a:solidFill>
        </p:spPr>
        <p:txBody>
          <a:bodyPr wrap="none" rtlCol="0">
            <a:spAutoFit/>
          </a:bodyPr>
          <a:lstStyle/>
          <a:p>
            <a:r>
              <a:rPr lang="sah-RU" sz="2800" b="1" dirty="0" smtClean="0">
                <a:solidFill>
                  <a:schemeClr val="accent6">
                    <a:lumMod val="50000"/>
                  </a:schemeClr>
                </a:solidFill>
              </a:rPr>
              <a:t>Ийэтэ</a:t>
            </a:r>
          </a:p>
          <a:p>
            <a:r>
              <a:rPr lang="sah-RU" sz="2800" b="1" dirty="0" smtClean="0">
                <a:solidFill>
                  <a:schemeClr val="accent6">
                    <a:lumMod val="50000"/>
                  </a:schemeClr>
                </a:solidFill>
              </a:rPr>
              <a:t>Анастасия</a:t>
            </a:r>
          </a:p>
          <a:p>
            <a:r>
              <a:rPr lang="sah-RU" sz="2800" b="1" dirty="0" smtClean="0">
                <a:solidFill>
                  <a:schemeClr val="accent6">
                    <a:lumMod val="50000"/>
                  </a:schemeClr>
                </a:solidFill>
              </a:rPr>
              <a:t>Николаевна</a:t>
            </a:r>
          </a:p>
          <a:p>
            <a:r>
              <a:rPr lang="sah-RU" sz="2800" b="1" dirty="0" smtClean="0">
                <a:solidFill>
                  <a:schemeClr val="accent6">
                    <a:lumMod val="50000"/>
                  </a:schemeClr>
                </a:solidFill>
              </a:rPr>
              <a:t>Аҕата</a:t>
            </a:r>
          </a:p>
          <a:p>
            <a:r>
              <a:rPr lang="sah-RU" sz="2800" b="1" dirty="0" smtClean="0">
                <a:solidFill>
                  <a:schemeClr val="accent6">
                    <a:lumMod val="50000"/>
                  </a:schemeClr>
                </a:solidFill>
              </a:rPr>
              <a:t>Елисей</a:t>
            </a:r>
          </a:p>
          <a:p>
            <a:r>
              <a:rPr lang="sah-RU" sz="2800" b="1" dirty="0" smtClean="0">
                <a:solidFill>
                  <a:schemeClr val="accent6">
                    <a:lumMod val="50000"/>
                  </a:schemeClr>
                </a:solidFill>
              </a:rPr>
              <a:t>Васильевич</a:t>
            </a:r>
          </a:p>
        </p:txBody>
      </p:sp>
      <p:sp>
        <p:nvSpPr>
          <p:cNvPr id="11" name="TextBox 10"/>
          <p:cNvSpPr txBox="1"/>
          <p:nvPr/>
        </p:nvSpPr>
        <p:spPr>
          <a:xfrm>
            <a:off x="467544" y="1700808"/>
            <a:ext cx="2263761" cy="2677656"/>
          </a:xfrm>
          <a:prstGeom prst="rect">
            <a:avLst/>
          </a:prstGeom>
          <a:solidFill>
            <a:srgbClr val="FFFF99"/>
          </a:solidFill>
        </p:spPr>
        <p:txBody>
          <a:bodyPr wrap="none" rtlCol="0">
            <a:spAutoFit/>
          </a:bodyPr>
          <a:lstStyle/>
          <a:p>
            <a:r>
              <a:rPr lang="sah-RU" sz="2800" b="1" dirty="0" smtClean="0">
                <a:solidFill>
                  <a:schemeClr val="accent6">
                    <a:lumMod val="50000"/>
                  </a:schemeClr>
                </a:solidFill>
              </a:rPr>
              <a:t>Эбэтэ</a:t>
            </a:r>
          </a:p>
          <a:p>
            <a:r>
              <a:rPr lang="sah-RU" sz="2800" b="1" dirty="0" smtClean="0">
                <a:solidFill>
                  <a:schemeClr val="accent6">
                    <a:lumMod val="50000"/>
                  </a:schemeClr>
                </a:solidFill>
              </a:rPr>
              <a:t>Анна </a:t>
            </a:r>
          </a:p>
          <a:p>
            <a:r>
              <a:rPr lang="sah-RU" sz="2800" b="1" dirty="0" smtClean="0">
                <a:solidFill>
                  <a:schemeClr val="accent6">
                    <a:lumMod val="50000"/>
                  </a:schemeClr>
                </a:solidFill>
              </a:rPr>
              <a:t>Николаевна</a:t>
            </a:r>
          </a:p>
          <a:p>
            <a:r>
              <a:rPr lang="sah-RU" sz="2800" b="1" dirty="0" smtClean="0">
                <a:solidFill>
                  <a:schemeClr val="accent6">
                    <a:lumMod val="50000"/>
                  </a:schemeClr>
                </a:solidFill>
              </a:rPr>
              <a:t>Эһэтэ</a:t>
            </a:r>
          </a:p>
          <a:p>
            <a:r>
              <a:rPr lang="sah-RU" sz="2800" b="1" dirty="0" smtClean="0">
                <a:solidFill>
                  <a:schemeClr val="accent6">
                    <a:lumMod val="50000"/>
                  </a:schemeClr>
                </a:solidFill>
              </a:rPr>
              <a:t>Василий </a:t>
            </a:r>
          </a:p>
          <a:p>
            <a:r>
              <a:rPr lang="sah-RU" sz="2800" b="1" dirty="0">
                <a:solidFill>
                  <a:schemeClr val="accent6">
                    <a:lumMod val="50000"/>
                  </a:schemeClr>
                </a:solidFill>
              </a:rPr>
              <a:t>П</a:t>
            </a:r>
            <a:r>
              <a:rPr lang="sah-RU" sz="2800" b="1" dirty="0" smtClean="0">
                <a:solidFill>
                  <a:schemeClr val="accent6">
                    <a:lumMod val="50000"/>
                  </a:schemeClr>
                </a:solidFill>
              </a:rPr>
              <a:t>етрович</a:t>
            </a:r>
          </a:p>
        </p:txBody>
      </p:sp>
      <p:sp>
        <p:nvSpPr>
          <p:cNvPr id="12" name="TextBox 11"/>
          <p:cNvSpPr txBox="1"/>
          <p:nvPr/>
        </p:nvSpPr>
        <p:spPr>
          <a:xfrm>
            <a:off x="5841295" y="1916832"/>
            <a:ext cx="2844048" cy="2246769"/>
          </a:xfrm>
          <a:prstGeom prst="rect">
            <a:avLst/>
          </a:prstGeom>
          <a:solidFill>
            <a:srgbClr val="FFFF99"/>
          </a:solidFill>
        </p:spPr>
        <p:txBody>
          <a:bodyPr wrap="none" rtlCol="0">
            <a:spAutoFit/>
          </a:bodyPr>
          <a:lstStyle/>
          <a:p>
            <a:r>
              <a:rPr lang="sah-RU" sz="2800" b="1" dirty="0" smtClean="0">
                <a:solidFill>
                  <a:schemeClr val="accent6">
                    <a:lumMod val="50000"/>
                  </a:schemeClr>
                </a:solidFill>
              </a:rPr>
              <a:t>Бииргэ </a:t>
            </a:r>
          </a:p>
          <a:p>
            <a:r>
              <a:rPr lang="sah-RU" sz="2800" b="1" dirty="0" smtClean="0">
                <a:solidFill>
                  <a:schemeClr val="accent6">
                    <a:lumMod val="50000"/>
                  </a:schemeClr>
                </a:solidFill>
              </a:rPr>
              <a:t>төрөөбүттэрэ:</a:t>
            </a:r>
          </a:p>
          <a:p>
            <a:r>
              <a:rPr lang="sah-RU" sz="2800" b="1" dirty="0" smtClean="0">
                <a:solidFill>
                  <a:schemeClr val="accent6">
                    <a:lumMod val="50000"/>
                  </a:schemeClr>
                </a:solidFill>
              </a:rPr>
              <a:t>Матрена 1864с</a:t>
            </a:r>
          </a:p>
          <a:p>
            <a:r>
              <a:rPr lang="sah-RU" sz="2800" b="1" dirty="0" smtClean="0">
                <a:solidFill>
                  <a:schemeClr val="accent6">
                    <a:lumMod val="50000"/>
                  </a:schemeClr>
                </a:solidFill>
              </a:rPr>
              <a:t>Иван 1865с</a:t>
            </a:r>
          </a:p>
          <a:p>
            <a:r>
              <a:rPr lang="sah-RU" sz="2800" b="1" dirty="0" smtClean="0">
                <a:solidFill>
                  <a:schemeClr val="accent6">
                    <a:lumMod val="50000"/>
                  </a:schemeClr>
                </a:solidFill>
              </a:rPr>
              <a:t>Иродион 1878с</a:t>
            </a:r>
          </a:p>
        </p:txBody>
      </p:sp>
      <p:pic>
        <p:nvPicPr>
          <p:cNvPr id="13"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20534551">
            <a:off x="7130452" y="4650795"/>
            <a:ext cx="1219200" cy="1857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595161">
            <a:off x="4378151" y="4723802"/>
            <a:ext cx="1260957" cy="18388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srcRect l="14175" t="9450" r="11407" b="13376"/>
          <a:stretch>
            <a:fillRect/>
          </a:stretch>
        </p:blipFill>
        <p:spPr bwMode="auto">
          <a:xfrm>
            <a:off x="755576" y="4509120"/>
            <a:ext cx="2736304" cy="2128236"/>
          </a:xfrm>
          <a:prstGeom prst="rect">
            <a:avLst/>
          </a:prstGeom>
          <a:noFill/>
          <a:ln w="9525">
            <a:noFill/>
            <a:miter lim="800000"/>
            <a:headEnd/>
            <a:tailEnd/>
          </a:ln>
        </p:spPr>
      </p:pic>
    </p:spTree>
    <p:extLst>
      <p:ext uri="{BB962C8B-B14F-4D97-AF65-F5344CB8AC3E}">
        <p14:creationId xmlns="" xmlns:p14="http://schemas.microsoft.com/office/powerpoint/2010/main" val="2625944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2568" y="357166"/>
            <a:ext cx="5931432" cy="954107"/>
          </a:xfrm>
          <a:prstGeom prst="rect">
            <a:avLst/>
          </a:prstGeom>
          <a:solidFill>
            <a:schemeClr val="accent3">
              <a:lumMod val="40000"/>
              <a:lumOff val="60000"/>
            </a:schemeClr>
          </a:solidFill>
        </p:spPr>
        <p:txBody>
          <a:bodyPr wrap="none" rtlCol="0">
            <a:spAutoFit/>
          </a:bodyPr>
          <a:lstStyle/>
          <a:p>
            <a:r>
              <a:rPr lang="sah-RU" sz="2800" b="1" dirty="0" smtClean="0">
                <a:solidFill>
                  <a:srgbClr val="FF0000"/>
                </a:solidFill>
              </a:rPr>
              <a:t>Алексей Елисеевич Кулаковскай</a:t>
            </a:r>
          </a:p>
          <a:p>
            <a:pPr algn="ctr"/>
            <a:r>
              <a:rPr lang="sah-RU" sz="2800" b="1" dirty="0" smtClean="0">
                <a:solidFill>
                  <a:srgbClr val="FF0000"/>
                </a:solidFill>
              </a:rPr>
              <a:t>1877 с. Таатта.</a:t>
            </a:r>
          </a:p>
        </p:txBody>
      </p:sp>
      <p:cxnSp>
        <p:nvCxnSpPr>
          <p:cNvPr id="5" name="Прямая со стрелкой 4"/>
          <p:cNvCxnSpPr/>
          <p:nvPr/>
        </p:nvCxnSpPr>
        <p:spPr>
          <a:xfrm flipH="1">
            <a:off x="1619672" y="1484784"/>
            <a:ext cx="792088"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a:off x="4522747" y="1484784"/>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6000760" y="1357298"/>
            <a:ext cx="42862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9512" y="2132856"/>
            <a:ext cx="2367956" cy="1384995"/>
          </a:xfrm>
          <a:prstGeom prst="rect">
            <a:avLst/>
          </a:prstGeom>
          <a:solidFill>
            <a:schemeClr val="accent3">
              <a:lumMod val="40000"/>
              <a:lumOff val="60000"/>
            </a:schemeClr>
          </a:solidFill>
        </p:spPr>
        <p:txBody>
          <a:bodyPr wrap="none" rtlCol="0">
            <a:spAutoFit/>
          </a:bodyPr>
          <a:lstStyle/>
          <a:p>
            <a:pPr algn="ctr"/>
            <a:r>
              <a:rPr lang="sah-RU" sz="2800" b="1" dirty="0" smtClean="0">
                <a:solidFill>
                  <a:srgbClr val="7030A0"/>
                </a:solidFill>
              </a:rPr>
              <a:t>Чурапчы</a:t>
            </a:r>
          </a:p>
          <a:p>
            <a:pPr algn="ctr"/>
            <a:r>
              <a:rPr lang="sah-RU" sz="2800" b="1" dirty="0" smtClean="0">
                <a:solidFill>
                  <a:srgbClr val="7030A0"/>
                </a:solidFill>
              </a:rPr>
              <a:t>оскуолата</a:t>
            </a:r>
          </a:p>
          <a:p>
            <a:pPr algn="ctr"/>
            <a:r>
              <a:rPr lang="sah-RU" sz="2800" b="1" dirty="0" smtClean="0">
                <a:solidFill>
                  <a:srgbClr val="7030A0"/>
                </a:solidFill>
              </a:rPr>
              <a:t>1986-1890сс</a:t>
            </a:r>
          </a:p>
        </p:txBody>
      </p:sp>
      <p:sp>
        <p:nvSpPr>
          <p:cNvPr id="11" name="TextBox 10"/>
          <p:cNvSpPr txBox="1"/>
          <p:nvPr/>
        </p:nvSpPr>
        <p:spPr>
          <a:xfrm>
            <a:off x="2928926" y="2000240"/>
            <a:ext cx="3087705" cy="1692771"/>
          </a:xfrm>
          <a:prstGeom prst="rect">
            <a:avLst/>
          </a:prstGeom>
          <a:solidFill>
            <a:schemeClr val="accent5">
              <a:lumMod val="20000"/>
              <a:lumOff val="80000"/>
            </a:schemeClr>
          </a:solidFill>
        </p:spPr>
        <p:txBody>
          <a:bodyPr wrap="none" rtlCol="0">
            <a:spAutoFit/>
          </a:bodyPr>
          <a:lstStyle/>
          <a:p>
            <a:pPr algn="ctr"/>
            <a:r>
              <a:rPr lang="sah-RU" sz="2600" b="1" dirty="0" smtClean="0">
                <a:solidFill>
                  <a:srgbClr val="0070C0"/>
                </a:solidFill>
              </a:rPr>
              <a:t>Дьокуускайдааҕы</a:t>
            </a:r>
          </a:p>
          <a:p>
            <a:pPr algn="ctr"/>
            <a:r>
              <a:rPr lang="sah-RU" sz="2600" b="1" dirty="0" smtClean="0">
                <a:solidFill>
                  <a:srgbClr val="0070C0"/>
                </a:solidFill>
              </a:rPr>
              <a:t>духовнай</a:t>
            </a:r>
          </a:p>
          <a:p>
            <a:pPr algn="ctr"/>
            <a:r>
              <a:rPr lang="sah-RU" sz="2600" b="1" dirty="0" smtClean="0">
                <a:solidFill>
                  <a:srgbClr val="0070C0"/>
                </a:solidFill>
              </a:rPr>
              <a:t>Семинария</a:t>
            </a:r>
          </a:p>
          <a:p>
            <a:pPr algn="ctr"/>
            <a:r>
              <a:rPr lang="sah-RU" sz="2600" b="1" dirty="0" smtClean="0">
                <a:solidFill>
                  <a:srgbClr val="0070C0"/>
                </a:solidFill>
              </a:rPr>
              <a:t>1890-1891сс</a:t>
            </a:r>
          </a:p>
        </p:txBody>
      </p:sp>
      <p:sp>
        <p:nvSpPr>
          <p:cNvPr id="12" name="TextBox 11"/>
          <p:cNvSpPr txBox="1"/>
          <p:nvPr/>
        </p:nvSpPr>
        <p:spPr>
          <a:xfrm>
            <a:off x="6143636" y="1643050"/>
            <a:ext cx="2702898" cy="2092881"/>
          </a:xfrm>
          <a:prstGeom prst="rect">
            <a:avLst/>
          </a:prstGeom>
          <a:solidFill>
            <a:schemeClr val="tx2">
              <a:lumMod val="20000"/>
              <a:lumOff val="80000"/>
            </a:schemeClr>
          </a:solidFill>
        </p:spPr>
        <p:txBody>
          <a:bodyPr wrap="square" rtlCol="0">
            <a:spAutoFit/>
          </a:bodyPr>
          <a:lstStyle/>
          <a:p>
            <a:pPr algn="ctr"/>
            <a:r>
              <a:rPr lang="sah-RU" sz="2600" b="1" dirty="0" smtClean="0">
                <a:solidFill>
                  <a:schemeClr val="accent4">
                    <a:lumMod val="50000"/>
                  </a:schemeClr>
                </a:solidFill>
              </a:rPr>
              <a:t>Дьокуускай-</a:t>
            </a:r>
          </a:p>
          <a:p>
            <a:pPr algn="ctr"/>
            <a:r>
              <a:rPr lang="sah-RU" sz="2600" b="1" dirty="0" smtClean="0">
                <a:solidFill>
                  <a:schemeClr val="accent4">
                    <a:lumMod val="50000"/>
                  </a:schemeClr>
                </a:solidFill>
              </a:rPr>
              <a:t>дааҕы</a:t>
            </a:r>
            <a:r>
              <a:rPr lang="sah-RU" sz="2600" b="1" dirty="0" smtClean="0"/>
              <a:t> </a:t>
            </a:r>
          </a:p>
          <a:p>
            <a:pPr algn="ctr"/>
            <a:r>
              <a:rPr lang="sah-RU" sz="2600" b="1" dirty="0" smtClean="0">
                <a:solidFill>
                  <a:schemeClr val="accent4">
                    <a:lumMod val="50000"/>
                  </a:schemeClr>
                </a:solidFill>
              </a:rPr>
              <a:t>реальнай</a:t>
            </a:r>
          </a:p>
          <a:p>
            <a:pPr algn="ctr"/>
            <a:r>
              <a:rPr lang="sah-RU" sz="2600" b="1" dirty="0" smtClean="0">
                <a:solidFill>
                  <a:schemeClr val="accent4">
                    <a:lumMod val="50000"/>
                  </a:schemeClr>
                </a:solidFill>
              </a:rPr>
              <a:t>Училище</a:t>
            </a:r>
          </a:p>
          <a:p>
            <a:pPr algn="ctr"/>
            <a:r>
              <a:rPr lang="sah-RU" sz="2600" b="1" dirty="0" smtClean="0">
                <a:solidFill>
                  <a:schemeClr val="accent4">
                    <a:lumMod val="50000"/>
                  </a:schemeClr>
                </a:solidFill>
              </a:rPr>
              <a:t>1891-1899сс</a:t>
            </a:r>
          </a:p>
        </p:txBody>
      </p:sp>
      <p:pic>
        <p:nvPicPr>
          <p:cNvPr id="2050" name="Picture 2" descr="C:\Users\asus\Desktop\images (1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0310" y="3789040"/>
            <a:ext cx="3219791" cy="2411735"/>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3574362" y="4086966"/>
            <a:ext cx="5410455" cy="2246769"/>
          </a:xfrm>
          <a:prstGeom prst="rect">
            <a:avLst/>
          </a:prstGeom>
          <a:solidFill>
            <a:schemeClr val="accent3">
              <a:lumMod val="40000"/>
              <a:lumOff val="60000"/>
            </a:schemeClr>
          </a:solidFill>
        </p:spPr>
        <p:txBody>
          <a:bodyPr wrap="none" rtlCol="0">
            <a:spAutoFit/>
          </a:bodyPr>
          <a:lstStyle/>
          <a:p>
            <a:r>
              <a:rPr lang="sah-RU" sz="2800" b="1" dirty="0" smtClean="0">
                <a:solidFill>
                  <a:schemeClr val="accent1">
                    <a:lumMod val="75000"/>
                  </a:schemeClr>
                </a:solidFill>
              </a:rPr>
              <a:t>Ол кэмҥэ дьоннор оҕуһунан, </a:t>
            </a:r>
          </a:p>
          <a:p>
            <a:r>
              <a:rPr lang="sah-RU" sz="2800" b="1" dirty="0" smtClean="0">
                <a:solidFill>
                  <a:schemeClr val="accent1">
                    <a:lumMod val="75000"/>
                  </a:schemeClr>
                </a:solidFill>
              </a:rPr>
              <a:t>атынан айанныыллара. </a:t>
            </a:r>
          </a:p>
          <a:p>
            <a:r>
              <a:rPr lang="sah-RU" sz="2800" b="1" dirty="0" smtClean="0">
                <a:solidFill>
                  <a:schemeClr val="accent1">
                    <a:lumMod val="75000"/>
                  </a:schemeClr>
                </a:solidFill>
              </a:rPr>
              <a:t>Алексейы Чурапчыга </a:t>
            </a:r>
          </a:p>
          <a:p>
            <a:r>
              <a:rPr lang="sah-RU" sz="2800" b="1" dirty="0" smtClean="0">
                <a:solidFill>
                  <a:schemeClr val="accent1">
                    <a:lumMod val="75000"/>
                  </a:schemeClr>
                </a:solidFill>
              </a:rPr>
              <a:t>оскуолаҕа эһэтэ </a:t>
            </a:r>
          </a:p>
          <a:p>
            <a:r>
              <a:rPr lang="sah-RU" sz="2800" b="1" dirty="0">
                <a:solidFill>
                  <a:schemeClr val="accent1">
                    <a:lumMod val="75000"/>
                  </a:schemeClr>
                </a:solidFill>
              </a:rPr>
              <a:t>о</a:t>
            </a:r>
            <a:r>
              <a:rPr lang="sah-RU" sz="2800" b="1" dirty="0" smtClean="0">
                <a:solidFill>
                  <a:schemeClr val="accent1">
                    <a:lumMod val="75000"/>
                  </a:schemeClr>
                </a:solidFill>
              </a:rPr>
              <a:t>ҕуһунан илдьибит.</a:t>
            </a:r>
            <a:endParaRPr lang="ru-RU" sz="2800" b="1" dirty="0">
              <a:solidFill>
                <a:schemeClr val="accent1">
                  <a:lumMod val="75000"/>
                </a:schemeClr>
              </a:solidFill>
            </a:endParaRPr>
          </a:p>
        </p:txBody>
      </p:sp>
      <p:pic>
        <p:nvPicPr>
          <p:cNvPr id="7169" name="Picture 1"/>
          <p:cNvPicPr>
            <a:picLocks noChangeAspect="1" noChangeArrowheads="1"/>
          </p:cNvPicPr>
          <p:nvPr/>
        </p:nvPicPr>
        <p:blipFill>
          <a:blip r:embed="rId3" cstate="print"/>
          <a:srcRect l="9760" t="32646" r="13696"/>
          <a:stretch>
            <a:fillRect/>
          </a:stretch>
        </p:blipFill>
        <p:spPr bwMode="auto">
          <a:xfrm>
            <a:off x="323528" y="188640"/>
            <a:ext cx="2618648" cy="1440160"/>
          </a:xfrm>
          <a:prstGeom prst="rect">
            <a:avLst/>
          </a:prstGeom>
          <a:noFill/>
          <a:ln w="9525">
            <a:noFill/>
            <a:miter lim="800000"/>
            <a:headEnd/>
            <a:tailEnd/>
          </a:ln>
        </p:spPr>
      </p:pic>
    </p:spTree>
    <p:extLst>
      <p:ext uri="{BB962C8B-B14F-4D97-AF65-F5344CB8AC3E}">
        <p14:creationId xmlns="" xmlns:p14="http://schemas.microsoft.com/office/powerpoint/2010/main" val="39162511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539" y="436302"/>
            <a:ext cx="6323454" cy="523220"/>
          </a:xfrm>
          <a:prstGeom prst="rect">
            <a:avLst/>
          </a:prstGeom>
          <a:noFill/>
        </p:spPr>
        <p:txBody>
          <a:bodyPr wrap="square" rtlCol="0">
            <a:spAutoFit/>
          </a:bodyPr>
          <a:lstStyle/>
          <a:p>
            <a:r>
              <a:rPr lang="sah-RU" sz="2800" b="1" dirty="0" smtClean="0">
                <a:solidFill>
                  <a:srgbClr val="C00000"/>
                </a:solidFill>
              </a:rPr>
              <a:t>Алексей Елисеевич Кулаковскай</a:t>
            </a:r>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69405" y="4920564"/>
            <a:ext cx="2466975" cy="184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 name="Прямая со стрелкой 4"/>
          <p:cNvCxnSpPr/>
          <p:nvPr/>
        </p:nvCxnSpPr>
        <p:spPr>
          <a:xfrm flipH="1">
            <a:off x="1686611" y="844536"/>
            <a:ext cx="494154" cy="2299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a:off x="4498894" y="874931"/>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6431004" y="1306979"/>
            <a:ext cx="590447" cy="6817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02893" y="1365032"/>
            <a:ext cx="2375971" cy="954107"/>
          </a:xfrm>
          <a:prstGeom prst="rect">
            <a:avLst/>
          </a:prstGeom>
          <a:solidFill>
            <a:schemeClr val="accent3">
              <a:lumMod val="40000"/>
              <a:lumOff val="60000"/>
            </a:schemeClr>
          </a:solidFill>
        </p:spPr>
        <p:txBody>
          <a:bodyPr wrap="none" rtlCol="0">
            <a:spAutoFit/>
          </a:bodyPr>
          <a:lstStyle/>
          <a:p>
            <a:r>
              <a:rPr lang="sah-RU" sz="2800" b="1" dirty="0" smtClean="0">
                <a:solidFill>
                  <a:schemeClr val="accent6">
                    <a:lumMod val="50000"/>
                  </a:schemeClr>
                </a:solidFill>
              </a:rPr>
              <a:t>Математика </a:t>
            </a:r>
          </a:p>
          <a:p>
            <a:r>
              <a:rPr lang="sah-RU" sz="2800" b="1" dirty="0" smtClean="0">
                <a:solidFill>
                  <a:schemeClr val="accent6">
                    <a:lumMod val="50000"/>
                  </a:schemeClr>
                </a:solidFill>
              </a:rPr>
              <a:t>учуутала</a:t>
            </a:r>
          </a:p>
        </p:txBody>
      </p:sp>
      <p:sp>
        <p:nvSpPr>
          <p:cNvPr id="11" name="TextBox 10"/>
          <p:cNvSpPr txBox="1"/>
          <p:nvPr/>
        </p:nvSpPr>
        <p:spPr>
          <a:xfrm>
            <a:off x="27957" y="1143905"/>
            <a:ext cx="2828018" cy="1384995"/>
          </a:xfrm>
          <a:prstGeom prst="rect">
            <a:avLst/>
          </a:prstGeom>
          <a:solidFill>
            <a:schemeClr val="accent5">
              <a:lumMod val="20000"/>
              <a:lumOff val="80000"/>
            </a:schemeClr>
          </a:solidFill>
        </p:spPr>
        <p:txBody>
          <a:bodyPr wrap="none" rtlCol="0">
            <a:spAutoFit/>
          </a:bodyPr>
          <a:lstStyle/>
          <a:p>
            <a:r>
              <a:rPr lang="sah-RU" sz="2800" b="1" dirty="0" smtClean="0">
                <a:solidFill>
                  <a:srgbClr val="7030A0"/>
                </a:solidFill>
              </a:rPr>
              <a:t>Саха </a:t>
            </a:r>
          </a:p>
          <a:p>
            <a:r>
              <a:rPr lang="sah-RU" sz="2800" b="1" dirty="0">
                <a:solidFill>
                  <a:srgbClr val="7030A0"/>
                </a:solidFill>
              </a:rPr>
              <a:t>л</a:t>
            </a:r>
            <a:r>
              <a:rPr lang="sah-RU" sz="2800" b="1" dirty="0" smtClean="0">
                <a:solidFill>
                  <a:srgbClr val="7030A0"/>
                </a:solidFill>
              </a:rPr>
              <a:t>итературатын</a:t>
            </a:r>
          </a:p>
          <a:p>
            <a:r>
              <a:rPr lang="sah-RU" sz="2800" b="1" dirty="0" smtClean="0">
                <a:solidFill>
                  <a:srgbClr val="7030A0"/>
                </a:solidFill>
              </a:rPr>
              <a:t>төрүттээччи</a:t>
            </a:r>
          </a:p>
        </p:txBody>
      </p:sp>
      <p:sp>
        <p:nvSpPr>
          <p:cNvPr id="16" name="TextBox 15"/>
          <p:cNvSpPr txBox="1"/>
          <p:nvPr/>
        </p:nvSpPr>
        <p:spPr>
          <a:xfrm>
            <a:off x="6710337" y="2256363"/>
            <a:ext cx="1612942" cy="523220"/>
          </a:xfrm>
          <a:prstGeom prst="rect">
            <a:avLst/>
          </a:prstGeom>
          <a:solidFill>
            <a:schemeClr val="tx2">
              <a:lumMod val="20000"/>
              <a:lumOff val="80000"/>
            </a:schemeClr>
          </a:solidFill>
        </p:spPr>
        <p:txBody>
          <a:bodyPr wrap="none" rtlCol="0">
            <a:spAutoFit/>
          </a:bodyPr>
          <a:lstStyle/>
          <a:p>
            <a:r>
              <a:rPr lang="sah-RU" sz="2800" b="1" dirty="0" smtClean="0">
                <a:solidFill>
                  <a:srgbClr val="FF0000"/>
                </a:solidFill>
              </a:rPr>
              <a:t>Сүбэһит</a:t>
            </a:r>
            <a:endParaRPr lang="sah-RU" sz="2800" b="1" dirty="0" smtClean="0"/>
          </a:p>
        </p:txBody>
      </p:sp>
      <p:cxnSp>
        <p:nvCxnSpPr>
          <p:cNvPr id="4" name="Прямая со стрелкой 3"/>
          <p:cNvCxnSpPr/>
          <p:nvPr/>
        </p:nvCxnSpPr>
        <p:spPr>
          <a:xfrm>
            <a:off x="3115241" y="1484784"/>
            <a:ext cx="0" cy="30046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52673" y="4489479"/>
            <a:ext cx="2318263" cy="1815882"/>
          </a:xfrm>
          <a:prstGeom prst="rect">
            <a:avLst/>
          </a:prstGeom>
          <a:solidFill>
            <a:schemeClr val="accent5">
              <a:lumMod val="40000"/>
              <a:lumOff val="60000"/>
            </a:schemeClr>
          </a:solidFill>
        </p:spPr>
        <p:txBody>
          <a:bodyPr wrap="none" rtlCol="0">
            <a:spAutoFit/>
          </a:bodyPr>
          <a:lstStyle/>
          <a:p>
            <a:r>
              <a:rPr lang="sah-RU" sz="2800" b="1" dirty="0" smtClean="0"/>
              <a:t>Саха </a:t>
            </a:r>
          </a:p>
          <a:p>
            <a:r>
              <a:rPr lang="ru-RU" sz="2800" b="1" dirty="0" smtClean="0"/>
              <a:t>ф</a:t>
            </a:r>
            <a:r>
              <a:rPr lang="sah-RU" sz="2800" b="1" dirty="0" smtClean="0"/>
              <a:t>ольклорун</a:t>
            </a:r>
          </a:p>
          <a:p>
            <a:r>
              <a:rPr lang="sah-RU" sz="2800" b="1" dirty="0" smtClean="0"/>
              <a:t>хомуйбут</a:t>
            </a:r>
          </a:p>
          <a:p>
            <a:r>
              <a:rPr lang="sah-RU" sz="2800" b="1" dirty="0" smtClean="0"/>
              <a:t>этнограф</a:t>
            </a:r>
          </a:p>
        </p:txBody>
      </p:sp>
      <p:sp>
        <p:nvSpPr>
          <p:cNvPr id="18" name="TextBox 17"/>
          <p:cNvSpPr txBox="1"/>
          <p:nvPr/>
        </p:nvSpPr>
        <p:spPr>
          <a:xfrm>
            <a:off x="6500966" y="2967782"/>
            <a:ext cx="990977" cy="523220"/>
          </a:xfrm>
          <a:prstGeom prst="rect">
            <a:avLst/>
          </a:prstGeom>
          <a:solidFill>
            <a:srgbClr val="FFFF00"/>
          </a:solidFill>
        </p:spPr>
        <p:txBody>
          <a:bodyPr wrap="none" rtlCol="0">
            <a:spAutoFit/>
          </a:bodyPr>
          <a:lstStyle/>
          <a:p>
            <a:r>
              <a:rPr lang="sah-RU" sz="2800" b="1" dirty="0" smtClean="0">
                <a:solidFill>
                  <a:srgbClr val="0070C0"/>
                </a:solidFill>
              </a:rPr>
              <a:t>Поэт</a:t>
            </a:r>
          </a:p>
        </p:txBody>
      </p:sp>
      <p:sp>
        <p:nvSpPr>
          <p:cNvPr id="19" name="TextBox 18"/>
          <p:cNvSpPr txBox="1"/>
          <p:nvPr/>
        </p:nvSpPr>
        <p:spPr>
          <a:xfrm>
            <a:off x="3923928" y="3013949"/>
            <a:ext cx="1856598" cy="954107"/>
          </a:xfrm>
          <a:prstGeom prst="rect">
            <a:avLst/>
          </a:prstGeom>
          <a:solidFill>
            <a:schemeClr val="accent4">
              <a:lumMod val="40000"/>
              <a:lumOff val="60000"/>
            </a:schemeClr>
          </a:solidFill>
        </p:spPr>
        <p:txBody>
          <a:bodyPr wrap="none" rtlCol="0">
            <a:spAutoFit/>
          </a:bodyPr>
          <a:lstStyle/>
          <a:p>
            <a:r>
              <a:rPr lang="sah-RU" sz="2800" b="1" dirty="0" smtClean="0">
                <a:solidFill>
                  <a:srgbClr val="00B050"/>
                </a:solidFill>
              </a:rPr>
              <a:t>Предпри-</a:t>
            </a:r>
          </a:p>
          <a:p>
            <a:r>
              <a:rPr lang="sah-RU" sz="2800" b="1" dirty="0" smtClean="0">
                <a:solidFill>
                  <a:srgbClr val="00B050"/>
                </a:solidFill>
              </a:rPr>
              <a:t>ниматель</a:t>
            </a:r>
          </a:p>
        </p:txBody>
      </p:sp>
      <p:cxnSp>
        <p:nvCxnSpPr>
          <p:cNvPr id="8" name="Прямая со стрелкой 7"/>
          <p:cNvCxnSpPr/>
          <p:nvPr/>
        </p:nvCxnSpPr>
        <p:spPr>
          <a:xfrm>
            <a:off x="5751970" y="1484784"/>
            <a:ext cx="28556" cy="12947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5838126" y="1565793"/>
            <a:ext cx="882154" cy="14019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55972" y="5422572"/>
            <a:ext cx="1764308" cy="1174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20663" y="4030775"/>
            <a:ext cx="2091497" cy="13917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964832">
            <a:off x="7102698" y="3681942"/>
            <a:ext cx="1493929" cy="20915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 name="Picture 8"/>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315670" y="160809"/>
            <a:ext cx="1529365" cy="20440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64379" y="2875189"/>
            <a:ext cx="2679276" cy="138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56469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7768" t="22268" r="564" b="8455"/>
          <a:stretch>
            <a:fillRect/>
          </a:stretch>
        </p:blipFill>
        <p:spPr bwMode="auto">
          <a:xfrm>
            <a:off x="755576" y="188640"/>
            <a:ext cx="3289221" cy="1560987"/>
          </a:xfrm>
          <a:prstGeom prst="rect">
            <a:avLst/>
          </a:prstGeom>
          <a:noFill/>
          <a:ln w="9525">
            <a:noFill/>
            <a:miter lim="800000"/>
            <a:headEnd/>
            <a:tailEnd/>
          </a:ln>
        </p:spPr>
      </p:pic>
      <p:sp>
        <p:nvSpPr>
          <p:cNvPr id="3" name="TextBox 2"/>
          <p:cNvSpPr txBox="1"/>
          <p:nvPr/>
        </p:nvSpPr>
        <p:spPr>
          <a:xfrm>
            <a:off x="4788024" y="188640"/>
            <a:ext cx="4212976" cy="523220"/>
          </a:xfrm>
          <a:prstGeom prst="rect">
            <a:avLst/>
          </a:prstGeom>
          <a:solidFill>
            <a:schemeClr val="accent5">
              <a:lumMod val="40000"/>
              <a:lumOff val="60000"/>
            </a:schemeClr>
          </a:solidFill>
        </p:spPr>
        <p:txBody>
          <a:bodyPr wrap="square" rtlCol="0">
            <a:spAutoFit/>
          </a:bodyPr>
          <a:lstStyle/>
          <a:p>
            <a:r>
              <a:rPr lang="sah-RU" sz="2800" b="1" dirty="0" smtClean="0"/>
              <a:t>Этнограф диэн кимий?</a:t>
            </a:r>
          </a:p>
        </p:txBody>
      </p:sp>
      <p:sp>
        <p:nvSpPr>
          <p:cNvPr id="4" name="Прямоугольник 3"/>
          <p:cNvSpPr/>
          <p:nvPr/>
        </p:nvSpPr>
        <p:spPr>
          <a:xfrm>
            <a:off x="323528" y="4005064"/>
            <a:ext cx="8496944" cy="2585323"/>
          </a:xfrm>
          <a:prstGeom prst="rect">
            <a:avLst/>
          </a:prstGeom>
        </p:spPr>
        <p:txBody>
          <a:bodyPr wrap="square">
            <a:spAutoFit/>
          </a:bodyPr>
          <a:lstStyle/>
          <a:p>
            <a:r>
              <a:rPr lang="sah-RU" dirty="0" smtClean="0"/>
              <a:t> Кини сайыннары, кыһыннары наар айанныыр эбит. Былыр дьоннор алаастарынан тарҕанан олороллоро. Ол иһин биир алаастан биир алааска барарга биир да ыал суох буолар эбит. Араас ким да сылдьыбат сирдэринэн, араас тыалга-кууска, буурҕаҕа да тубэһэр эбит. Сайын ип-итиигэ кумаар, бырдах быыһынан айанныыра. Биирдэ кыһын улахан буурҕаҕа түбэһэн отучча хонукка муна сылдьыбыт. Араас кутталлаах сирдэринэн сылдьара дииллэрэ. Ол да буоллар син биир таабырыннары, өс хоһоонннору, остуоруйалары хомуйарын уураппатах. </a:t>
            </a:r>
            <a:r>
              <a:rPr lang="ru-RU" dirty="0" smtClean="0"/>
              <a:t>М</a:t>
            </a:r>
            <a:r>
              <a:rPr lang="sah-RU" dirty="0" smtClean="0"/>
              <a:t>унньубут үлэрин бэчээттээн кинигэ оҥрбут. Маннык дьону этнограф эбэтэр фольклорист дииллэр.</a:t>
            </a:r>
            <a:endParaRPr lang="ru-RU" dirty="0"/>
          </a:p>
        </p:txBody>
      </p:sp>
      <p:pic>
        <p:nvPicPr>
          <p:cNvPr id="6" name="Picture 5" descr="https://avatars.mds.yandex.net/get-zen_doc/229502/pub_5af56344a815f1cf757177dd_5af565159b403c7580d9a491/scale_1200"/>
          <p:cNvPicPr>
            <a:picLocks noChangeAspect="1" noChangeArrowheads="1"/>
          </p:cNvPicPr>
          <p:nvPr/>
        </p:nvPicPr>
        <p:blipFill>
          <a:blip r:embed="rId3" cstate="print"/>
          <a:srcRect/>
          <a:stretch>
            <a:fillRect/>
          </a:stretch>
        </p:blipFill>
        <p:spPr bwMode="auto">
          <a:xfrm>
            <a:off x="323528" y="1988840"/>
            <a:ext cx="2057371" cy="1368152"/>
          </a:xfrm>
          <a:prstGeom prst="rect">
            <a:avLst/>
          </a:prstGeom>
          <a:noFill/>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0112" y="764704"/>
            <a:ext cx="3384376" cy="3056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descr="https://media-cdn.ykt2.ru/upload/photo/2020/06/16/cde8ddd3-1cf4-4e8d-9351-0625098d6ac3.jpeg"/>
          <p:cNvPicPr>
            <a:picLocks noChangeAspect="1" noChangeArrowheads="1"/>
          </p:cNvPicPr>
          <p:nvPr/>
        </p:nvPicPr>
        <p:blipFill>
          <a:blip r:embed="rId5" cstate="print"/>
          <a:srcRect/>
          <a:stretch>
            <a:fillRect/>
          </a:stretch>
        </p:blipFill>
        <p:spPr bwMode="auto">
          <a:xfrm>
            <a:off x="2627784" y="1844824"/>
            <a:ext cx="2874045" cy="205926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кулаковский-с-семьей.jpg"/>
          <p:cNvPicPr>
            <a:picLocks noChangeAspect="1"/>
          </p:cNvPicPr>
          <p:nvPr/>
        </p:nvPicPr>
        <p:blipFill>
          <a:blip r:embed="rId2" cstate="print"/>
          <a:stretch>
            <a:fillRect/>
          </a:stretch>
        </p:blipFill>
        <p:spPr>
          <a:xfrm>
            <a:off x="323528" y="620688"/>
            <a:ext cx="1675899" cy="2824928"/>
          </a:xfrm>
          <a:prstGeom prst="rect">
            <a:avLst/>
          </a:prstGeom>
        </p:spPr>
      </p:pic>
      <p:pic>
        <p:nvPicPr>
          <p:cNvPr id="4" name="Picture 2" descr="E:\IMG-20180214-WA000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l="15577"/>
          <a:stretch>
            <a:fillRect/>
          </a:stretch>
        </p:blipFill>
        <p:spPr bwMode="auto">
          <a:xfrm>
            <a:off x="6444208" y="908720"/>
            <a:ext cx="2611777" cy="2088232"/>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https://i2.wp.com/ytimg.googleusercontent.com/vi/tpWXmf3CLSI/mqdefault.jpg?resize=90,90"/>
          <p:cNvPicPr>
            <a:picLocks noChangeAspect="1" noChangeArrowheads="1"/>
          </p:cNvPicPr>
          <p:nvPr/>
        </p:nvPicPr>
        <p:blipFill>
          <a:blip r:embed="rId4" cstate="print"/>
          <a:srcRect l="14286" r="14286"/>
          <a:stretch>
            <a:fillRect/>
          </a:stretch>
        </p:blipFill>
        <p:spPr bwMode="auto">
          <a:xfrm>
            <a:off x="4427984" y="980728"/>
            <a:ext cx="1152128" cy="1612979"/>
          </a:xfrm>
          <a:prstGeom prst="rect">
            <a:avLst/>
          </a:prstGeom>
          <a:noFill/>
        </p:spPr>
      </p:pic>
      <p:pic>
        <p:nvPicPr>
          <p:cNvPr id="8" name="Рисунок 7" descr="normal_bayanay_algyia.jpg"/>
          <p:cNvPicPr>
            <a:picLocks noChangeAspect="1"/>
          </p:cNvPicPr>
          <p:nvPr/>
        </p:nvPicPr>
        <p:blipFill>
          <a:blip r:embed="rId5" cstate="print"/>
          <a:stretch>
            <a:fillRect/>
          </a:stretch>
        </p:blipFill>
        <p:spPr>
          <a:xfrm>
            <a:off x="2339752" y="980728"/>
            <a:ext cx="1542953" cy="2392175"/>
          </a:xfrm>
          <a:prstGeom prst="rect">
            <a:avLst/>
          </a:prstGeom>
        </p:spPr>
      </p:pic>
      <p:sp>
        <p:nvSpPr>
          <p:cNvPr id="9" name="Прямоугольник 8"/>
          <p:cNvSpPr/>
          <p:nvPr/>
        </p:nvSpPr>
        <p:spPr>
          <a:xfrm>
            <a:off x="179512" y="3717032"/>
            <a:ext cx="3816424" cy="2862322"/>
          </a:xfrm>
          <a:prstGeom prst="rect">
            <a:avLst/>
          </a:prstGeom>
        </p:spPr>
        <p:txBody>
          <a:bodyPr wrap="square">
            <a:spAutoFit/>
          </a:bodyPr>
          <a:lstStyle/>
          <a:p>
            <a:r>
              <a:rPr lang="sah-RU" dirty="0" smtClean="0"/>
              <a:t>Поэт саха литературатын төрүттээччи буолар. Кини маҥнайгы айымньыта «Байанай алгыһа» 1900 сыллаахха суруллубут. </a:t>
            </a:r>
          </a:p>
          <a:p>
            <a:endParaRPr lang="sah-RU" dirty="0" smtClean="0"/>
          </a:p>
          <a:p>
            <a:r>
              <a:rPr lang="sah-RU" dirty="0" smtClean="0"/>
              <a:t>Кини сыдьааннара, атын да дьон  билигин А.Е Кулаковскайы үйэтитэ сылдьаллар. Араас кинигэлэри </a:t>
            </a:r>
            <a:r>
              <a:rPr lang="ru-RU" dirty="0" smtClean="0"/>
              <a:t>т</a:t>
            </a:r>
            <a:r>
              <a:rPr lang="sah-RU" dirty="0" smtClean="0"/>
              <a:t>аһаарбыттар.</a:t>
            </a:r>
            <a:endParaRPr lang="ru-RU" dirty="0"/>
          </a:p>
        </p:txBody>
      </p:sp>
      <p:sp>
        <p:nvSpPr>
          <p:cNvPr id="10" name="TextBox 9"/>
          <p:cNvSpPr txBox="1"/>
          <p:nvPr/>
        </p:nvSpPr>
        <p:spPr>
          <a:xfrm>
            <a:off x="1979712" y="116632"/>
            <a:ext cx="4304383" cy="523220"/>
          </a:xfrm>
          <a:prstGeom prst="rect">
            <a:avLst/>
          </a:prstGeom>
          <a:solidFill>
            <a:schemeClr val="accent4">
              <a:lumMod val="40000"/>
              <a:lumOff val="60000"/>
            </a:schemeClr>
          </a:solidFill>
        </p:spPr>
        <p:txBody>
          <a:bodyPr wrap="none" rtlCol="0">
            <a:spAutoFit/>
          </a:bodyPr>
          <a:lstStyle/>
          <a:p>
            <a:r>
              <a:rPr lang="sah-RU" sz="2800" b="1" dirty="0" smtClean="0">
                <a:solidFill>
                  <a:srgbClr val="00B050"/>
                </a:solidFill>
              </a:rPr>
              <a:t>Чулуу киһини үйэтитии</a:t>
            </a:r>
          </a:p>
        </p:txBody>
      </p:sp>
      <p:pic>
        <p:nvPicPr>
          <p:cNvPr id="11" name="Picture 2" descr="https://ds02.infourok.ru/uploads/ex/0ef3/0002ba8a-5d43b514/img10.jpg"/>
          <p:cNvPicPr>
            <a:picLocks noChangeAspect="1" noChangeArrowheads="1"/>
          </p:cNvPicPr>
          <p:nvPr/>
        </p:nvPicPr>
        <p:blipFill>
          <a:blip r:embed="rId6" cstate="print"/>
          <a:srcRect l="12554" t="6696" r="7098" b="12956"/>
          <a:stretch>
            <a:fillRect/>
          </a:stretch>
        </p:blipFill>
        <p:spPr bwMode="auto">
          <a:xfrm>
            <a:off x="5148064" y="3501008"/>
            <a:ext cx="3840428" cy="2880320"/>
          </a:xfrm>
          <a:prstGeom prst="rect">
            <a:avLst/>
          </a:prstGeom>
          <a:noFill/>
        </p:spPr>
      </p:pic>
      <p:pic>
        <p:nvPicPr>
          <p:cNvPr id="12" name="Picture 2" descr="https://nlrs.ru/exhibitions/obuge-nomoho/assets/images/8-001-600x936.jpg"/>
          <p:cNvPicPr>
            <a:picLocks noChangeAspect="1" noChangeArrowheads="1"/>
          </p:cNvPicPr>
          <p:nvPr/>
        </p:nvPicPr>
        <p:blipFill>
          <a:blip r:embed="rId7" cstate="print"/>
          <a:srcRect/>
          <a:stretch>
            <a:fillRect/>
          </a:stretch>
        </p:blipFill>
        <p:spPr bwMode="auto">
          <a:xfrm rot="1271957">
            <a:off x="4153081" y="2827109"/>
            <a:ext cx="923180" cy="1440160"/>
          </a:xfrm>
          <a:prstGeom prst="rect">
            <a:avLst/>
          </a:prstGeom>
          <a:noFill/>
        </p:spPr>
      </p:pic>
      <p:pic>
        <p:nvPicPr>
          <p:cNvPr id="4100" name="Picture 4" descr="https://p.calameoassets.com/190211083757-83cca863e6de5ffc93dfa207025d7131/p1.jpg"/>
          <p:cNvPicPr>
            <a:picLocks noChangeAspect="1" noChangeArrowheads="1"/>
          </p:cNvPicPr>
          <p:nvPr/>
        </p:nvPicPr>
        <p:blipFill>
          <a:blip r:embed="rId8" cstate="print"/>
          <a:srcRect/>
          <a:stretch>
            <a:fillRect/>
          </a:stretch>
        </p:blipFill>
        <p:spPr bwMode="auto">
          <a:xfrm rot="760112">
            <a:off x="3839655" y="4729979"/>
            <a:ext cx="844553" cy="1295253"/>
          </a:xfrm>
          <a:prstGeom prst="rect">
            <a:avLst/>
          </a:prstGeom>
          <a:noFill/>
        </p:spPr>
      </p:pic>
    </p:spTree>
    <p:extLst>
      <p:ext uri="{BB962C8B-B14F-4D97-AF65-F5344CB8AC3E}">
        <p14:creationId xmlns="" xmlns:p14="http://schemas.microsoft.com/office/powerpoint/2010/main" val="2375173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кулаковский-с-семьей.jpg"/>
          <p:cNvPicPr>
            <a:picLocks noChangeAspect="1"/>
          </p:cNvPicPr>
          <p:nvPr/>
        </p:nvPicPr>
        <p:blipFill>
          <a:blip r:embed="rId2" cstate="print"/>
          <a:stretch>
            <a:fillRect/>
          </a:stretch>
        </p:blipFill>
        <p:spPr>
          <a:xfrm>
            <a:off x="395536" y="260648"/>
            <a:ext cx="1675899" cy="2824928"/>
          </a:xfrm>
          <a:prstGeom prst="rect">
            <a:avLst/>
          </a:prstGeom>
        </p:spPr>
      </p:pic>
      <p:pic>
        <p:nvPicPr>
          <p:cNvPr id="4" name="Picture 2" descr="E:\IMG-20180214-WA000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l="15577"/>
          <a:stretch>
            <a:fillRect/>
          </a:stretch>
        </p:blipFill>
        <p:spPr bwMode="auto">
          <a:xfrm>
            <a:off x="3851920" y="5013176"/>
            <a:ext cx="1819689" cy="1454922"/>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https://i2.wp.com/ytimg.googleusercontent.com/vi/tpWXmf3CLSI/mqdefault.jpg?resize=90,90"/>
          <p:cNvPicPr>
            <a:picLocks noChangeAspect="1" noChangeArrowheads="1"/>
          </p:cNvPicPr>
          <p:nvPr/>
        </p:nvPicPr>
        <p:blipFill>
          <a:blip r:embed="rId4" cstate="print"/>
          <a:srcRect l="14286" r="14286"/>
          <a:stretch>
            <a:fillRect/>
          </a:stretch>
        </p:blipFill>
        <p:spPr bwMode="auto">
          <a:xfrm>
            <a:off x="4067944" y="3501008"/>
            <a:ext cx="936104" cy="1310545"/>
          </a:xfrm>
          <a:prstGeom prst="rect">
            <a:avLst/>
          </a:prstGeom>
          <a:noFill/>
        </p:spPr>
      </p:pic>
      <p:pic>
        <p:nvPicPr>
          <p:cNvPr id="8" name="Рисунок 7" descr="normal_bayanay_algyia.jpg"/>
          <p:cNvPicPr>
            <a:picLocks noChangeAspect="1"/>
          </p:cNvPicPr>
          <p:nvPr/>
        </p:nvPicPr>
        <p:blipFill>
          <a:blip r:embed="rId5" cstate="print"/>
          <a:stretch>
            <a:fillRect/>
          </a:stretch>
        </p:blipFill>
        <p:spPr>
          <a:xfrm>
            <a:off x="2123728" y="1556792"/>
            <a:ext cx="864096" cy="1339684"/>
          </a:xfrm>
          <a:prstGeom prst="rect">
            <a:avLst/>
          </a:prstGeom>
        </p:spPr>
      </p:pic>
      <p:pic>
        <p:nvPicPr>
          <p:cNvPr id="11" name="Picture 2" descr="https://ds02.infourok.ru/uploads/ex/0ef3/0002ba8a-5d43b514/img10.jpg"/>
          <p:cNvPicPr>
            <a:picLocks noChangeAspect="1" noChangeArrowheads="1"/>
          </p:cNvPicPr>
          <p:nvPr/>
        </p:nvPicPr>
        <p:blipFill>
          <a:blip r:embed="rId6" cstate="print"/>
          <a:srcRect l="12554" t="6696" r="7098" b="12956"/>
          <a:stretch>
            <a:fillRect/>
          </a:stretch>
        </p:blipFill>
        <p:spPr bwMode="auto">
          <a:xfrm>
            <a:off x="4067944" y="1628800"/>
            <a:ext cx="4608514" cy="3456384"/>
          </a:xfrm>
          <a:prstGeom prst="rect">
            <a:avLst/>
          </a:prstGeom>
          <a:noFill/>
        </p:spPr>
      </p:pic>
      <p:pic>
        <p:nvPicPr>
          <p:cNvPr id="12" name="Picture 2" descr="https://nlrs.ru/exhibitions/obuge-nomoho/assets/images/8-001-600x936.jpg"/>
          <p:cNvPicPr>
            <a:picLocks noChangeAspect="1" noChangeArrowheads="1"/>
          </p:cNvPicPr>
          <p:nvPr/>
        </p:nvPicPr>
        <p:blipFill>
          <a:blip r:embed="rId7" cstate="print"/>
          <a:srcRect/>
          <a:stretch>
            <a:fillRect/>
          </a:stretch>
        </p:blipFill>
        <p:spPr bwMode="auto">
          <a:xfrm>
            <a:off x="3131840" y="1628800"/>
            <a:ext cx="814508" cy="1270632"/>
          </a:xfrm>
          <a:prstGeom prst="rect">
            <a:avLst/>
          </a:prstGeom>
          <a:noFill/>
        </p:spPr>
      </p:pic>
      <p:pic>
        <p:nvPicPr>
          <p:cNvPr id="4100" name="Picture 4" descr="https://p.calameoassets.com/190211083757-83cca863e6de5ffc93dfa207025d7131/p1.jpg"/>
          <p:cNvPicPr>
            <a:picLocks noChangeAspect="1" noChangeArrowheads="1"/>
          </p:cNvPicPr>
          <p:nvPr/>
        </p:nvPicPr>
        <p:blipFill>
          <a:blip r:embed="rId8" cstate="print"/>
          <a:srcRect/>
          <a:stretch>
            <a:fillRect/>
          </a:stretch>
        </p:blipFill>
        <p:spPr bwMode="auto">
          <a:xfrm rot="950421">
            <a:off x="3301515" y="3524712"/>
            <a:ext cx="891505" cy="1367261"/>
          </a:xfrm>
          <a:prstGeom prst="rect">
            <a:avLst/>
          </a:prstGeom>
          <a:noFill/>
        </p:spPr>
      </p:pic>
      <p:pic>
        <p:nvPicPr>
          <p:cNvPr id="14"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20617319">
            <a:off x="2538050" y="3221255"/>
            <a:ext cx="713135" cy="9983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145" name="Rectangle 1"/>
          <p:cNvSpPr>
            <a:spLocks noChangeArrowheads="1"/>
          </p:cNvSpPr>
          <p:nvPr/>
        </p:nvSpPr>
        <p:spPr bwMode="auto">
          <a:xfrm>
            <a:off x="2297145" y="404664"/>
            <a:ext cx="5306004"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Саха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норуотун</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чулуу</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киһитэ</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поэт, этнограф,</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бөлүһүөк </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Алексей Елисеевич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Кулаковскай</a:t>
            </a:r>
            <a:endPar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төрөөбүтэ </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145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сылыгар</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аналлаах</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уруһуй </a:t>
            </a:r>
            <a:r>
              <a:rPr kumimoji="0" lang="ru-RU"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быыстапката</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icture 2" descr="https://media-cdn.ykt2.ru/upload/photo/2020/06/16/cde8ddd3-1cf4-4e8d-9351-0625098d6ac3.jpeg"/>
          <p:cNvPicPr>
            <a:picLocks noChangeAspect="1" noChangeArrowheads="1"/>
          </p:cNvPicPr>
          <p:nvPr/>
        </p:nvPicPr>
        <p:blipFill>
          <a:blip r:embed="rId10" cstate="print"/>
          <a:srcRect/>
          <a:stretch>
            <a:fillRect/>
          </a:stretch>
        </p:blipFill>
        <p:spPr bwMode="auto">
          <a:xfrm>
            <a:off x="251520" y="3212976"/>
            <a:ext cx="2110478" cy="1512168"/>
          </a:xfrm>
          <a:prstGeom prst="rect">
            <a:avLst/>
          </a:prstGeom>
          <a:noFill/>
        </p:spPr>
      </p:pic>
      <p:pic>
        <p:nvPicPr>
          <p:cNvPr id="16" name="Picture 10" descr="https://www.s-vfu.ru/upload/iblock/808/80882861c03d385c7038a90d6b7ad2eb.jpg"/>
          <p:cNvPicPr>
            <a:picLocks noChangeAspect="1" noChangeArrowheads="1"/>
          </p:cNvPicPr>
          <p:nvPr/>
        </p:nvPicPr>
        <p:blipFill>
          <a:blip r:embed="rId11" cstate="print"/>
          <a:srcRect/>
          <a:stretch>
            <a:fillRect/>
          </a:stretch>
        </p:blipFill>
        <p:spPr bwMode="auto">
          <a:xfrm>
            <a:off x="1691680" y="4941168"/>
            <a:ext cx="2016225" cy="1512169"/>
          </a:xfrm>
          <a:prstGeom prst="rect">
            <a:avLst/>
          </a:prstGeom>
          <a:noFill/>
        </p:spPr>
      </p:pic>
      <p:pic>
        <p:nvPicPr>
          <p:cNvPr id="17" name="Picture 2" descr="https://i2.wp.com/ytimg.googleusercontent.com/vi/tpWXmf3CLSI/mqdefault.jpg?resize=90,90"/>
          <p:cNvPicPr>
            <a:picLocks noChangeAspect="1" noChangeArrowheads="1"/>
          </p:cNvPicPr>
          <p:nvPr/>
        </p:nvPicPr>
        <p:blipFill>
          <a:blip r:embed="rId4" cstate="print"/>
          <a:srcRect l="14286" r="14286"/>
          <a:stretch>
            <a:fillRect/>
          </a:stretch>
        </p:blipFill>
        <p:spPr bwMode="auto">
          <a:xfrm>
            <a:off x="395536" y="4869160"/>
            <a:ext cx="1152128" cy="1612979"/>
          </a:xfrm>
          <a:prstGeom prst="rect">
            <a:avLst/>
          </a:prstGeom>
          <a:noFill/>
        </p:spPr>
      </p:pic>
      <p:pic>
        <p:nvPicPr>
          <p:cNvPr id="18" name="Picture 6"/>
          <p:cNvPicPr>
            <a:picLocks noChangeAspect="1" noChangeArrowheads="1"/>
          </p:cNvPicPr>
          <p:nvPr/>
        </p:nvPicPr>
        <p:blipFill>
          <a:blip r:embed="rId12" cstate="print"/>
          <a:srcRect t="10989" b="19780"/>
          <a:stretch>
            <a:fillRect/>
          </a:stretch>
        </p:blipFill>
        <p:spPr bwMode="auto">
          <a:xfrm>
            <a:off x="5796136" y="5085184"/>
            <a:ext cx="2773641" cy="1440160"/>
          </a:xfrm>
          <a:prstGeom prst="rect">
            <a:avLst/>
          </a:prstGeom>
          <a:ln>
            <a:noFill/>
          </a:ln>
          <a:effectLst>
            <a:softEdge rad="112500"/>
          </a:effectLst>
        </p:spPr>
      </p:pic>
    </p:spTree>
    <p:extLst>
      <p:ext uri="{BB962C8B-B14F-4D97-AF65-F5344CB8AC3E}">
        <p14:creationId xmlns="" xmlns:p14="http://schemas.microsoft.com/office/powerpoint/2010/main" val="2375173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cs-msk-fd-4.ykt2.ru/media/upload/photo/2020/01/14/92bd0638-082d-46b8-8416-a2594b55099b.jpeg"/>
          <p:cNvPicPr>
            <a:picLocks noChangeAspect="1" noChangeArrowheads="1"/>
          </p:cNvPicPr>
          <p:nvPr/>
        </p:nvPicPr>
        <p:blipFill>
          <a:blip r:embed="rId2" cstate="print"/>
          <a:srcRect/>
          <a:stretch>
            <a:fillRect/>
          </a:stretch>
        </p:blipFill>
        <p:spPr bwMode="auto">
          <a:xfrm>
            <a:off x="3491880" y="1124744"/>
            <a:ext cx="1674186" cy="2232248"/>
          </a:xfrm>
          <a:prstGeom prst="rect">
            <a:avLst/>
          </a:prstGeom>
          <a:noFill/>
        </p:spPr>
      </p:pic>
      <p:pic>
        <p:nvPicPr>
          <p:cNvPr id="22532" name="Picture 4" descr="https://kartarf.ru/images/heritage/1080/5/55032.jpg"/>
          <p:cNvPicPr>
            <a:picLocks noChangeAspect="1" noChangeArrowheads="1"/>
          </p:cNvPicPr>
          <p:nvPr/>
        </p:nvPicPr>
        <p:blipFill>
          <a:blip r:embed="rId3" cstate="print"/>
          <a:srcRect/>
          <a:stretch>
            <a:fillRect/>
          </a:stretch>
        </p:blipFill>
        <p:spPr bwMode="auto">
          <a:xfrm>
            <a:off x="5436096" y="764704"/>
            <a:ext cx="2210975" cy="1656184"/>
          </a:xfrm>
          <a:prstGeom prst="rect">
            <a:avLst/>
          </a:prstGeom>
          <a:noFill/>
        </p:spPr>
      </p:pic>
      <p:sp>
        <p:nvSpPr>
          <p:cNvPr id="5" name="TextBox 4"/>
          <p:cNvSpPr txBox="1"/>
          <p:nvPr/>
        </p:nvSpPr>
        <p:spPr>
          <a:xfrm>
            <a:off x="395536" y="2852936"/>
            <a:ext cx="2906565" cy="646331"/>
          </a:xfrm>
          <a:prstGeom prst="rect">
            <a:avLst/>
          </a:prstGeom>
          <a:noFill/>
        </p:spPr>
        <p:txBody>
          <a:bodyPr wrap="none" rtlCol="0">
            <a:spAutoFit/>
          </a:bodyPr>
          <a:lstStyle/>
          <a:p>
            <a:r>
              <a:rPr lang="sah-RU" dirty="0" smtClean="0"/>
              <a:t>Могила А.Е.Кулаковского</a:t>
            </a:r>
          </a:p>
          <a:p>
            <a:r>
              <a:rPr lang="sah-RU" dirty="0" smtClean="0"/>
              <a:t> в Москве в кладбище</a:t>
            </a:r>
            <a:endParaRPr lang="ru-RU" dirty="0"/>
          </a:p>
        </p:txBody>
      </p:sp>
      <p:sp>
        <p:nvSpPr>
          <p:cNvPr id="6" name="TextBox 5"/>
          <p:cNvSpPr txBox="1"/>
          <p:nvPr/>
        </p:nvSpPr>
        <p:spPr>
          <a:xfrm>
            <a:off x="5436096" y="2492896"/>
            <a:ext cx="3384260" cy="369332"/>
          </a:xfrm>
          <a:prstGeom prst="rect">
            <a:avLst/>
          </a:prstGeom>
          <a:noFill/>
        </p:spPr>
        <p:txBody>
          <a:bodyPr wrap="none" rtlCol="0">
            <a:spAutoFit/>
          </a:bodyPr>
          <a:lstStyle/>
          <a:p>
            <a:r>
              <a:rPr lang="sah-RU" dirty="0" smtClean="0"/>
              <a:t>Памятник в Таттинском улусе</a:t>
            </a:r>
            <a:endParaRPr lang="ru-RU" dirty="0"/>
          </a:p>
        </p:txBody>
      </p:sp>
      <p:pic>
        <p:nvPicPr>
          <p:cNvPr id="22533" name="Picture 5"/>
          <p:cNvPicPr>
            <a:picLocks noChangeAspect="1" noChangeArrowheads="1"/>
          </p:cNvPicPr>
          <p:nvPr/>
        </p:nvPicPr>
        <p:blipFill>
          <a:blip r:embed="rId4" cstate="print"/>
          <a:srcRect/>
          <a:stretch>
            <a:fillRect/>
          </a:stretch>
        </p:blipFill>
        <p:spPr bwMode="auto">
          <a:xfrm>
            <a:off x="251520" y="3474126"/>
            <a:ext cx="2304256" cy="1323026"/>
          </a:xfrm>
          <a:prstGeom prst="rect">
            <a:avLst/>
          </a:prstGeom>
          <a:noFill/>
          <a:ln w="9525">
            <a:noFill/>
            <a:miter lim="800000"/>
            <a:headEnd/>
            <a:tailEnd/>
          </a:ln>
        </p:spPr>
      </p:pic>
      <p:pic>
        <p:nvPicPr>
          <p:cNvPr id="22535" name="Picture 7" descr="https://sakhalife.ru/wp-content/uploads/2019/03/img_5554-28-03-19-08-10.jpeg"/>
          <p:cNvPicPr>
            <a:picLocks noChangeAspect="1" noChangeArrowheads="1"/>
          </p:cNvPicPr>
          <p:nvPr/>
        </p:nvPicPr>
        <p:blipFill>
          <a:blip r:embed="rId5" cstate="print"/>
          <a:srcRect/>
          <a:stretch>
            <a:fillRect/>
          </a:stretch>
        </p:blipFill>
        <p:spPr bwMode="auto">
          <a:xfrm>
            <a:off x="395536" y="836712"/>
            <a:ext cx="2688299" cy="2016224"/>
          </a:xfrm>
          <a:prstGeom prst="rect">
            <a:avLst/>
          </a:prstGeom>
          <a:noFill/>
        </p:spPr>
      </p:pic>
      <p:pic>
        <p:nvPicPr>
          <p:cNvPr id="22538" name="Picture 10" descr="https://www.s-vfu.ru/upload/iblock/808/80882861c03d385c7038a90d6b7ad2eb.jpg"/>
          <p:cNvPicPr>
            <a:picLocks noChangeAspect="1" noChangeArrowheads="1"/>
          </p:cNvPicPr>
          <p:nvPr/>
        </p:nvPicPr>
        <p:blipFill>
          <a:blip r:embed="rId6" cstate="print"/>
          <a:srcRect/>
          <a:stretch>
            <a:fillRect/>
          </a:stretch>
        </p:blipFill>
        <p:spPr bwMode="auto">
          <a:xfrm>
            <a:off x="467544" y="4869160"/>
            <a:ext cx="1800200" cy="1350150"/>
          </a:xfrm>
          <a:prstGeom prst="rect">
            <a:avLst/>
          </a:prstGeom>
          <a:noFill/>
        </p:spPr>
      </p:pic>
      <p:sp>
        <p:nvSpPr>
          <p:cNvPr id="10" name="TextBox 9"/>
          <p:cNvSpPr txBox="1"/>
          <p:nvPr/>
        </p:nvSpPr>
        <p:spPr>
          <a:xfrm>
            <a:off x="1115617" y="188640"/>
            <a:ext cx="4464496" cy="523220"/>
          </a:xfrm>
          <a:prstGeom prst="rect">
            <a:avLst/>
          </a:prstGeom>
          <a:solidFill>
            <a:schemeClr val="accent4">
              <a:lumMod val="40000"/>
              <a:lumOff val="60000"/>
            </a:schemeClr>
          </a:solidFill>
        </p:spPr>
        <p:txBody>
          <a:bodyPr wrap="square" rtlCol="0">
            <a:spAutoFit/>
          </a:bodyPr>
          <a:lstStyle/>
          <a:p>
            <a:r>
              <a:rPr lang="sah-RU" sz="2800" b="1" dirty="0" smtClean="0">
                <a:solidFill>
                  <a:srgbClr val="00B050"/>
                </a:solidFill>
              </a:rPr>
              <a:t>Үйэтитии көрүҥнэрэ</a:t>
            </a:r>
          </a:p>
        </p:txBody>
      </p:sp>
      <p:sp>
        <p:nvSpPr>
          <p:cNvPr id="11" name="TextBox 10"/>
          <p:cNvSpPr txBox="1"/>
          <p:nvPr/>
        </p:nvSpPr>
        <p:spPr>
          <a:xfrm>
            <a:off x="2339752" y="4797152"/>
            <a:ext cx="2880320" cy="1754326"/>
          </a:xfrm>
          <a:prstGeom prst="rect">
            <a:avLst/>
          </a:prstGeom>
          <a:solidFill>
            <a:schemeClr val="accent4">
              <a:lumMod val="40000"/>
              <a:lumOff val="60000"/>
            </a:schemeClr>
          </a:solidFill>
        </p:spPr>
        <p:txBody>
          <a:bodyPr wrap="square" rtlCol="0">
            <a:spAutoFit/>
          </a:bodyPr>
          <a:lstStyle/>
          <a:p>
            <a:r>
              <a:rPr lang="sah-RU" b="1" dirty="0" smtClean="0">
                <a:solidFill>
                  <a:srgbClr val="00B050"/>
                </a:solidFill>
              </a:rPr>
              <a:t>Болгария. Плиска куорат.“Двор Кириллицы” культура уонна история музейа. Тэрийбит армянин Карен Алексанян</a:t>
            </a:r>
          </a:p>
        </p:txBody>
      </p:sp>
      <p:pic>
        <p:nvPicPr>
          <p:cNvPr id="2050" name="Picture 2" descr="https://azbukari.org/wp-content/uploads/2020/05/Karen.jpg"/>
          <p:cNvPicPr>
            <a:picLocks noChangeAspect="1" noChangeArrowheads="1"/>
          </p:cNvPicPr>
          <p:nvPr/>
        </p:nvPicPr>
        <p:blipFill>
          <a:blip r:embed="rId7" cstate="print"/>
          <a:srcRect l="12667" t="33779" r="14497"/>
          <a:stretch>
            <a:fillRect/>
          </a:stretch>
        </p:blipFill>
        <p:spPr bwMode="auto">
          <a:xfrm>
            <a:off x="2843808" y="3212976"/>
            <a:ext cx="2304256" cy="1571229"/>
          </a:xfrm>
          <a:prstGeom prst="rect">
            <a:avLst/>
          </a:prstGeom>
          <a:noFill/>
        </p:spPr>
      </p:pic>
      <p:pic>
        <p:nvPicPr>
          <p:cNvPr id="16" name="Picture 6"/>
          <p:cNvPicPr>
            <a:picLocks noChangeAspect="1" noChangeArrowheads="1"/>
          </p:cNvPicPr>
          <p:nvPr/>
        </p:nvPicPr>
        <p:blipFill>
          <a:blip r:embed="rId8" cstate="print"/>
          <a:srcRect t="10989" b="19780"/>
          <a:stretch>
            <a:fillRect/>
          </a:stretch>
        </p:blipFill>
        <p:spPr bwMode="auto">
          <a:xfrm>
            <a:off x="5364088" y="3140968"/>
            <a:ext cx="3328369" cy="1728192"/>
          </a:xfrm>
          <a:prstGeom prst="rect">
            <a:avLst/>
          </a:prstGeom>
          <a:ln>
            <a:noFill/>
          </a:ln>
          <a:effectLst>
            <a:softEdge rad="112500"/>
          </a:effectLst>
        </p:spPr>
      </p:pic>
      <p:sp>
        <p:nvSpPr>
          <p:cNvPr id="17" name="TextBox 16"/>
          <p:cNvSpPr txBox="1"/>
          <p:nvPr/>
        </p:nvSpPr>
        <p:spPr>
          <a:xfrm>
            <a:off x="5508104" y="4869160"/>
            <a:ext cx="2880320" cy="1200329"/>
          </a:xfrm>
          <a:prstGeom prst="rect">
            <a:avLst/>
          </a:prstGeom>
          <a:solidFill>
            <a:schemeClr val="accent5">
              <a:lumMod val="40000"/>
              <a:lumOff val="60000"/>
            </a:schemeClr>
          </a:solidFill>
        </p:spPr>
        <p:txBody>
          <a:bodyPr wrap="square" rtlCol="0">
            <a:spAutoFit/>
          </a:bodyPr>
          <a:lstStyle/>
          <a:p>
            <a:r>
              <a:rPr lang="sah-RU" b="1" dirty="0" smtClean="0">
                <a:solidFill>
                  <a:srgbClr val="00B050"/>
                </a:solidFill>
              </a:rPr>
              <a:t>А.Е.Кулаковскайга аналлаах араас тэрэһиннэри буолаллар.</a:t>
            </a:r>
          </a:p>
        </p:txBody>
      </p:sp>
    </p:spTree>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3685</TotalTime>
  <Words>616</Words>
  <Application>Microsoft Office PowerPoint</Application>
  <PresentationFormat>Экран (4:3)</PresentationFormat>
  <Paragraphs>125</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Воздушный поток</vt:lpstr>
      <vt:lpstr> А.Е.Кулаковскай - саха омук чулуу киһитэ.</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Саха чулуу киһитэ.</dc:title>
  <dc:creator>asus</dc:creator>
  <cp:lastModifiedBy>home</cp:lastModifiedBy>
  <cp:revision>52</cp:revision>
  <dcterms:created xsi:type="dcterms:W3CDTF">2015-04-22T20:20:01Z</dcterms:created>
  <dcterms:modified xsi:type="dcterms:W3CDTF">2022-10-20T06:04:43Z</dcterms:modified>
</cp:coreProperties>
</file>