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377C9-BFB1-4EE0-ABA3-192C12CCD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5380BD-8243-4799-A32B-3A451A1F3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AF5C0B-2CEB-479E-9B67-FA8EE651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9833-586D-474B-8C70-D79052F0BD2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934E82-17D7-4BB5-9F77-BB19C324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D28EFE-21CE-44CA-A920-1EAAFE82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64B0-06AF-44C6-A09E-AF3D91D46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1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7A47F-9894-4934-A49A-2D22360D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A2EA0-088E-4D0F-AD48-3B136ADA7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00FBC1-60D3-419F-9833-4CF7DA7E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9833-586D-474B-8C70-D79052F0BD2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04876-A124-42BA-9DA2-433BEAC8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EEC96C-E1E0-4029-AF05-F9F18572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64B0-06AF-44C6-A09E-AF3D91D46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1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246266-A6AD-4E09-8B2B-F68D7C287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0DA786-7811-49FC-B0B2-14551CF5F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CAB2DB-DDA6-4F02-91E8-584C0DD48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9833-586D-474B-8C70-D79052F0BD2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A524BC-69DE-4BE6-BF3A-72F10B3D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28029C-F1EA-42F8-BF6F-54750634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64B0-06AF-44C6-A09E-AF3D91D46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6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61310-B8AB-4FB8-BC76-52263A8F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01BB3-0E47-4FF7-B70B-500904FFD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6C38E4-2483-4A85-ABFA-F527BBA8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9833-586D-474B-8C70-D79052F0BD2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B1C911-D864-4CA9-82DE-386749E61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A7C90-8A35-4168-AF07-DC62279B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64B0-06AF-44C6-A09E-AF3D91D46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6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F0B92-61A0-492E-A27E-EFA77F89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1389F1-F5E1-49AF-8ECF-C95FE807B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392DE3-E3BF-4463-9053-C692A64BD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9833-586D-474B-8C70-D79052F0BD2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463DC2-1C7E-4D4A-AFF7-E645FCD8D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BD03E3-D875-4034-BD7A-DCC85155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64B0-06AF-44C6-A09E-AF3D91D46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34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A66C1-330D-46C0-975E-0A4F0D77F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6BD61A-A116-45CC-B863-4A0266E10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CE3B71-5CAE-4860-8880-736C78C0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446792-6B4E-46F4-A77E-71F0FDFE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9833-586D-474B-8C70-D79052F0BD2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3E6317-1AF6-431E-AF9A-F5F6A649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57E634-E1BA-4735-9FDF-DA6367A5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64B0-06AF-44C6-A09E-AF3D91D46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15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56ED6-D0DA-4B95-816F-28420AB59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22AB6-180B-4AC9-8E47-59BCDD56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E29027-4073-41A9-94D5-B2B9A4D0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DC4A9F-F775-4A4C-A117-75E3DBEDC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0C1A61-8187-419E-A80F-B0DE05828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6D0988-9F1A-4886-A382-D732F54C7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9833-586D-474B-8C70-D79052F0BD2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43C29F-93E3-49A9-A149-D34C8990B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03D26D-0052-4023-AE94-CF30903B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64B0-06AF-44C6-A09E-AF3D91D46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97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FA876-7545-49F7-9A25-C5AFBA7B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30D11D-158B-4387-826D-6AF17221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9833-586D-474B-8C70-D79052F0BD2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C32A59-7960-4594-86BC-39116D86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3D0E3D-0799-4253-AB1C-4CD3ABB0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64B0-06AF-44C6-A09E-AF3D91D46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7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7ADC6C-CC71-4213-9937-3F80C442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9833-586D-474B-8C70-D79052F0BD2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25FDEF-7B76-499D-92B8-6DD8C39B2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7A1A6E-34D3-4AAD-8B23-78D57AE0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64B0-06AF-44C6-A09E-AF3D91D46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6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5E5A7-F887-424E-94B3-B3C35558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B766BF-CC5F-4F0D-BF52-E6958BA0F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ED8FB8-0351-4E87-9A11-8C3597C8B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C681B4-54D1-4FAF-8359-D44DBD1B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9833-586D-474B-8C70-D79052F0BD2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1B5C1D-DEE3-45BB-8B53-E9370D55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FFBD4F-7041-41A2-A43A-A0B07673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64B0-06AF-44C6-A09E-AF3D91D46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10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236CC-5EE8-4DEB-870B-2610804F4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7BE464-11B9-46B7-9034-28A1796D6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1043D1-5B66-4495-B56F-717A6AC75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0DD724-6188-4077-9F73-7DFAE6CC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9833-586D-474B-8C70-D79052F0BD2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26CD37-67DE-4F54-81ED-F7165B44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FA9107-F355-496C-9E5F-13F02301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64B0-06AF-44C6-A09E-AF3D91D46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62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C3CF0-5EBD-45BA-8071-66743861C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742576-3637-4EB6-A937-FC29A73B4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1D725D-3D7B-454A-A054-976AD72F9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9833-586D-474B-8C70-D79052F0BD2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435EE5-E457-4E76-A4B1-A603A6D12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78C83-A568-4135-94E1-49134B9EA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A64B0-06AF-44C6-A09E-AF3D91D46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48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A03B724-1D16-4DC5-9E7B-0D0684B3BA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69809" y="29307"/>
            <a:ext cx="6625883" cy="662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62E970-4045-4B7F-89DF-A6F2B1568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479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643E01-4614-494E-A966-61CF73228732}"/>
              </a:ext>
            </a:extLst>
          </p:cNvPr>
          <p:cNvSpPr txBox="1"/>
          <p:nvPr/>
        </p:nvSpPr>
        <p:spPr>
          <a:xfrm>
            <a:off x="1575581" y="2025748"/>
            <a:ext cx="96223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«Эффективное общение и взаимодействие с родителями дошкольников»</a:t>
            </a:r>
          </a:p>
          <a:p>
            <a:pPr algn="ctr">
              <a:buNone/>
            </a:pP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«Клуб бабушек «</a:t>
            </a:r>
            <a:r>
              <a:rPr lang="ru-RU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Бэйбэрикээн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1B6C30-2147-4721-883F-E327AC6B13E8}"/>
              </a:ext>
            </a:extLst>
          </p:cNvPr>
          <p:cNvSpPr txBox="1"/>
          <p:nvPr/>
        </p:nvSpPr>
        <p:spPr>
          <a:xfrm>
            <a:off x="731520" y="436099"/>
            <a:ext cx="104663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«ЦРР – детский сад №6 «</a:t>
            </a:r>
            <a:r>
              <a:rPr lang="ru-RU" sz="1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Кыталык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с. Намцы Намского улуса  Республика Саха (Якутия)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25CD0E-18F2-4B20-BF31-DFF06B3F1602}"/>
              </a:ext>
            </a:extLst>
          </p:cNvPr>
          <p:cNvSpPr txBox="1"/>
          <p:nvPr/>
        </p:nvSpPr>
        <p:spPr>
          <a:xfrm>
            <a:off x="4614202" y="5106572"/>
            <a:ext cx="4164037" cy="38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Хоютанова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Марфа Даниловна</a:t>
            </a:r>
          </a:p>
        </p:txBody>
      </p:sp>
    </p:spTree>
    <p:extLst>
      <p:ext uri="{BB962C8B-B14F-4D97-AF65-F5344CB8AC3E}">
        <p14:creationId xmlns:p14="http://schemas.microsoft.com/office/powerpoint/2010/main" val="342577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FDF5158-45F6-4096-842B-58BDA2FE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CD37D05-2FE7-4B1E-AE86-A36CD6699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586856"/>
              </p:ext>
            </p:extLst>
          </p:nvPr>
        </p:nvGraphicFramePr>
        <p:xfrm>
          <a:off x="0" y="0"/>
          <a:ext cx="12192000" cy="7169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477">
                  <a:extLst>
                    <a:ext uri="{9D8B030D-6E8A-4147-A177-3AD203B41FA5}">
                      <a16:colId xmlns:a16="http://schemas.microsoft.com/office/drawing/2014/main" val="767902629"/>
                    </a:ext>
                  </a:extLst>
                </a:gridCol>
                <a:gridCol w="3385049">
                  <a:extLst>
                    <a:ext uri="{9D8B030D-6E8A-4147-A177-3AD203B41FA5}">
                      <a16:colId xmlns:a16="http://schemas.microsoft.com/office/drawing/2014/main" val="1162239228"/>
                    </a:ext>
                  </a:extLst>
                </a:gridCol>
                <a:gridCol w="4034891">
                  <a:extLst>
                    <a:ext uri="{9D8B030D-6E8A-4147-A177-3AD203B41FA5}">
                      <a16:colId xmlns:a16="http://schemas.microsoft.com/office/drawing/2014/main" val="2842007053"/>
                    </a:ext>
                  </a:extLst>
                </a:gridCol>
                <a:gridCol w="3380583">
                  <a:extLst>
                    <a:ext uri="{9D8B030D-6E8A-4147-A177-3AD203B41FA5}">
                      <a16:colId xmlns:a16="http://schemas.microsoft.com/office/drawing/2014/main" val="1362095329"/>
                    </a:ext>
                  </a:extLst>
                </a:gridCol>
              </a:tblGrid>
              <a:tr h="2827606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Консультация «А как речь – то говорит</a:t>
                      </a:r>
                      <a:r>
                        <a:rPr lang="ru-RU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Приобщении всех членов семьи к речевому развитию детей в современных условиях. Предоставление возможности ощутить ценность эмоционального, духовного общения ребенка  с близкими взрослыми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Просмотр</a:t>
                      </a:r>
                      <a:r>
                        <a:rPr lang="ru-RU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видеозаписей «Рассказы детей», разработка памятки учителя – логопеда «Звукопроизношение»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104456"/>
                  </a:ext>
                </a:extLst>
              </a:tr>
              <a:tr h="4341813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Клуб выходного дня «Приобщение к народным традициям</a:t>
                      </a:r>
                    </a:p>
                    <a:p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Совместный праздник «</a:t>
                      </a:r>
                      <a:r>
                        <a:rPr lang="ru-RU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Ысыах</a:t>
                      </a:r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возможности ощутить ценность эмоционального, духовного общения ребенка  с близкими взрослыми , сопричастности к народным традициям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Просмотр сказки спектакля «</a:t>
                      </a:r>
                      <a:r>
                        <a:rPr lang="ru-RU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Таал</a:t>
                      </a:r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таал</a:t>
                      </a:r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эмээхсин</a:t>
                      </a:r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 выставка рисунков</a:t>
                      </a:r>
                      <a:r>
                        <a:rPr lang="ru-RU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детей «Сир </a:t>
                      </a:r>
                      <a:r>
                        <a:rPr lang="ru-RU" baseline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симэхтэрэ</a:t>
                      </a:r>
                      <a:r>
                        <a:rPr lang="ru-RU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33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1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D69FA1-5560-4C0F-8155-DF17E3AD6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579643" cy="707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54B214-2FBD-4086-A4EA-05366B00D478}"/>
              </a:ext>
            </a:extLst>
          </p:cNvPr>
          <p:cNvSpPr txBox="1"/>
          <p:nvPr/>
        </p:nvSpPr>
        <p:spPr>
          <a:xfrm>
            <a:off x="534571" y="590843"/>
            <a:ext cx="111275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Критерии оценки эффективности :</a:t>
            </a:r>
          </a:p>
          <a:p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Ежегодное  прослеживание,  через  заполнение  экрана  участия  родителей в  воспитательно – образовательном процессе детского  сада.</a:t>
            </a:r>
          </a:p>
          <a:p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Результатами анкетирования в начале и в конце учебного года.</a:t>
            </a:r>
          </a:p>
        </p:txBody>
      </p:sp>
    </p:spTree>
    <p:extLst>
      <p:ext uri="{BB962C8B-B14F-4D97-AF65-F5344CB8AC3E}">
        <p14:creationId xmlns:p14="http://schemas.microsoft.com/office/powerpoint/2010/main" val="2762760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3366D5B-A813-4DFF-99F6-83DE1B748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29625" cy="704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2C8C25-6A14-4717-B54C-98B6F1BAA421}"/>
              </a:ext>
            </a:extLst>
          </p:cNvPr>
          <p:cNvSpPr txBox="1"/>
          <p:nvPr/>
        </p:nvSpPr>
        <p:spPr>
          <a:xfrm>
            <a:off x="2166425" y="323557"/>
            <a:ext cx="7859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бабушек в утренниках, развлечениях, праздниках</a:t>
            </a:r>
            <a:endParaRPr lang="ru-RU" sz="2400" i="1" dirty="0">
              <a:solidFill>
                <a:srgbClr val="7030A0"/>
              </a:solidFill>
            </a:endParaRPr>
          </a:p>
        </p:txBody>
      </p:sp>
      <p:pic>
        <p:nvPicPr>
          <p:cNvPr id="5" name="Picture 4" descr="E:\ысыах детсад\IMG_8608.JPG">
            <a:extLst>
              <a:ext uri="{FF2B5EF4-FFF2-40B4-BE49-F238E27FC236}">
                <a16:creationId xmlns:a16="http://schemas.microsoft.com/office/drawing/2014/main" id="{F57A4590-F0BF-4DB3-9877-974A38E02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6431" t="14312" r="11046"/>
          <a:stretch>
            <a:fillRect/>
          </a:stretch>
        </p:blipFill>
        <p:spPr bwMode="auto">
          <a:xfrm>
            <a:off x="663631" y="1202361"/>
            <a:ext cx="2571768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E:\ \SAM_2720.JPG">
            <a:extLst>
              <a:ext uri="{FF2B5EF4-FFF2-40B4-BE49-F238E27FC236}">
                <a16:creationId xmlns:a16="http://schemas.microsoft.com/office/drawing/2014/main" id="{87744A07-2BEA-430A-A03A-3734BCAF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179884" y="1157163"/>
            <a:ext cx="2732942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G:\хмд\Новая папка\IMG-20151025-WA0107.jpg">
            <a:extLst>
              <a:ext uri="{FF2B5EF4-FFF2-40B4-BE49-F238E27FC236}">
                <a16:creationId xmlns:a16="http://schemas.microsoft.com/office/drawing/2014/main" id="{91659F4A-31D3-4FDD-8066-A52F82342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9559" y="1154554"/>
            <a:ext cx="228601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E:\ысыах детсад\IMG_8606.JPG">
            <a:extLst>
              <a:ext uri="{FF2B5EF4-FFF2-40B4-BE49-F238E27FC236}">
                <a16:creationId xmlns:a16="http://schemas.microsoft.com/office/drawing/2014/main" id="{64F775FA-527A-4C46-AA1D-BF9E50F8E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8333" r="16343"/>
          <a:stretch>
            <a:fillRect/>
          </a:stretch>
        </p:blipFill>
        <p:spPr bwMode="auto">
          <a:xfrm>
            <a:off x="7791441" y="3415421"/>
            <a:ext cx="251461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D:\Documents and Settings\Admin\Рабочий стол\ВАТСАП\Новая папка (2)\IMG-20160309-WA0098.jpg">
            <a:extLst>
              <a:ext uri="{FF2B5EF4-FFF2-40B4-BE49-F238E27FC236}">
                <a16:creationId xmlns:a16="http://schemas.microsoft.com/office/drawing/2014/main" id="{54FA3754-9D7A-4122-93B8-1B0F585E6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3631" y="3460224"/>
            <a:ext cx="2381213" cy="1785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F:\ \DSC01379.JPG">
            <a:extLst>
              <a:ext uri="{FF2B5EF4-FFF2-40B4-BE49-F238E27FC236}">
                <a16:creationId xmlns:a16="http://schemas.microsoft.com/office/drawing/2014/main" id="{8BE1D3D5-50A1-4BB3-B10A-C10BF215E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4179884" y="3460224"/>
            <a:ext cx="2476517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410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80B6491-509E-491E-A1D9-0A6D2394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62449" cy="706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моя_группа\IMAG6188_1.jpg">
            <a:extLst>
              <a:ext uri="{FF2B5EF4-FFF2-40B4-BE49-F238E27FC236}">
                <a16:creationId xmlns:a16="http://schemas.microsoft.com/office/drawing/2014/main" id="{DB112CD3-2350-4D4E-814E-3556B35EE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154517" y="689519"/>
            <a:ext cx="3405941" cy="1913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D8CAB7BE">
            <a:extLst>
              <a:ext uri="{FF2B5EF4-FFF2-40B4-BE49-F238E27FC236}">
                <a16:creationId xmlns:a16="http://schemas.microsoft.com/office/drawing/2014/main" id="{B4BB124F-88C1-438F-B97B-118E36684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4157" y="689259"/>
            <a:ext cx="3405941" cy="2081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F:\ \Фото май\IMG_4173.jpg">
            <a:extLst>
              <a:ext uri="{FF2B5EF4-FFF2-40B4-BE49-F238E27FC236}">
                <a16:creationId xmlns:a16="http://schemas.microsoft.com/office/drawing/2014/main" id="{42A27703-1E63-4E2D-867E-EF1492EE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0910" y="1975692"/>
            <a:ext cx="2214546" cy="1589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Documents and Settings\pupil\Рабочий стол\зжщ9шщ\IMG_1851.JPG">
            <a:extLst>
              <a:ext uri="{FF2B5EF4-FFF2-40B4-BE49-F238E27FC236}">
                <a16:creationId xmlns:a16="http://schemas.microsoft.com/office/drawing/2014/main" id="{50321BF4-3820-495B-BFA3-02B2C969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8202" y="2875927"/>
            <a:ext cx="3304067" cy="213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D:\Documents and Settings\Admin\Рабочий стол\21.05.16\IMAG7656.jpg">
            <a:extLst>
              <a:ext uri="{FF2B5EF4-FFF2-40B4-BE49-F238E27FC236}">
                <a16:creationId xmlns:a16="http://schemas.microsoft.com/office/drawing/2014/main" id="{4B6B14C5-9536-46C8-B34B-0F91FD8FF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17143" t="68808" r="5713" b="6769"/>
          <a:stretch>
            <a:fillRect/>
          </a:stretch>
        </p:blipFill>
        <p:spPr bwMode="auto">
          <a:xfrm>
            <a:off x="7624217" y="3045531"/>
            <a:ext cx="3512377" cy="2081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976308-EC0B-4217-A997-9F48F662BAFA}"/>
              </a:ext>
            </a:extLst>
          </p:cNvPr>
          <p:cNvSpPr txBox="1"/>
          <p:nvPr/>
        </p:nvSpPr>
        <p:spPr>
          <a:xfrm>
            <a:off x="3629465" y="131876"/>
            <a:ext cx="5567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Выставки поделок своими руками</a:t>
            </a:r>
            <a:endParaRPr lang="ru-RU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66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E4BA2BD-4BF7-4336-9ED7-25B34BF0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604652" cy="70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938522-9E05-4796-8EE6-D312CBF71A2B}"/>
              </a:ext>
            </a:extLst>
          </p:cNvPr>
          <p:cNvSpPr txBox="1"/>
          <p:nvPr/>
        </p:nvSpPr>
        <p:spPr>
          <a:xfrm>
            <a:off x="2841674" y="239151"/>
            <a:ext cx="63550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Стенд «Я и моя семья»</a:t>
            </a:r>
          </a:p>
        </p:txBody>
      </p:sp>
      <p:pic>
        <p:nvPicPr>
          <p:cNvPr id="5" name="Picture 2" descr="D:\Documents and Settings\Admin\Рабочий стол\Новая папка (3)\IMG_5349.jpg">
            <a:extLst>
              <a:ext uri="{FF2B5EF4-FFF2-40B4-BE49-F238E27FC236}">
                <a16:creationId xmlns:a16="http://schemas.microsoft.com/office/drawing/2014/main" id="{B39D5FD5-2162-4716-A4C3-C3B950EDD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732768" y="1118349"/>
            <a:ext cx="3168352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Documents and Settings\Admin\Рабочий стол\Новая папка (3)\IMG_5350.jpg">
            <a:extLst>
              <a:ext uri="{FF2B5EF4-FFF2-40B4-BE49-F238E27FC236}">
                <a16:creationId xmlns:a16="http://schemas.microsoft.com/office/drawing/2014/main" id="{EA310D71-A337-4135-962A-A3B9392AC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680025" y="106434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:\Documents and Settings\Admin\Рабочий стол\Новая папка (3)\IMG_5353.jpg">
            <a:extLst>
              <a:ext uri="{FF2B5EF4-FFF2-40B4-BE49-F238E27FC236}">
                <a16:creationId xmlns:a16="http://schemas.microsoft.com/office/drawing/2014/main" id="{446C9E33-801E-429E-9E7E-DBF956F8C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3742" y="3624278"/>
            <a:ext cx="326436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D:\Documents and Settings\Admin\Рабочий стол\Новая папка (3)\IMG_5352.jpg">
            <a:extLst>
              <a:ext uri="{FF2B5EF4-FFF2-40B4-BE49-F238E27FC236}">
                <a16:creationId xmlns:a16="http://schemas.microsoft.com/office/drawing/2014/main" id="{D9425C0D-6F7D-444C-9A94-C2095127B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214872" y="3642280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11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0360ABD-64BB-42ED-9E6E-F6D97CD66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604652" cy="70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F0DCA006-E925-4A57-B909-C21F0974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5341"/>
          <a:stretch>
            <a:fillRect/>
          </a:stretch>
        </p:blipFill>
        <p:spPr bwMode="auto">
          <a:xfrm>
            <a:off x="655608" y="578272"/>
            <a:ext cx="3168352" cy="357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29DF5A25-2217-4B35-9922-A32C3431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3547" y="2132836"/>
            <a:ext cx="4797557" cy="359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C6878A-4F3F-47BE-A38D-7F3B177D4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67336" y="1133041"/>
            <a:ext cx="3685820" cy="2759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022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A3F5C3-3AD5-4EE2-AEBF-6EF230B98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604652" cy="70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5783D8-427B-4AE5-8504-B1B367210D39}"/>
              </a:ext>
            </a:extLst>
          </p:cNvPr>
          <p:cNvSpPr txBox="1"/>
          <p:nvPr/>
        </p:nvSpPr>
        <p:spPr>
          <a:xfrm>
            <a:off x="717452" y="815926"/>
            <a:ext cx="108883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проекта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проделанной работы отмечены положительные результаты. Члены семей воспитанников, особенно бабушки, стали активно участвовать в воспитательно – образовательном процессе ДОУ. Путем составления плана удалось наладить связь между клубом бабушек и молодых мам. Благодаря мероприятиям, организуемым в рамках деятельности клуба бабушек, удалось создать условия для эмоционального, творческого общения ребенка с близкими ему людьми, возродить традицию совместного труда всех членов семьи.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4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799316-392D-4A48-BE78-0E5238037CFE}"/>
              </a:ext>
            </a:extLst>
          </p:cNvPr>
          <p:cNvSpPr txBox="1"/>
          <p:nvPr/>
        </p:nvSpPr>
        <p:spPr>
          <a:xfrm flipH="1">
            <a:off x="12717193" y="5225977"/>
            <a:ext cx="492368" cy="13942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https://top-fon.com/uploads/posts/2023-01/1674871444_top-fon-com-p-zelenii-fon-s-babochkami-dlya-prezentatsii-184.jpg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90E8C-0728-40E9-94BA-53E2BA1C90DC}"/>
              </a:ext>
            </a:extLst>
          </p:cNvPr>
          <p:cNvSpPr txBox="1"/>
          <p:nvPr/>
        </p:nvSpPr>
        <p:spPr>
          <a:xfrm flipH="1" flipV="1">
            <a:off x="9949375" y="9910298"/>
            <a:ext cx="36400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https://top-fon.com/uploads/posts/2023-01/1674871444_top-fon-com-p-zelenii-fon-s-babochkami-dlya-prezentatsii-184.jpg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62A8290-622B-43B9-9716-D69C263BF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29625" cy="704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0E11E1-C23C-43E3-9D35-0D9D9317FEF5}"/>
              </a:ext>
            </a:extLst>
          </p:cNvPr>
          <p:cNvSpPr txBox="1"/>
          <p:nvPr/>
        </p:nvSpPr>
        <p:spPr>
          <a:xfrm>
            <a:off x="464235" y="295423"/>
            <a:ext cx="11282288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Основные  цели  взаимодействия  детского  сада с семьей  в соответствии с Федеральной образовательной  программой (ФОП ДО)  Согласно Федеральной образовательной программе дошкольного образования главными целями взаимодействия педагогического коллектива ДОО с семьями  обучающихся дошкольного возраста являются:</a:t>
            </a:r>
            <a:br>
              <a:rPr lang="ru-RU" sz="1800" dirty="0">
                <a:solidFill>
                  <a:srgbClr val="7030A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- обеспечение 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 младенческого, раннего и дошкольного возрастов;</a:t>
            </a:r>
            <a:br>
              <a:rPr lang="ru-RU" sz="1800" dirty="0">
                <a:solidFill>
                  <a:srgbClr val="7030A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-обеспечение единства подходов к воспитанию и обучению детей в условиях ДОО и семьи; повышение воспитательного потенциала семьи.</a:t>
            </a:r>
            <a:b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7030A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Задачи взаимодействия педагогического коллектива ДОО с семьями обучающихся. 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 Информирование родителей (законных представителей) и общественности относительно целей ДО, общих для всего образовательного пространства Российской Федерации, о мерах господдержки семьям, имеющим детей дошкольного возраста, а также об образовательной программе, реализуемой в ДОО.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Просвещение родителей (законных представителей), повышение их правовой, психолого-педагогической компетентности в вопросах охраны и укрепления здоровья, развития и образования детей.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 Способствование развитию ответственного и осознанного родительства как базовой основы благополучия семьи.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 Построение взаимодействия в форме сотрудничества и установления партнёрских отношений с родителями (законными представителями) детей младенческого, раннего и дошкольного возраста для решения образовательных задач.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Вовлечение родителей (законных представителей) в образовательный процесс.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22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273526-175E-4FA9-BF8B-F6EBAE18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62449" cy="706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A3A04F-5EB0-4017-9014-AB4D82A13874}"/>
              </a:ext>
            </a:extLst>
          </p:cNvPr>
          <p:cNvSpPr txBox="1"/>
          <p:nvPr/>
        </p:nvSpPr>
        <p:spPr>
          <a:xfrm>
            <a:off x="675249" y="735117"/>
            <a:ext cx="1107127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самых </a:t>
            </a:r>
            <a:r>
              <a:rPr lang="ru-RU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актуальных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значимых тем в современной педагогике – идея сотрудничества. Её суть заключается во взаимодействии дошкольного учреждения и всех членов семьи ради достижения общей цели воспитания  здоровых и счастливых детей; наделенных чувством долга, любящих  родителей и других членов семьи,  уважающих окружающих,  на основе возрождения  народных традиций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показывает, что взаимопонимание и взаимодействие родителей и педагогов редко возникает сразу. Это длительный процесс, долгий и кропотливый труд. Результат его для педагога не столько понимание самим родителем, сколько времени он  уделяет ребенку, сколько появления желания принимать участие  в его воспитании, учиться играть, содержательно проводить с ним время дома и в детском саду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3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20E474F-471B-45A1-B5C9-F9E9048F4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579643" cy="707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27A252-6B86-426E-A116-6730ABF50AC2}"/>
              </a:ext>
            </a:extLst>
          </p:cNvPr>
          <p:cNvSpPr txBox="1"/>
          <p:nvPr/>
        </p:nvSpPr>
        <p:spPr>
          <a:xfrm>
            <a:off x="1012875" y="675249"/>
            <a:ext cx="99599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План реализации: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- определение цели проекта;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- разработка плана достижений цели;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- составление плана схемы проекта;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- разработка домашних заданий для родителей и детей;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- показ видеозаписей. Презентация проекта.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Участники проекта: бабушки, мамы, папы, дедушки, воспитатели, помощники воспитателя </a:t>
            </a:r>
            <a:r>
              <a:rPr lang="ru-RU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и дети</a:t>
            </a: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47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C2479E-7365-4DCA-87DE-0E9BC5D8B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20246" cy="704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497859-BC7C-4194-AF3B-AE969AA88DEF}"/>
              </a:ext>
            </a:extLst>
          </p:cNvPr>
          <p:cNvSpPr txBox="1"/>
          <p:nvPr/>
        </p:nvSpPr>
        <p:spPr>
          <a:xfrm>
            <a:off x="745588" y="872197"/>
            <a:ext cx="106070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mbria Math" pitchFamily="18" charset="0"/>
                <a:cs typeface="Times New Roman" pitchFamily="18" charset="0"/>
              </a:rPr>
              <a:t>Обоснование проекта</a:t>
            </a:r>
          </a:p>
          <a:p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Связь поколений – важный аспект воспитания дошкольников. На сегодняшний день родным людям зачастую не хватает времени на элементарное общение друг с другом, не говоря о полноценном участии в жизни ребенка. </a:t>
            </a:r>
          </a:p>
          <a:p>
            <a:pPr algn="ctr"/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Необходимо объединить старших членов семьи и детей, подарить им минуты радости  и ощущении заботы в рамках клубной деятельности</a:t>
            </a: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576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45A9139-8767-4406-AB31-C633A2B74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90585" cy="70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20D3DE-CA62-433B-842E-43809A90CA8F}"/>
              </a:ext>
            </a:extLst>
          </p:cNvPr>
          <p:cNvSpPr txBox="1"/>
          <p:nvPr/>
        </p:nvSpPr>
        <p:spPr>
          <a:xfrm>
            <a:off x="1111348" y="1055077"/>
            <a:ext cx="990365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b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условия для эмоционального, духовного, творческого общения ребенка с близкими ему людьми;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осознанного восприятия старшего поколения 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источника мудрости, опыта;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укрепление внутрисемейных отношений и установление более прочной связи трех поколений.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i="1" dirty="0">
                <a:solidFill>
                  <a:srgbClr val="00B050"/>
                </a:solidFill>
                <a:latin typeface="Arno Pro Smbd Captio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48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39F028A-9B46-4AB5-9C05-5E997DB5D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606"/>
            <a:ext cx="12886006" cy="724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39D34D96-99CD-4D12-AAAC-02E4BA2AE1D2}"/>
              </a:ext>
            </a:extLst>
          </p:cNvPr>
          <p:cNvSpPr/>
          <p:nvPr/>
        </p:nvSpPr>
        <p:spPr>
          <a:xfrm>
            <a:off x="4529796" y="2475914"/>
            <a:ext cx="3249637" cy="278540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9797D775-F579-4EF2-9C9B-51CB5FF9A200}"/>
              </a:ext>
            </a:extLst>
          </p:cNvPr>
          <p:cNvSpPr/>
          <p:nvPr/>
        </p:nvSpPr>
        <p:spPr>
          <a:xfrm rot="1644845">
            <a:off x="2067950" y="1164884"/>
            <a:ext cx="2082019" cy="1378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8E416B5B-F310-4B22-A3AB-E44DA41B2F2B}"/>
              </a:ext>
            </a:extLst>
          </p:cNvPr>
          <p:cNvSpPr/>
          <p:nvPr/>
        </p:nvSpPr>
        <p:spPr>
          <a:xfrm>
            <a:off x="1540995" y="3298873"/>
            <a:ext cx="2179326" cy="1139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Посиделки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5ED37593-D178-4647-A455-7EAFF994ACB5}"/>
              </a:ext>
            </a:extLst>
          </p:cNvPr>
          <p:cNvSpPr/>
          <p:nvPr/>
        </p:nvSpPr>
        <p:spPr>
          <a:xfrm rot="19538488">
            <a:off x="3284675" y="5174212"/>
            <a:ext cx="1965953" cy="142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</a:t>
            </a:r>
          </a:p>
        </p:txBody>
      </p:sp>
      <p:sp>
        <p:nvSpPr>
          <p:cNvPr id="8" name="Стрелка: влево 7">
            <a:extLst>
              <a:ext uri="{FF2B5EF4-FFF2-40B4-BE49-F238E27FC236}">
                <a16:creationId xmlns:a16="http://schemas.microsoft.com/office/drawing/2014/main" id="{C7A6E80A-A20C-47D3-8A06-EC12DEDAF461}"/>
              </a:ext>
            </a:extLst>
          </p:cNvPr>
          <p:cNvSpPr/>
          <p:nvPr/>
        </p:nvSpPr>
        <p:spPr>
          <a:xfrm rot="19938102">
            <a:off x="8237343" y="1035315"/>
            <a:ext cx="2103074" cy="1360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</a:t>
            </a:r>
            <a:r>
              <a:rPr lang="ru-RU" dirty="0"/>
              <a:t> - классы</a:t>
            </a:r>
          </a:p>
        </p:txBody>
      </p:sp>
      <p:sp>
        <p:nvSpPr>
          <p:cNvPr id="9" name="Стрелка: влево 8">
            <a:extLst>
              <a:ext uri="{FF2B5EF4-FFF2-40B4-BE49-F238E27FC236}">
                <a16:creationId xmlns:a16="http://schemas.microsoft.com/office/drawing/2014/main" id="{95837985-A425-4198-8BF7-E773E3DA18D0}"/>
              </a:ext>
            </a:extLst>
          </p:cNvPr>
          <p:cNvSpPr/>
          <p:nvPr/>
        </p:nvSpPr>
        <p:spPr>
          <a:xfrm rot="16200000">
            <a:off x="5415791" y="599008"/>
            <a:ext cx="1604256" cy="12778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Семейная гостиная</a:t>
            </a:r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EE09775C-C7BB-4B2D-B32F-18C05477945A}"/>
              </a:ext>
            </a:extLst>
          </p:cNvPr>
          <p:cNvSpPr/>
          <p:nvPr/>
        </p:nvSpPr>
        <p:spPr>
          <a:xfrm>
            <a:off x="8778240" y="3108960"/>
            <a:ext cx="1946902" cy="13293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опытом</a:t>
            </a:r>
          </a:p>
        </p:txBody>
      </p:sp>
      <p:sp>
        <p:nvSpPr>
          <p:cNvPr id="11" name="Стрелка: влево 10">
            <a:extLst>
              <a:ext uri="{FF2B5EF4-FFF2-40B4-BE49-F238E27FC236}">
                <a16:creationId xmlns:a16="http://schemas.microsoft.com/office/drawing/2014/main" id="{7189C3F1-92FA-4C9D-B24A-B790ED9FFEDF}"/>
              </a:ext>
            </a:extLst>
          </p:cNvPr>
          <p:cNvSpPr/>
          <p:nvPr/>
        </p:nvSpPr>
        <p:spPr>
          <a:xfrm rot="1936299">
            <a:off x="7411859" y="4825348"/>
            <a:ext cx="1895196" cy="15402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выставок, конкурсов</a:t>
            </a:r>
          </a:p>
        </p:txBody>
      </p:sp>
    </p:spTree>
    <p:extLst>
      <p:ext uri="{BB962C8B-B14F-4D97-AF65-F5344CB8AC3E}">
        <p14:creationId xmlns:p14="http://schemas.microsoft.com/office/powerpoint/2010/main" val="346504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DFBF364-3DA8-4016-8432-523441475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F06A7A-225B-4578-B024-164F65A029DC}"/>
              </a:ext>
            </a:extLst>
          </p:cNvPr>
          <p:cNvSpPr txBox="1"/>
          <p:nvPr/>
        </p:nvSpPr>
        <p:spPr>
          <a:xfrm>
            <a:off x="2475914" y="154745"/>
            <a:ext cx="6720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работы  клуба бабушек «</a:t>
            </a:r>
            <a:r>
              <a:rPr kumimoji="0" lang="ru-RU" sz="180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Бэйбэрикээн</a:t>
            </a:r>
            <a:r>
              <a:rPr kumimoji="0" lang="ru-RU" sz="180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28F6BE3-4ECE-419C-B0B0-7FA9A8288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82019"/>
              </p:ext>
            </p:extLst>
          </p:nvPr>
        </p:nvGraphicFramePr>
        <p:xfrm>
          <a:off x="13049543" y="4216007"/>
          <a:ext cx="624840" cy="3090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1673348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120684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11111672"/>
                    </a:ext>
                  </a:extLst>
                </a:gridCol>
              </a:tblGrid>
              <a:tr h="557198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14479"/>
                  </a:ext>
                </a:extLst>
              </a:tr>
              <a:tr h="25302298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дительское</a:t>
                      </a:r>
                      <a:r>
                        <a:rPr lang="ru-RU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собрание </a:t>
                      </a:r>
                      <a:endParaRPr lang="en-US" baseline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«Будем знакомы», развлечение «Золотая осень»</a:t>
                      </a:r>
                    </a:p>
                    <a:p>
                      <a:r>
                        <a:rPr lang="ru-RU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«Витаминная </a:t>
                      </a:r>
                      <a:r>
                        <a:rPr lang="ru-RU" baseline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кладовочка</a:t>
                      </a:r>
                      <a:r>
                        <a:rPr lang="ru-RU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258537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C5B6182-2599-4E82-A756-BC28062D9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43739"/>
              </p:ext>
            </p:extLst>
          </p:nvPr>
        </p:nvGraphicFramePr>
        <p:xfrm>
          <a:off x="13049543" y="2897945"/>
          <a:ext cx="964841" cy="598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73057004"/>
                    </a:ext>
                  </a:extLst>
                </a:gridCol>
                <a:gridCol w="425054">
                  <a:extLst>
                    <a:ext uri="{9D8B030D-6E8A-4147-A177-3AD203B41FA5}">
                      <a16:colId xmlns:a16="http://schemas.microsoft.com/office/drawing/2014/main" val="1060928906"/>
                    </a:ext>
                  </a:extLst>
                </a:gridCol>
                <a:gridCol w="331507">
                  <a:extLst>
                    <a:ext uri="{9D8B030D-6E8A-4147-A177-3AD203B41FA5}">
                      <a16:colId xmlns:a16="http://schemas.microsoft.com/office/drawing/2014/main" val="835195267"/>
                    </a:ext>
                  </a:extLst>
                </a:gridCol>
              </a:tblGrid>
              <a:tr h="2641767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Родительское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собрание </a:t>
                      </a:r>
                      <a:endParaRPr lang="en-US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«Будем знакомы», развлечение «Золотая осень»</a:t>
                      </a:r>
                    </a:p>
                    <a:p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«Витаминная </a:t>
                      </a:r>
                      <a:r>
                        <a:rPr lang="ru-RU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кладовочка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Информации «Адаптация детей младшего возраста»</a:t>
                      </a:r>
                    </a:p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выставки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«Поделки из природных материалов»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44276"/>
                  </a:ext>
                </a:extLst>
              </a:tr>
              <a:tr h="1514358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Развлечение</a:t>
                      </a:r>
                      <a:r>
                        <a:rPr lang="ru-RU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«Мамин день»</a:t>
                      </a:r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Объединение всех членов семьи, воспитание</a:t>
                      </a:r>
                      <a:r>
                        <a:rPr lang="ru-RU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теплых взаимоотношений в семье.</a:t>
                      </a:r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Обмен опытом,</a:t>
                      </a:r>
                      <a:r>
                        <a:rPr lang="ru-RU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создание семейного альбома.</a:t>
                      </a:r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580029"/>
                  </a:ext>
                </a:extLst>
              </a:tr>
              <a:tr h="182963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Посиделки </a:t>
                      </a:r>
                      <a:endParaRPr lang="en-US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 гостях у сказки»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Воспитание интереса к художественной литературе.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Изготовление папок- передвижек по сказкам, выставка</a:t>
                      </a:r>
                      <a:r>
                        <a:rPr lang="ru-RU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«Волшебные снежинки»</a:t>
                      </a:r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63831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46B9EE6-2AF4-43B5-BFC5-DDFF27D8C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808472"/>
              </p:ext>
            </p:extLst>
          </p:nvPr>
        </p:nvGraphicFramePr>
        <p:xfrm>
          <a:off x="0" y="678822"/>
          <a:ext cx="12192000" cy="651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87">
                  <a:extLst>
                    <a:ext uri="{9D8B030D-6E8A-4147-A177-3AD203B41FA5}">
                      <a16:colId xmlns:a16="http://schemas.microsoft.com/office/drawing/2014/main" val="1664816452"/>
                    </a:ext>
                  </a:extLst>
                </a:gridCol>
                <a:gridCol w="3713538">
                  <a:extLst>
                    <a:ext uri="{9D8B030D-6E8A-4147-A177-3AD203B41FA5}">
                      <a16:colId xmlns:a16="http://schemas.microsoft.com/office/drawing/2014/main" val="3553155276"/>
                    </a:ext>
                  </a:extLst>
                </a:gridCol>
                <a:gridCol w="3469941">
                  <a:extLst>
                    <a:ext uri="{9D8B030D-6E8A-4147-A177-3AD203B41FA5}">
                      <a16:colId xmlns:a16="http://schemas.microsoft.com/office/drawing/2014/main" val="2528011396"/>
                    </a:ext>
                  </a:extLst>
                </a:gridCol>
                <a:gridCol w="3721134">
                  <a:extLst>
                    <a:ext uri="{9D8B030D-6E8A-4147-A177-3AD203B41FA5}">
                      <a16:colId xmlns:a16="http://schemas.microsoft.com/office/drawing/2014/main" val="3932606686"/>
                    </a:ext>
                  </a:extLst>
                </a:gridCol>
              </a:tblGrid>
              <a:tr h="118807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416654"/>
                  </a:ext>
                </a:extLst>
              </a:tr>
              <a:tr h="2409683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Родительское</a:t>
                      </a:r>
                      <a:r>
                        <a:rPr lang="ru-RU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собрание </a:t>
                      </a:r>
                      <a:endParaRPr lang="en-US" baseline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«Будем знакомы», развлечение «Золотая осень»</a:t>
                      </a:r>
                    </a:p>
                    <a:p>
                      <a:r>
                        <a:rPr lang="ru-RU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«Витаминная </a:t>
                      </a:r>
                      <a:r>
                        <a:rPr lang="ru-RU" baseline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кладовочка</a:t>
                      </a:r>
                      <a:r>
                        <a:rPr lang="ru-RU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Объединение всех членов семьи, сплочение коллектива педагогов и родителей в совместной деятельности</a:t>
                      </a:r>
                    </a:p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Объединение усилий ДОУ</a:t>
                      </a:r>
                      <a:r>
                        <a:rPr lang="ru-RU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семьи по формированию основ рационального питания</a:t>
                      </a:r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Информации «Адаптация детей младшего возраста»</a:t>
                      </a:r>
                    </a:p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выставки</a:t>
                      </a:r>
                      <a:r>
                        <a:rPr lang="ru-RU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«Поделки из природных материалов»</a:t>
                      </a:r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011118"/>
                  </a:ext>
                </a:extLst>
              </a:tr>
              <a:tr h="1294228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</a:p>
                    <a:p>
                      <a:endParaRPr lang="ru-RU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Развлечение</a:t>
                      </a:r>
                      <a:r>
                        <a:rPr lang="ru-RU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«Мамин день»</a:t>
                      </a:r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Объединение всех членов семьи, воспитание</a:t>
                      </a:r>
                      <a:r>
                        <a:rPr lang="ru-RU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теплых взаимоотношений в семье.</a:t>
                      </a:r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Обмен опытом,</a:t>
                      </a:r>
                      <a:r>
                        <a:rPr lang="ru-RU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создание семейного альбома.</a:t>
                      </a:r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37036"/>
                  </a:ext>
                </a:extLst>
              </a:tr>
              <a:tr h="1622454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Посиделки </a:t>
                      </a:r>
                      <a:endParaRPr lang="en-US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 гостях у сказки»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Воспитание интереса к художественной литературе.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Изготовление папок- передвижек по сказкам, выставка</a:t>
                      </a:r>
                      <a:r>
                        <a:rPr lang="ru-RU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«Волшебные снежинки»</a:t>
                      </a:r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089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04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B36AB3D-0C04-42AB-8899-50D3D85A6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791892"/>
              </p:ext>
            </p:extLst>
          </p:nvPr>
        </p:nvGraphicFramePr>
        <p:xfrm>
          <a:off x="0" y="0"/>
          <a:ext cx="12192000" cy="6595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038">
                  <a:extLst>
                    <a:ext uri="{9D8B030D-6E8A-4147-A177-3AD203B41FA5}">
                      <a16:colId xmlns:a16="http://schemas.microsoft.com/office/drawing/2014/main" val="3089319835"/>
                    </a:ext>
                  </a:extLst>
                </a:gridCol>
                <a:gridCol w="2926426">
                  <a:extLst>
                    <a:ext uri="{9D8B030D-6E8A-4147-A177-3AD203B41FA5}">
                      <a16:colId xmlns:a16="http://schemas.microsoft.com/office/drawing/2014/main" val="2189228686"/>
                    </a:ext>
                  </a:extLst>
                </a:gridCol>
                <a:gridCol w="4242166">
                  <a:extLst>
                    <a:ext uri="{9D8B030D-6E8A-4147-A177-3AD203B41FA5}">
                      <a16:colId xmlns:a16="http://schemas.microsoft.com/office/drawing/2014/main" val="501074436"/>
                    </a:ext>
                  </a:extLst>
                </a:gridCol>
                <a:gridCol w="3410370">
                  <a:extLst>
                    <a:ext uri="{9D8B030D-6E8A-4147-A177-3AD203B41FA5}">
                      <a16:colId xmlns:a16="http://schemas.microsoft.com/office/drawing/2014/main" val="2710180682"/>
                    </a:ext>
                  </a:extLst>
                </a:gridCol>
              </a:tblGrid>
              <a:tr h="218049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Посиделки при свечах  «</a:t>
                      </a:r>
                      <a:r>
                        <a:rPr lang="ru-RU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Танха</a:t>
                      </a:r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киэьэтэ</a:t>
                      </a:r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Формирования у детей осознанного восприятия старшего поколения как источника мудрости, ощутить ценность духовного общения  ребенка</a:t>
                      </a:r>
                      <a:r>
                        <a:rPr lang="ru-RU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 взрослым, сопричастности к народным традициям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выставки «Бабушкины узоры», просмотр спектакля «</a:t>
                      </a:r>
                      <a:r>
                        <a:rPr lang="ru-RU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Биэс</a:t>
                      </a:r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ынахтаах</a:t>
                      </a:r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Бэйбэрикээн</a:t>
                      </a:r>
                      <a:r>
                        <a:rPr lang="ru-RU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эмээхсин</a:t>
                      </a:r>
                      <a:r>
                        <a:rPr lang="ru-RU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584887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Развлечение «Мой любимый папа и дедушка»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у детей осознанного восприятия старшего поколения. Воспитание уважительного отношения  к своим близким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фотовыставки «Я с дедушкой», выпуск стенгазеты ко дню Защитников Отечества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025688"/>
                  </a:ext>
                </a:extLst>
              </a:tr>
              <a:tr h="2768691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Совместны</a:t>
                      </a:r>
                      <a:r>
                        <a:rPr lang="ru-RU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 праздник ко дню 8 Марта.</a:t>
                      </a:r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Объединение всех членов семьи, сплочение коллектива педагогов и родителей в совместной деятельности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выставки поделок панно «Цветы для мам и бабушек», выпуск стенгазеты «</a:t>
                      </a:r>
                      <a:r>
                        <a:rPr lang="ru-RU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Баар</a:t>
                      </a:r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буоллун</a:t>
                      </a:r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еруу</a:t>
                      </a:r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ийэ</a:t>
                      </a:r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682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1144</Words>
  <Application>Microsoft Office PowerPoint</Application>
  <PresentationFormat>Широкоэкранный</PresentationFormat>
  <Paragraphs>103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Arno Pro Smbd Caption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17</cp:revision>
  <dcterms:created xsi:type="dcterms:W3CDTF">2024-03-20T10:11:29Z</dcterms:created>
  <dcterms:modified xsi:type="dcterms:W3CDTF">2024-03-22T08:32:47Z</dcterms:modified>
</cp:coreProperties>
</file>