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1" r:id="rId16"/>
    <p:sldId id="273" r:id="rId17"/>
    <p:sldId id="277" r:id="rId18"/>
    <p:sldId id="278" r:id="rId19"/>
    <p:sldId id="279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05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ru.wikipedia.org/wiki/5_%D0%B0%D0%B2%D0%B3%D1%83%D1%81%D1%82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ru.wikipedia.org/wiki/%D0%90%D0%BD%D0%B3%D0%BB%D0%B8%D0%B9%D1%81%D0%BA%D0%B8%D0%B9_%D1%8F%D0%B7%D1%8B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6098" y="2404531"/>
            <a:ext cx="11053902" cy="1646302"/>
          </a:xfrm>
        </p:spPr>
        <p:txBody>
          <a:bodyPr/>
          <a:lstStyle/>
          <a:p>
            <a:pPr algn="ctr"/>
            <a:r>
              <a:rPr lang="ru-RU" b="1" dirty="0"/>
              <a:t>Комикс для привлечения чтения художественной литературы на якутском </a:t>
            </a:r>
            <a:r>
              <a:rPr lang="ru-RU" b="1" dirty="0" smtClean="0"/>
              <a:t>языке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91210" y="4842403"/>
            <a:ext cx="5439644" cy="2145251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Выполнила: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ученица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«в» класса МОБУ «Саха гимназия» г. Якутска</a:t>
            </a:r>
          </a:p>
          <a:p>
            <a:pPr algn="l"/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Еремеева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Инна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  <a:p>
            <a:pPr algn="l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Руководитель: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Кондакова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Саина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Владимировна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752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/>
              <a:t>Технология создания комикса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85452"/>
            <a:ext cx="6501388" cy="3880773"/>
          </a:xfrm>
        </p:spPr>
        <p:txBody>
          <a:bodyPr>
            <a:normAutofit/>
          </a:bodyPr>
          <a:lstStyle/>
          <a:p>
            <a:r>
              <a:rPr lang="ru-RU" sz="2400" dirty="0"/>
              <a:t>Главная задача при создании комикса — помнить, что комикс это не набор рисунков, а история, которая должна быть интересна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Чтобы комикс было удобно читать — его панели нужно удобно расположить, поэтому следующим важным этапом является </a:t>
            </a:r>
            <a:r>
              <a:rPr lang="ru-RU" sz="2400" dirty="0" err="1"/>
              <a:t>раскадровка</a:t>
            </a:r>
            <a:r>
              <a:rPr lang="ru-RU" sz="2400" dirty="0"/>
              <a:t>.</a:t>
            </a:r>
          </a:p>
        </p:txBody>
      </p:sp>
      <p:pic>
        <p:nvPicPr>
          <p:cNvPr id="5" name="Picture 2" descr="Правила построения комиксов. Раскадровка - презентация онлай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t="43878" r="1572" b="2591"/>
          <a:stretch/>
        </p:blipFill>
        <p:spPr bwMode="auto">
          <a:xfrm>
            <a:off x="1032176" y="4925594"/>
            <a:ext cx="4534422" cy="191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Планируем и создаём комик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100" y="1785452"/>
            <a:ext cx="4264584" cy="388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136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/>
              <a:t>Технология создания комикса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85452"/>
            <a:ext cx="8596668" cy="3880773"/>
          </a:xfrm>
        </p:spPr>
        <p:txBody>
          <a:bodyPr>
            <a:normAutofit/>
          </a:bodyPr>
          <a:lstStyle/>
          <a:p>
            <a:r>
              <a:rPr lang="ru-RU" sz="2400" dirty="0"/>
              <a:t>«</a:t>
            </a:r>
            <a:r>
              <a:rPr lang="ru-RU" sz="2400" dirty="0" smtClean="0"/>
              <a:t>словесные пузыри», </a:t>
            </a:r>
            <a:r>
              <a:rPr lang="ru-RU" sz="2400" dirty="0"/>
              <a:t>«</a:t>
            </a:r>
            <a:r>
              <a:rPr lang="ru-RU" sz="2400" dirty="0" err="1" smtClean="0"/>
              <a:t>баблы</a:t>
            </a:r>
            <a:r>
              <a:rPr lang="ru-RU" sz="2400" dirty="0" smtClean="0"/>
              <a:t>»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677334" y="3330054"/>
            <a:ext cx="1992573" cy="1119116"/>
          </a:xfrm>
          <a:prstGeom prst="wedgeRectCallout">
            <a:avLst>
              <a:gd name="adj1" fmla="val -6449"/>
              <a:gd name="adj2" fmla="val 13079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ьная выноска 4"/>
          <p:cNvSpPr/>
          <p:nvPr/>
        </p:nvSpPr>
        <p:spPr>
          <a:xfrm>
            <a:off x="3156218" y="4285398"/>
            <a:ext cx="2019869" cy="1719618"/>
          </a:xfrm>
          <a:prstGeom prst="wedgeEllipse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>
            <a:off x="7654971" y="3541215"/>
            <a:ext cx="1965278" cy="2060812"/>
          </a:xfrm>
          <a:prstGeom prst="cloudCallout">
            <a:avLst>
              <a:gd name="adj1" fmla="val -62500"/>
              <a:gd name="adj2" fmla="val 8899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88855" y="2674582"/>
            <a:ext cx="2019869" cy="8666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787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/>
              <a:t>Технология создания комикса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85452"/>
            <a:ext cx="8596668" cy="3880773"/>
          </a:xfrm>
        </p:spPr>
        <p:txBody>
          <a:bodyPr>
            <a:noAutofit/>
          </a:bodyPr>
          <a:lstStyle/>
          <a:p>
            <a:r>
              <a:rPr lang="ru-RU" sz="2400" dirty="0"/>
              <a:t>В процессе создания комикса участвуют люди нескольких профессий. </a:t>
            </a:r>
            <a:endParaRPr lang="ru-RU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u="sng" dirty="0" smtClean="0"/>
              <a:t>Сценарист </a:t>
            </a:r>
            <a:r>
              <a:rPr lang="ru-RU" sz="2400" dirty="0"/>
              <a:t>пишет историю, прописывает главных героев, их слова, развитие событий</a:t>
            </a:r>
            <a:r>
              <a:rPr lang="ru-RU" sz="24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u="sng" dirty="0" err="1" smtClean="0"/>
              <a:t>Раскадровщик</a:t>
            </a:r>
            <a:r>
              <a:rPr lang="ru-RU" sz="2400" dirty="0" smtClean="0"/>
              <a:t> </a:t>
            </a:r>
            <a:r>
              <a:rPr lang="ru-RU" sz="2400" dirty="0"/>
              <a:t>выделяет из сценария отдельные кадры, моменты, ключевые </a:t>
            </a:r>
            <a:r>
              <a:rPr lang="ru-RU" sz="2400" dirty="0" smtClean="0"/>
              <a:t>события.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u="sng" dirty="0" smtClean="0"/>
              <a:t>Редактор</a:t>
            </a:r>
            <a:r>
              <a:rPr lang="ru-RU" sz="2400" dirty="0" smtClean="0"/>
              <a:t> </a:t>
            </a:r>
            <a:r>
              <a:rPr lang="ru-RU" sz="2400" dirty="0"/>
              <a:t>обрабатывает текст, помещает его в пузыри, размещает в кадре</a:t>
            </a:r>
            <a:r>
              <a:rPr lang="ru-RU" sz="24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u="sng" dirty="0"/>
              <a:t>Художник</a:t>
            </a:r>
            <a:r>
              <a:rPr lang="ru-RU" sz="2400" dirty="0"/>
              <a:t> прорисовывает историю, оформляет каждую </a:t>
            </a:r>
            <a:r>
              <a:rPr lang="ru-RU" sz="2400" dirty="0" smtClean="0"/>
              <a:t>страницу.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700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b="1" dirty="0"/>
              <a:t>Якутские комиксы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85452"/>
            <a:ext cx="8596668" cy="3880773"/>
          </a:xfrm>
        </p:spPr>
        <p:txBody>
          <a:bodyPr>
            <a:noAutofit/>
          </a:bodyPr>
          <a:lstStyle/>
          <a:p>
            <a:r>
              <a:rPr lang="ru-RU" sz="2400" dirty="0"/>
              <a:t>Мария </a:t>
            </a:r>
            <a:r>
              <a:rPr lang="ru-RU" sz="2400" dirty="0" err="1"/>
              <a:t>Чикачева</a:t>
            </a:r>
            <a:r>
              <a:rPr lang="ru-RU" sz="2400" dirty="0"/>
              <a:t> – </a:t>
            </a:r>
            <a:r>
              <a:rPr lang="ru-RU" sz="2400" dirty="0" err="1" smtClean="0"/>
              <a:t>Ондар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«</a:t>
            </a:r>
            <a:r>
              <a:rPr lang="ru-RU" sz="2400" dirty="0" err="1" smtClean="0"/>
              <a:t>Нюргун</a:t>
            </a:r>
            <a:r>
              <a:rPr lang="ru-RU" sz="2400" dirty="0" smtClean="0"/>
              <a:t> </a:t>
            </a:r>
            <a:r>
              <a:rPr lang="ru-RU" sz="2400" dirty="0" err="1"/>
              <a:t>Боотур</a:t>
            </a:r>
            <a:r>
              <a:rPr lang="ru-RU" sz="2400" dirty="0"/>
              <a:t> стремительный</a:t>
            </a:r>
            <a:r>
              <a:rPr lang="ru-RU" sz="2400" dirty="0" smtClean="0"/>
              <a:t>»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https://e.nlrs.ru/online2/7021</a:t>
            </a:r>
            <a:endParaRPr lang="ru-RU" sz="2400" dirty="0"/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66" y="3481753"/>
            <a:ext cx="2048257" cy="3200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2301" t="49600" r="48419" b="25760"/>
          <a:stretch/>
        </p:blipFill>
        <p:spPr>
          <a:xfrm>
            <a:off x="7002142" y="458360"/>
            <a:ext cx="1778047" cy="2654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825" y="3481752"/>
            <a:ext cx="1959649" cy="3200401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2012" t="3245" r="2429" b="4485"/>
          <a:stretch/>
        </p:blipFill>
        <p:spPr>
          <a:xfrm>
            <a:off x="5715376" y="3475758"/>
            <a:ext cx="1921715" cy="32063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41014" t="21969" r="38532" b="21688"/>
          <a:stretch/>
        </p:blipFill>
        <p:spPr>
          <a:xfrm>
            <a:off x="8376926" y="3487731"/>
            <a:ext cx="2062623" cy="319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2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b="1" dirty="0"/>
              <a:t>Якутские комиксы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85452"/>
            <a:ext cx="8596668" cy="3880773"/>
          </a:xfrm>
        </p:spPr>
        <p:txBody>
          <a:bodyPr>
            <a:noAutofit/>
          </a:bodyPr>
          <a:lstStyle/>
          <a:p>
            <a:r>
              <a:rPr lang="ru-RU" sz="2400" dirty="0" smtClean="0"/>
              <a:t>«Девушка </a:t>
            </a:r>
            <a:r>
              <a:rPr lang="ru-RU" sz="2400" dirty="0"/>
              <a:t>– воин. По мотивам якутского эпоса</a:t>
            </a:r>
            <a:r>
              <a:rPr lang="ru-RU" sz="2400" dirty="0" smtClean="0"/>
              <a:t>»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https://nazaccent.ru/content/36279-devushka-voin-komiks-po-motivam-yakutskogo-eposa.html</a:t>
            </a:r>
            <a:endParaRPr lang="ru-RU" sz="2400" dirty="0"/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805" t="10401" r="36539" b="16092"/>
          <a:stretch/>
        </p:blipFill>
        <p:spPr>
          <a:xfrm>
            <a:off x="677334" y="3106252"/>
            <a:ext cx="4642804" cy="36439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2203" t="22341" r="44091" b="12174"/>
          <a:stretch/>
        </p:blipFill>
        <p:spPr>
          <a:xfrm>
            <a:off x="5517344" y="2970360"/>
            <a:ext cx="2433747" cy="3779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1993" t="22528" r="43462" b="10682"/>
          <a:stretch/>
        </p:blipFill>
        <p:spPr>
          <a:xfrm>
            <a:off x="8234873" y="3009991"/>
            <a:ext cx="2418817" cy="370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04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/>
              <a:t>Отношение учеников начальных классов к </a:t>
            </a:r>
            <a:r>
              <a:rPr lang="ru-RU" b="1" dirty="0" smtClean="0"/>
              <a:t>комиксу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707430"/>
              </p:ext>
            </p:extLst>
          </p:nvPr>
        </p:nvGraphicFramePr>
        <p:xfrm>
          <a:off x="677334" y="1778000"/>
          <a:ext cx="10809288" cy="497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1716">
                  <a:extLst>
                    <a:ext uri="{9D8B030D-6E8A-4147-A177-3AD203B41FA5}">
                      <a16:colId xmlns:a16="http://schemas.microsoft.com/office/drawing/2014/main" val="3000947541"/>
                    </a:ext>
                  </a:extLst>
                </a:gridCol>
                <a:gridCol w="6781271">
                  <a:extLst>
                    <a:ext uri="{9D8B030D-6E8A-4147-A177-3AD203B41FA5}">
                      <a16:colId xmlns:a16="http://schemas.microsoft.com/office/drawing/2014/main" val="1771914920"/>
                    </a:ext>
                  </a:extLst>
                </a:gridCol>
                <a:gridCol w="876301">
                  <a:extLst>
                    <a:ext uri="{9D8B030D-6E8A-4147-A177-3AD203B41FA5}">
                      <a16:colId xmlns:a16="http://schemas.microsoft.com/office/drawing/2014/main" val="20661441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ah-RU" sz="1600" dirty="0" smtClean="0"/>
                        <a:t>Вопросы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ah-RU" sz="1600" dirty="0" smtClean="0"/>
                        <a:t>Ответы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501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Что такое комикс?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□	КОМИКС – это рисунки с подписями</a:t>
                      </a:r>
                    </a:p>
                    <a:p>
                      <a:r>
                        <a:rPr lang="ru-RU" sz="1600" dirty="0" smtClean="0"/>
                        <a:t>□	КОМИКС - это книжка с картинками</a:t>
                      </a:r>
                    </a:p>
                    <a:p>
                      <a:r>
                        <a:rPr lang="ru-RU" sz="1600" dirty="0" smtClean="0"/>
                        <a:t>□	КОМИКС – это серия рисунков с текстом, образующая связное повествование юмористического или приключенческого характера.</a:t>
                      </a:r>
                    </a:p>
                    <a:p>
                      <a:r>
                        <a:rPr lang="ru-RU" sz="1600" dirty="0" smtClean="0"/>
                        <a:t>□	Не знаю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</a:t>
                      </a:r>
                    </a:p>
                    <a:p>
                      <a:pPr algn="ctr"/>
                      <a:r>
                        <a:rPr lang="ru-RU" sz="1600" dirty="0" smtClean="0"/>
                        <a:t>2</a:t>
                      </a:r>
                    </a:p>
                    <a:p>
                      <a:pPr algn="ctr"/>
                      <a:r>
                        <a:rPr lang="ru-RU" sz="1600" dirty="0" smtClean="0"/>
                        <a:t>31</a:t>
                      </a:r>
                    </a:p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563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 каком возрасте Вы впервые познакомились с комиксами?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□	до 5-ти лет</a:t>
                      </a:r>
                    </a:p>
                    <a:p>
                      <a:r>
                        <a:rPr lang="ru-RU" sz="1600" dirty="0" smtClean="0"/>
                        <a:t>□	6-7 лет</a:t>
                      </a:r>
                    </a:p>
                    <a:p>
                      <a:r>
                        <a:rPr lang="ru-RU" sz="1600" dirty="0" smtClean="0"/>
                        <a:t>□	8-9 лет</a:t>
                      </a:r>
                    </a:p>
                    <a:p>
                      <a:r>
                        <a:rPr lang="ru-RU" sz="1600" dirty="0" smtClean="0"/>
                        <a:t>□	Не знаю до сих пор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</a:t>
                      </a:r>
                    </a:p>
                    <a:p>
                      <a:pPr algn="ctr"/>
                      <a:r>
                        <a:rPr lang="ru-RU" sz="1600" dirty="0" smtClean="0"/>
                        <a:t>22</a:t>
                      </a:r>
                    </a:p>
                    <a:p>
                      <a:pPr algn="ctr"/>
                      <a:r>
                        <a:rPr lang="ru-RU" sz="1600" dirty="0" smtClean="0"/>
                        <a:t>4</a:t>
                      </a:r>
                    </a:p>
                    <a:p>
                      <a:pPr algn="ctr"/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173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Читаете ли Вы комиксы?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□	Да</a:t>
                      </a:r>
                    </a:p>
                    <a:p>
                      <a:r>
                        <a:rPr lang="ru-RU" sz="1600" dirty="0" smtClean="0"/>
                        <a:t>□	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27</a:t>
                      </a:r>
                    </a:p>
                    <a:p>
                      <a:pPr algn="ctr"/>
                      <a:r>
                        <a:rPr lang="ru-RU" sz="1600" dirty="0" smtClean="0"/>
                        <a:t>12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784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Если Вам нравятся комиксы, то почему?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□	Это просто интересно.</a:t>
                      </a:r>
                    </a:p>
                    <a:p>
                      <a:r>
                        <a:rPr lang="ru-RU" sz="1600" dirty="0" smtClean="0"/>
                        <a:t>□	Я считаю, что комиксы приносят пользу.</a:t>
                      </a:r>
                    </a:p>
                    <a:p>
                      <a:r>
                        <a:rPr lang="ru-RU" sz="1600" dirty="0" smtClean="0"/>
                        <a:t>□	Мало текста и много картинок.</a:t>
                      </a:r>
                    </a:p>
                    <a:p>
                      <a:r>
                        <a:rPr lang="ru-RU" sz="1600" dirty="0" smtClean="0"/>
                        <a:t>□	Неинтересно, я ими не увлекаюсь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28</a:t>
                      </a:r>
                    </a:p>
                    <a:p>
                      <a:pPr algn="ctr"/>
                      <a:r>
                        <a:rPr lang="ru-RU" sz="1600" dirty="0" smtClean="0"/>
                        <a:t>1</a:t>
                      </a:r>
                    </a:p>
                    <a:p>
                      <a:pPr algn="ctr"/>
                      <a:r>
                        <a:rPr lang="ru-RU" sz="1600" dirty="0" smtClean="0"/>
                        <a:t>2</a:t>
                      </a:r>
                    </a:p>
                    <a:p>
                      <a:pPr algn="ctr"/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648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Читали комикс на якутском языке?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□	Да</a:t>
                      </a:r>
                    </a:p>
                    <a:p>
                      <a:r>
                        <a:rPr lang="ru-RU" sz="1600" dirty="0" smtClean="0"/>
                        <a:t>□	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</a:t>
                      </a:r>
                    </a:p>
                    <a:p>
                      <a:pPr algn="ctr"/>
                      <a:r>
                        <a:rPr lang="ru-RU" sz="1600" dirty="0" smtClean="0"/>
                        <a:t>31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105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463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044182" cy="1320800"/>
          </a:xfrm>
        </p:spPr>
        <p:txBody>
          <a:bodyPr>
            <a:noAutofit/>
          </a:bodyPr>
          <a:lstStyle/>
          <a:p>
            <a:r>
              <a:rPr lang="ru-RU" b="1" dirty="0" smtClean="0"/>
              <a:t>Создание комикса по рассказу Леонида Попова «</a:t>
            </a:r>
            <a:r>
              <a:rPr lang="ru-RU" b="1" dirty="0" err="1" smtClean="0"/>
              <a:t>Моойторук</a:t>
            </a:r>
            <a:r>
              <a:rPr lang="ru-RU" b="1" dirty="0" smtClean="0"/>
              <a:t> </a:t>
            </a:r>
            <a:r>
              <a:rPr lang="ru-RU" b="1" dirty="0" err="1" smtClean="0"/>
              <a:t>охсуста</a:t>
            </a:r>
            <a:r>
              <a:rPr lang="ru-RU" b="1" dirty="0" smtClean="0"/>
              <a:t>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222181"/>
            <a:ext cx="8638116" cy="3880773"/>
          </a:xfrm>
        </p:spPr>
        <p:txBody>
          <a:bodyPr>
            <a:noAutofit/>
          </a:bodyPr>
          <a:lstStyle/>
          <a:p>
            <a:pPr lvl="0"/>
            <a:r>
              <a:rPr lang="ru-RU" sz="2400" dirty="0" err="1" smtClean="0"/>
              <a:t>Раскадровка</a:t>
            </a:r>
            <a:r>
              <a:rPr lang="ru-RU" sz="2400" dirty="0" smtClean="0"/>
              <a:t>, рисование и раскраска</a:t>
            </a:r>
            <a:endParaRPr lang="ru-RU" sz="2400" dirty="0"/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38" y="3219450"/>
            <a:ext cx="5647708" cy="31752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597" y="1930400"/>
            <a:ext cx="2657988" cy="3657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801" y="2914650"/>
            <a:ext cx="2528988" cy="348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0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044182" cy="1320800"/>
          </a:xfrm>
        </p:spPr>
        <p:txBody>
          <a:bodyPr>
            <a:noAutofit/>
          </a:bodyPr>
          <a:lstStyle/>
          <a:p>
            <a:r>
              <a:rPr lang="ru-RU" b="1" dirty="0"/>
              <a:t>Создание комикса по рассказу Леонида Попова «</a:t>
            </a:r>
            <a:r>
              <a:rPr lang="ru-RU" b="1" dirty="0" err="1"/>
              <a:t>Моойторук</a:t>
            </a:r>
            <a:r>
              <a:rPr lang="ru-RU" b="1" dirty="0"/>
              <a:t> </a:t>
            </a:r>
            <a:r>
              <a:rPr lang="ru-RU" b="1" dirty="0" err="1"/>
              <a:t>охсуста</a:t>
            </a:r>
            <a:r>
              <a:rPr lang="ru-RU" b="1" dirty="0"/>
              <a:t>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222181"/>
            <a:ext cx="3570816" cy="3873819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/>
              <a:t>Сканирование</a:t>
            </a:r>
            <a:endParaRPr lang="ru-RU" sz="2400" dirty="0"/>
          </a:p>
          <a:p>
            <a:pPr lvl="0"/>
            <a:r>
              <a:rPr lang="ru-RU" sz="2400" dirty="0"/>
              <a:t>Вставка текста и «словесных пузырей»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084" y="2222181"/>
            <a:ext cx="7546416" cy="424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3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044182" cy="1320800"/>
          </a:xfrm>
        </p:spPr>
        <p:txBody>
          <a:bodyPr>
            <a:noAutofit/>
          </a:bodyPr>
          <a:lstStyle/>
          <a:p>
            <a:r>
              <a:rPr lang="ru-RU" b="1" dirty="0"/>
              <a:t>Создание комикса по рассказу Леонида Попова «</a:t>
            </a:r>
            <a:r>
              <a:rPr lang="ru-RU" b="1" dirty="0" err="1"/>
              <a:t>Моойторук</a:t>
            </a:r>
            <a:r>
              <a:rPr lang="ru-RU" b="1" dirty="0"/>
              <a:t> </a:t>
            </a:r>
            <a:r>
              <a:rPr lang="ru-RU" b="1" dirty="0" err="1"/>
              <a:t>охсуста</a:t>
            </a:r>
            <a:r>
              <a:rPr lang="ru-RU" b="1" dirty="0"/>
              <a:t>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i="1" dirty="0">
                <a:solidFill>
                  <a:schemeClr val="tx1"/>
                </a:solidFill>
                <a:latin typeface="Trebuchet MS (Заголовки)"/>
              </a:rPr>
              <a:t>Чтобы не терялась суть рассказа </a:t>
            </a:r>
            <a:r>
              <a:rPr lang="ru-RU" sz="2000" i="1" dirty="0" smtClean="0">
                <a:solidFill>
                  <a:schemeClr val="tx1"/>
                </a:solidFill>
                <a:latin typeface="Trebuchet MS (Заголовки)"/>
              </a:rPr>
              <a:t>решили</a:t>
            </a:r>
            <a:br>
              <a:rPr lang="ru-RU" sz="2000" i="1" dirty="0" smtClean="0">
                <a:solidFill>
                  <a:schemeClr val="tx1"/>
                </a:solidFill>
                <a:latin typeface="Trebuchet MS (Заголовки)"/>
              </a:rPr>
            </a:br>
            <a:r>
              <a:rPr lang="ru-RU" sz="2000" i="1" dirty="0" smtClean="0">
                <a:solidFill>
                  <a:schemeClr val="tx1"/>
                </a:solidFill>
                <a:latin typeface="Trebuchet MS (Заголовки)"/>
              </a:rPr>
              <a:t> </a:t>
            </a:r>
            <a:r>
              <a:rPr lang="ru-RU" sz="2000" i="1" dirty="0">
                <a:solidFill>
                  <a:schemeClr val="tx1"/>
                </a:solidFill>
                <a:latin typeface="Trebuchet MS (Заголовки)"/>
              </a:rPr>
              <a:t>вставить толкования сложных высказываний.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222181"/>
            <a:ext cx="8752416" cy="768669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/>
              <a:t>Вставка толкования сложных высказываний</a:t>
            </a:r>
          </a:p>
          <a:p>
            <a:pPr marL="0" indent="0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9060" t="32099" r="40171" b="10472"/>
          <a:stretch/>
        </p:blipFill>
        <p:spPr>
          <a:xfrm>
            <a:off x="7790949" y="2606515"/>
            <a:ext cx="3861134" cy="4051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8636" t="74307" r="40595" b="11075"/>
          <a:stretch/>
        </p:blipFill>
        <p:spPr>
          <a:xfrm>
            <a:off x="828009" y="3973981"/>
            <a:ext cx="6368881" cy="170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1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948055" cy="1320800"/>
          </a:xfrm>
        </p:spPr>
        <p:txBody>
          <a:bodyPr>
            <a:noAutofit/>
          </a:bodyPr>
          <a:lstStyle/>
          <a:p>
            <a:r>
              <a:rPr lang="ru-RU" b="1" dirty="0"/>
              <a:t>Создание комикса по рассказу Леонида Попова «</a:t>
            </a:r>
            <a:r>
              <a:rPr lang="ru-RU" b="1" dirty="0" err="1"/>
              <a:t>Моойторук</a:t>
            </a:r>
            <a:r>
              <a:rPr lang="ru-RU" b="1" dirty="0"/>
              <a:t> </a:t>
            </a:r>
            <a:r>
              <a:rPr lang="ru-RU" b="1" dirty="0" err="1"/>
              <a:t>охсуста</a:t>
            </a:r>
            <a:r>
              <a:rPr lang="ru-RU" b="1" dirty="0"/>
              <a:t>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3797" y="2815739"/>
            <a:ext cx="3570816" cy="3873819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/>
              <a:t>Распечатка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1018" y="1981956"/>
            <a:ext cx="6067940" cy="279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6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450376"/>
            <a:ext cx="9340123" cy="6196083"/>
          </a:xfrm>
        </p:spPr>
        <p:txBody>
          <a:bodyPr>
            <a:normAutofit lnSpcReduction="10000"/>
          </a:bodyPr>
          <a:lstStyle/>
          <a:p>
            <a:r>
              <a:rPr lang="ru-RU" sz="2400" b="1" u="sng" dirty="0"/>
              <a:t>Цель</a:t>
            </a:r>
            <a:r>
              <a:rPr lang="ru-RU" sz="2400" b="1" dirty="0"/>
              <a:t> </a:t>
            </a:r>
            <a:r>
              <a:rPr lang="ru-RU" sz="2400" dirty="0"/>
              <a:t>моего исследования – это создание комикса по рассказу Леонида Попова "</a:t>
            </a:r>
            <a:r>
              <a:rPr lang="ru-RU" sz="2400" dirty="0" err="1"/>
              <a:t>Моойторук</a:t>
            </a:r>
            <a:r>
              <a:rPr lang="ru-RU" sz="2400" dirty="0"/>
              <a:t> </a:t>
            </a:r>
            <a:r>
              <a:rPr lang="ru-RU" sz="2400" dirty="0" err="1"/>
              <a:t>охсуста</a:t>
            </a:r>
            <a:r>
              <a:rPr lang="ru-RU" sz="2400" dirty="0"/>
              <a:t>" как средство привлечения школьников к чтению художественной литературы на якутском языке.</a:t>
            </a:r>
          </a:p>
          <a:p>
            <a:r>
              <a:rPr lang="ru-RU" sz="2400" b="1" u="sng" dirty="0"/>
              <a:t>Актуальность</a:t>
            </a:r>
            <a:r>
              <a:rPr lang="ru-RU" sz="2400" b="1" dirty="0"/>
              <a:t> </a:t>
            </a:r>
            <a:r>
              <a:rPr lang="ru-RU" sz="2400" dirty="0"/>
              <a:t>моего исследования определяется тем, что комиксы с яркими рисунками привлекают детей к чтению больше, чем текст без рисунка.</a:t>
            </a:r>
          </a:p>
          <a:p>
            <a:pPr lvl="0"/>
            <a:r>
              <a:rPr lang="ru-RU" sz="2400" b="1" u="sng" dirty="0" smtClean="0"/>
              <a:t>Задачи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2400" dirty="0" smtClean="0"/>
              <a:t>Ознакомиться </a:t>
            </a:r>
            <a:r>
              <a:rPr lang="ru-RU" sz="2400" dirty="0"/>
              <a:t>с литературой по данной теме: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2400" dirty="0"/>
              <a:t>Изучить историю возникновения комикса;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2400" dirty="0"/>
              <a:t>Изучить технологию создания комикса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2400" dirty="0"/>
              <a:t>На основе анкетирования выявить отношение обучающихся 1-4 х классов к комиксу</a:t>
            </a:r>
            <a:r>
              <a:rPr lang="ru-RU" sz="2400" dirty="0" smtClean="0"/>
              <a:t>;</a:t>
            </a:r>
          </a:p>
          <a:p>
            <a:r>
              <a:rPr lang="ru-RU" sz="2400" b="1" u="sng" dirty="0"/>
              <a:t>Методы исследования</a:t>
            </a:r>
            <a:r>
              <a:rPr lang="ru-RU" sz="2400" b="1" dirty="0"/>
              <a:t>: </a:t>
            </a:r>
            <a:r>
              <a:rPr lang="ru-RU" sz="2400" dirty="0"/>
              <a:t>сбор информации, изучение литературы, электронных ресурсов, социальный опрос.</a:t>
            </a:r>
          </a:p>
          <a:p>
            <a:pPr lvl="0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3036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044182" cy="1320800"/>
          </a:xfrm>
        </p:spPr>
        <p:txBody>
          <a:bodyPr>
            <a:noAutofit/>
          </a:bodyPr>
          <a:lstStyle/>
          <a:p>
            <a:r>
              <a:rPr lang="ru-RU" b="1" dirty="0" smtClean="0"/>
              <a:t>Заключение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85452"/>
            <a:ext cx="8596668" cy="3880773"/>
          </a:xfrm>
        </p:spPr>
        <p:txBody>
          <a:bodyPr>
            <a:noAutofit/>
          </a:bodyPr>
          <a:lstStyle/>
          <a:p>
            <a:r>
              <a:rPr lang="ru-RU" sz="2400" dirty="0"/>
              <a:t>Перевести литературное произведение на язык комикса не так уж просто. Хорошо сделанный комикс по книге могут помочь приобщить школьника к чтению художественной литературы. Таким образом, увлечь и подтолкнуть к чтению оригинала.</a:t>
            </a:r>
          </a:p>
          <a:p>
            <a:r>
              <a:rPr lang="ru-RU" sz="2400" dirty="0" smtClean="0"/>
              <a:t>Комиксы </a:t>
            </a:r>
            <a:r>
              <a:rPr lang="ru-RU" sz="2400" dirty="0"/>
              <a:t>– это популярное литературное течение в наше время, которое отличает необычная система образов и композиции. В наше время, это прекрасный способ подачи информации и привлечение к чтению.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6184" y="3219450"/>
            <a:ext cx="9044182" cy="1320800"/>
          </a:xfrm>
        </p:spPr>
        <p:txBody>
          <a:bodyPr>
            <a:noAutofit/>
          </a:bodyPr>
          <a:lstStyle/>
          <a:p>
            <a:r>
              <a:rPr lang="ru-RU" b="1" dirty="0" smtClean="0"/>
              <a:t>Спасибо за внимание.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04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dirty="0"/>
              <a:t>Что такое комикс?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85452"/>
            <a:ext cx="8596668" cy="3880773"/>
          </a:xfrm>
        </p:spPr>
        <p:txBody>
          <a:bodyPr>
            <a:normAutofit/>
          </a:bodyPr>
          <a:lstStyle/>
          <a:p>
            <a:r>
              <a:rPr lang="ru-RU" sz="2400" dirty="0"/>
              <a:t>Комикс - это серия рисунков с текстом, образующая связное повествование юмористического или приключенческого характера</a:t>
            </a:r>
          </a:p>
        </p:txBody>
      </p:sp>
      <p:pic>
        <p:nvPicPr>
          <p:cNvPr id="4" name="Picture 2" descr="Перевод Гарфилда, 20 апреля 2019г. | Пикаб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0" b="6892"/>
          <a:stretch/>
        </p:blipFill>
        <p:spPr bwMode="auto">
          <a:xfrm>
            <a:off x="1141945" y="3821373"/>
            <a:ext cx="7374258" cy="214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246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dirty="0"/>
              <a:t>История возникновения комикса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85452"/>
            <a:ext cx="8596668" cy="3880773"/>
          </a:xfrm>
        </p:spPr>
        <p:txBody>
          <a:bodyPr>
            <a:normAutofit/>
          </a:bodyPr>
          <a:lstStyle/>
          <a:p>
            <a:r>
              <a:rPr lang="ru-RU" sz="2400" dirty="0"/>
              <a:t>Традиция рассказов в картинках начинается ещё с первобытной наскальной живописи</a:t>
            </a:r>
          </a:p>
        </p:txBody>
      </p:sp>
      <p:pic>
        <p:nvPicPr>
          <p:cNvPr id="5" name="Picture 2" descr="Учёные откопали в пещерах самые древние наскальные рисунки | ОБЩЕСТВО:  Транспорт | ОБЩЕСТВО | АиФ Омс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3205949"/>
            <a:ext cx="3697523" cy="246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Наскальные рисунки: живопись или нет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518" y="3205949"/>
            <a:ext cx="3692722" cy="246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46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dirty="0"/>
              <a:t>История возникновения комикса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85452"/>
            <a:ext cx="8596668" cy="388077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Одним из основоположников жанра комиксов считается немецкий поэт и художник </a:t>
            </a:r>
            <a:r>
              <a:rPr lang="ru-RU" sz="2400" dirty="0" smtClean="0">
                <a:solidFill>
                  <a:schemeClr val="tx1"/>
                </a:solidFill>
              </a:rPr>
              <a:t>Вильгельм </a:t>
            </a:r>
            <a:r>
              <a:rPr lang="ru-RU" sz="2400" dirty="0">
                <a:solidFill>
                  <a:schemeClr val="tx1"/>
                </a:solidFill>
              </a:rPr>
              <a:t>Буш (1832-1908). Его остроумные юмористические стихи в картинках популярны во всём мире. Российским читателям он известен, например, по стихотворению «</a:t>
            </a:r>
            <a:r>
              <a:rPr lang="ru-RU" sz="2400" dirty="0" err="1">
                <a:solidFill>
                  <a:schemeClr val="tx1"/>
                </a:solidFill>
              </a:rPr>
              <a:t>Плих</a:t>
            </a:r>
            <a:r>
              <a:rPr lang="ru-RU" sz="2400" dirty="0">
                <a:solidFill>
                  <a:schemeClr val="tx1"/>
                </a:solidFill>
              </a:rPr>
              <a:t> и Плюх»</a:t>
            </a:r>
          </a:p>
        </p:txBody>
      </p:sp>
      <p:pic>
        <p:nvPicPr>
          <p:cNvPr id="7" name="Picture 2" descr="https://img1.labirint.ru/rcimg/9afbcbd50b7dcfe7700eb9b80f33f7fd/1920x1080/books82/814901/ph_01.jpg?16278317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66" y="4035758"/>
            <a:ext cx="3343702" cy="257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ДАНИИЛ ХАРМ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02" y="3805187"/>
            <a:ext cx="2056750" cy="303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159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dirty="0"/>
              <a:t>История возникновения комикса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85452"/>
            <a:ext cx="8596668" cy="3880773"/>
          </a:xfrm>
        </p:spPr>
        <p:txBody>
          <a:bodyPr>
            <a:normAutofit/>
          </a:bodyPr>
          <a:lstStyle/>
          <a:p>
            <a:r>
              <a:rPr lang="ru-RU" sz="2400" dirty="0"/>
              <a:t>В XX веке комикс стал одним из </a:t>
            </a:r>
            <a:r>
              <a:rPr lang="ru-RU" sz="2400" dirty="0" smtClean="0"/>
              <a:t>популярных жанров </a:t>
            </a:r>
            <a:r>
              <a:rPr lang="ru-RU" sz="2400" dirty="0"/>
              <a:t>массовой культуры.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Picture 2" descr="Купить постер (плакат) Marvel Comics на стену для интерье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63" y="2879678"/>
            <a:ext cx="2607108" cy="347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Комикс Микки Маус: Настоящий друг - купить по цене 749 руб в  интернет-магазине 1С Интерес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6" t="8379" r="10446" b="8438"/>
          <a:stretch/>
        </p:blipFill>
        <p:spPr bwMode="auto">
          <a:xfrm>
            <a:off x="5786651" y="2879678"/>
            <a:ext cx="2467054" cy="347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916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/>
              <a:t>Кто такой иллюстратор?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85452"/>
            <a:ext cx="8596668" cy="3880773"/>
          </a:xfrm>
        </p:spPr>
        <p:txBody>
          <a:bodyPr>
            <a:normAutofit/>
          </a:bodyPr>
          <a:lstStyle/>
          <a:p>
            <a:r>
              <a:rPr lang="ru-RU" sz="2400" dirty="0"/>
              <a:t>Иллюстратор – это художник, который создает образ по написанному тексту или истории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Данная профессия </a:t>
            </a:r>
            <a:r>
              <a:rPr lang="ru-RU" sz="2400" dirty="0"/>
              <a:t>востребовано в следующих сферах: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литература;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пресса – газеты, журналы;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мультипликация;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интернет-баннеры, состоящие из иллюстраций;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рекламная продукция.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28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dirty="0"/>
              <a:t>Кто такой иллюстратор?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85452"/>
            <a:ext cx="6119251" cy="3880773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Лу́ис</a:t>
            </a:r>
            <a:r>
              <a:rPr lang="ru-RU" sz="2400" dirty="0" smtClean="0"/>
              <a:t> </a:t>
            </a:r>
            <a:r>
              <a:rPr lang="ru-RU" sz="2400" dirty="0" err="1"/>
              <a:t>Уи́льям</a:t>
            </a:r>
            <a:r>
              <a:rPr lang="ru-RU" sz="2400" dirty="0"/>
              <a:t> </a:t>
            </a:r>
            <a:r>
              <a:rPr lang="ru-RU" sz="2400" dirty="0" err="1"/>
              <a:t>Уэ́йн</a:t>
            </a:r>
            <a:r>
              <a:rPr lang="ru-RU" sz="2400" dirty="0"/>
              <a:t> </a:t>
            </a:r>
            <a:r>
              <a:rPr lang="ru-RU" sz="2400" dirty="0" smtClean="0"/>
              <a:t>(5 августа 1860 </a:t>
            </a:r>
            <a:r>
              <a:rPr lang="ru-RU" sz="2400" dirty="0" smtClean="0">
                <a:hlinkClick r:id="rId2" tooltip="5 августа"/>
              </a:rPr>
              <a:t>–</a:t>
            </a:r>
            <a:r>
              <a:rPr lang="ru-RU" sz="2400" dirty="0" smtClean="0"/>
              <a:t> 4 июля 1939) — английский художник, </a:t>
            </a:r>
            <a:r>
              <a:rPr lang="ru-RU" sz="2400" dirty="0"/>
              <a:t>известный своими многочисленными изображениями котов, кошек и котят.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Picture 2" descr="Louis Wain at his drawing table 189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27" y="1554111"/>
            <a:ext cx="2866665" cy="204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Рисунки Луиса Уэйна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88" y="3966842"/>
            <a:ext cx="3823378" cy="239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Уэйн не сразу пришел к тому стилю, который сделал его знаменитым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92" y="3966842"/>
            <a:ext cx="3072733" cy="239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Уэйн прославился изображениями кошек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77" y="3966842"/>
            <a:ext cx="3290058" cy="239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975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dirty="0"/>
              <a:t>Кто такой иллюстратор?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85452"/>
            <a:ext cx="6815287" cy="3880773"/>
          </a:xfrm>
        </p:spPr>
        <p:txBody>
          <a:bodyPr>
            <a:normAutofit/>
          </a:bodyPr>
          <a:lstStyle/>
          <a:p>
            <a:r>
              <a:rPr lang="ru-RU" sz="2400" dirty="0" err="1"/>
              <a:t>Стэ́нли</a:t>
            </a:r>
            <a:r>
              <a:rPr lang="ru-RU" sz="2400" dirty="0"/>
              <a:t> </a:t>
            </a:r>
            <a:r>
              <a:rPr lang="ru-RU" sz="2400" dirty="0" err="1"/>
              <a:t>Ма́ртин</a:t>
            </a:r>
            <a:r>
              <a:rPr lang="ru-RU" sz="2400" dirty="0"/>
              <a:t> </a:t>
            </a:r>
            <a:r>
              <a:rPr lang="ru-RU" sz="2400" dirty="0" err="1"/>
              <a:t>Ли́бер</a:t>
            </a:r>
            <a:r>
              <a:rPr lang="ru-RU" sz="2400" dirty="0"/>
              <a:t> </a:t>
            </a:r>
            <a:r>
              <a:rPr lang="ru-RU" sz="2400" dirty="0" smtClean="0"/>
              <a:t>(28 декабря 1922 </a:t>
            </a:r>
            <a:r>
              <a:rPr lang="ru-RU" sz="2400" dirty="0" smtClean="0">
                <a:hlinkClick r:id="rId2" tooltip="Английский язык"/>
              </a:rPr>
              <a:t>–</a:t>
            </a:r>
            <a:r>
              <a:rPr lang="ru-RU" sz="2400" dirty="0" smtClean="0"/>
              <a:t> 12 ноября 2018) – </a:t>
            </a:r>
            <a:r>
              <a:rPr lang="ru-RU" sz="2400" dirty="0"/>
              <a:t>художник, иллюстратор, писатель, сценарист, создатель множества известных персонажей комиксов и бывший президент и председатель совета директоров издательства </a:t>
            </a:r>
            <a:r>
              <a:rPr lang="ru-RU" sz="2400" dirty="0" err="1"/>
              <a:t>Marvel</a:t>
            </a:r>
            <a:r>
              <a:rPr lang="ru-RU" sz="2400" dirty="0"/>
              <a:t> </a:t>
            </a:r>
            <a:r>
              <a:rPr lang="ru-RU" sz="2400" dirty="0" err="1"/>
              <a:t>Comics</a:t>
            </a:r>
            <a:r>
              <a:rPr lang="ru-RU" sz="2400" dirty="0"/>
              <a:t>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Picture 4" descr="Стэн Ли в 2016 год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335" y="1375059"/>
            <a:ext cx="1962389" cy="256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Обложка для паспорта &amp;quot;Марвел Комикс&amp;quot;&amp;quot; купить | ISBN 4627171145512 | Лабирин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27" y="4075189"/>
            <a:ext cx="1704661" cy="236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Фотообои Komar &amp;quot;Герои комиксов Marvel&amp;quot;, 3,68 х 2,54 м - купить по выгодной  цене в интернет-магазине OZ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143" y="4075190"/>
            <a:ext cx="3422910" cy="236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Изображение логотип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621" y="4494829"/>
            <a:ext cx="1905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79532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207</TotalTime>
  <Words>659</Words>
  <Application>Microsoft Office PowerPoint</Application>
  <PresentationFormat>Широкоэкранный</PresentationFormat>
  <Paragraphs>104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Times New Roman</vt:lpstr>
      <vt:lpstr>Trebuchet MS</vt:lpstr>
      <vt:lpstr>Trebuchet MS (Заголовки)</vt:lpstr>
      <vt:lpstr>Wingdings 3</vt:lpstr>
      <vt:lpstr>Аспект</vt:lpstr>
      <vt:lpstr>Комикс для привлечения чтения художественной литературы на якутском языке</vt:lpstr>
      <vt:lpstr>Презентация PowerPoint</vt:lpstr>
      <vt:lpstr>Что такое комикс? </vt:lpstr>
      <vt:lpstr>История возникновения комикса </vt:lpstr>
      <vt:lpstr>История возникновения комикса </vt:lpstr>
      <vt:lpstr>История возникновения комикса </vt:lpstr>
      <vt:lpstr>Кто такой иллюстратор?  </vt:lpstr>
      <vt:lpstr>Кто такой иллюстратор? </vt:lpstr>
      <vt:lpstr>Кто такой иллюстратор? </vt:lpstr>
      <vt:lpstr>Технология создания комикса  </vt:lpstr>
      <vt:lpstr>Технология создания комикса  </vt:lpstr>
      <vt:lpstr>Технология создания комикса  </vt:lpstr>
      <vt:lpstr>Якутские комиксы   </vt:lpstr>
      <vt:lpstr>Якутские комиксы   </vt:lpstr>
      <vt:lpstr>Отношение учеников начальных классов к комиксу    </vt:lpstr>
      <vt:lpstr>Создание комикса по рассказу Леонида Попова «Моойторук охсуста»    </vt:lpstr>
      <vt:lpstr>Создание комикса по рассказу Леонида Попова «Моойторук охсуста»    </vt:lpstr>
      <vt:lpstr>Создание комикса по рассказу Леонида Попова «Моойторук охсуста»   Чтобы не терялась суть рассказа решили  вставить толкования сложных высказываний.  </vt:lpstr>
      <vt:lpstr>Создание комикса по рассказу Леонида Попова «Моойторук охсуста»    </vt:lpstr>
      <vt:lpstr>Заключение    </vt:lpstr>
      <vt:lpstr>Спасибо за внимание.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18</cp:revision>
  <dcterms:created xsi:type="dcterms:W3CDTF">2021-11-16T07:16:53Z</dcterms:created>
  <dcterms:modified xsi:type="dcterms:W3CDTF">2022-11-19T05:17:24Z</dcterms:modified>
</cp:coreProperties>
</file>